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Lst>
  <p:sldSz cy="6858000" cx="12192000"/>
  <p:notesSz cx="6858000" cy="9144000"/>
  <p:embeddedFontLst>
    <p:embeddedFont>
      <p:font typeface="Roboto"/>
      <p:regular r:id="rId85"/>
      <p:bold r:id="rId86"/>
      <p:italic r:id="rId87"/>
      <p:boldItalic r:id="rId88"/>
    </p:embeddedFont>
    <p:embeddedFont>
      <p:font typeface="Tahoma"/>
      <p:regular r:id="rId89"/>
      <p:bold r:id="rId90"/>
    </p:embeddedFont>
    <p:embeddedFont>
      <p:font typeface="Open Sans"/>
      <p:regular r:id="rId91"/>
      <p:bold r:id="rId92"/>
      <p:italic r:id="rId93"/>
      <p:boldItalic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5" roundtripDataSignature="AMtx7mgcLkgK1eK3kp0zRmUY8vY7smL4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0F6AC0C-1F6E-4548-AE0D-8FF236AF82F3}">
  <a:tblStyle styleId="{B0F6AC0C-1F6E-4548-AE0D-8FF236AF82F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F3F169F-D244-456D-A2C7-977D0D6BC717}"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font" Target="fonts/Roboto-bold.fntdata"/><Relationship Id="rId41" Type="http://schemas.openxmlformats.org/officeDocument/2006/relationships/slide" Target="slides/slide36.xml"/><Relationship Id="rId85" Type="http://schemas.openxmlformats.org/officeDocument/2006/relationships/font" Target="fonts/Roboto-regular.fntdata"/><Relationship Id="rId44" Type="http://schemas.openxmlformats.org/officeDocument/2006/relationships/slide" Target="slides/slide39.xml"/><Relationship Id="rId88" Type="http://schemas.openxmlformats.org/officeDocument/2006/relationships/font" Target="fonts/Roboto-boldItalic.fntdata"/><Relationship Id="rId43" Type="http://schemas.openxmlformats.org/officeDocument/2006/relationships/slide" Target="slides/slide38.xml"/><Relationship Id="rId87" Type="http://schemas.openxmlformats.org/officeDocument/2006/relationships/font" Target="fonts/Roboto-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Tahoma-regular.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95" Type="http://customschemas.google.com/relationships/presentationmetadata" Target="metadata"/><Relationship Id="rId50" Type="http://schemas.openxmlformats.org/officeDocument/2006/relationships/slide" Target="slides/slide45.xml"/><Relationship Id="rId94" Type="http://schemas.openxmlformats.org/officeDocument/2006/relationships/font" Target="fonts/OpenSans-boldItalic.fntdata"/><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OpenSans-regular.fntdata"/><Relationship Id="rId90" Type="http://schemas.openxmlformats.org/officeDocument/2006/relationships/font" Target="fonts/Tahoma-bold.fntdata"/><Relationship Id="rId93" Type="http://schemas.openxmlformats.org/officeDocument/2006/relationships/font" Target="fonts/OpenSans-italic.fntdata"/><Relationship Id="rId92" Type="http://schemas.openxmlformats.org/officeDocument/2006/relationships/font" Target="fonts/OpenSans-bold.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tformademediu.ro/harta" TargetMode="External"/><Relationship Id="rId3" Type="http://schemas.openxmlformats.org/officeDocument/2006/relationships/hyperlink" Target="https://foodwaste.ro/wp-content/uploads/2018/10/FoodWasteRO-Anexa21-CatalogONG.pdf" TargetMode="External"/><Relationship Id="rId4" Type="http://schemas.openxmlformats.org/officeDocument/2006/relationships/hyperlink" Target="https://ambasadasustenabilitatii.ro/grupuridelucrucoalitie/risipa-alimentara/#1619188167511-ab9624d2-4a8a"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all-street.ro/articol/Lifestyle/286732/strazi-deschise-in-sectorul-6-in-acest-weekend-drumul-taberei-va-fi-al-pietonilor.html" TargetMode="External"/><Relationship Id="rId3" Type="http://schemas.openxmlformats.org/officeDocument/2006/relationships/hyperlink" Target="https://www.facebook.com/westsideflowerfests6" TargetMode="External"/><Relationship Id="rId4" Type="http://schemas.openxmlformats.org/officeDocument/2006/relationships/hyperlink" Target="https://www.facebook.com/esteASTROFEST" TargetMode="External"/><Relationship Id="rId9" Type="http://schemas.openxmlformats.org/officeDocument/2006/relationships/hyperlink" Target="https://b365.ro/cinema-sub-stele-ajunge-si-in-giulesti-ce-filme-a-pregatit-ps6-pentru-bucuresteni-512962/" TargetMode="External"/><Relationship Id="rId5" Type="http://schemas.openxmlformats.org/officeDocument/2006/relationships/hyperlink" Target="https://www.facebook.com/events/lacul-morii/west-side-hallo-fest/1114965949483466/" TargetMode="External"/><Relationship Id="rId6" Type="http://schemas.openxmlformats.org/officeDocument/2006/relationships/hyperlink" Target="https://life.hotnews.ro/stiri-prin_oras-26638171-inceput-west-side-hallo-fest-lacul-morii-surprize-pregatit-organizatorii-care-este-programul-evenimentului.htm?fbclid=IwZXh0bgNhZW0CMTEAAR2I50XvDKk7iEwIQmtZKkRkIlOa8TDvkLsV95o91iI-suYIT-xFDwnwJis_aem_Aapek7DPIFAPgEFHPpwY01RS8UBTodPh3u3S4Do8Lf9QeEUzd1cH1N4GZ8aBfYLz2M-N-tG7oMigs6mfRIyjlgW9" TargetMode="External"/><Relationship Id="rId7" Type="http://schemas.openxmlformats.org/officeDocument/2006/relationships/hyperlink" Target="https://www.facebook.com/westsidechristmasmarket" TargetMode="External"/><Relationship Id="rId8" Type="http://schemas.openxmlformats.org/officeDocument/2006/relationships/hyperlink" Target="https://www.wall-street.ro/articol/Lifestyle/299822/cinema-sub-stele-in-parcurile-din-sectorul-6-ce-filme-puteti-vedea-din-barca-pe-lacul-din-drumul-taberei.html"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c93368ddbf_1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2c93368ddbf_1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de8c62282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g2de8c62282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 name="Google Shape;15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c93368ddbf_3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g2c93368ddbf_3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c93368ddbf_3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2c93368ddbf_3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cd101004ac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2cd101004ac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cd101004ac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2cd101004ac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 name="Google Shape;200;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 name="Google Shape;213;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e572745a7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e572745a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6f76b9633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26f76b9633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cc9fb141fc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2cc9fb141fc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cc9fb141fc_1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g2cc9fb141fc_1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6f76b96334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26f76b96334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7" name="Google Shape;247;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e341fc4479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 name="Google Shape;258;g2e341fc4479_0_1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cd101004ac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g2cd101004ac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de8c622823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de8c622823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cd101004ac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2cd101004ac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6f76b96334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g26f76b96334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11ab0b416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11ab0b41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de8c622823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de8c62282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FR" sz="1700" u="sng">
                <a:solidFill>
                  <a:srgbClr val="0563C1"/>
                </a:solidFill>
                <a:hlinkClick r:id="rId2">
                  <a:extLst>
                    <a:ext uri="{A12FA001-AC4F-418D-AE19-62706E023703}">
                      <ahyp:hlinkClr val="tx"/>
                    </a:ext>
                  </a:extLst>
                </a:hlinkClick>
              </a:rPr>
              <a:t>https://platformademediu.ro/harta</a:t>
            </a:r>
            <a:endParaRPr sz="1400">
              <a:solidFill>
                <a:schemeClr val="dk1"/>
              </a:solidFill>
            </a:endParaRPr>
          </a:p>
          <a:p>
            <a:pPr indent="0" lvl="0" marL="0" rtl="0" algn="l">
              <a:spcBef>
                <a:spcPts val="0"/>
              </a:spcBef>
              <a:spcAft>
                <a:spcPts val="0"/>
              </a:spcAft>
              <a:buClr>
                <a:schemeClr val="dk1"/>
              </a:buClr>
              <a:buSzPts val="1100"/>
              <a:buFont typeface="Arial"/>
              <a:buNone/>
            </a:pPr>
            <a:r>
              <a:rPr lang="fr-FR" sz="1400" u="sng">
                <a:solidFill>
                  <a:srgbClr val="0563C1"/>
                </a:solidFill>
                <a:hlinkClick r:id="rId3">
                  <a:extLst>
                    <a:ext uri="{A12FA001-AC4F-418D-AE19-62706E023703}">
                      <ahyp:hlinkClr val="tx"/>
                    </a:ext>
                  </a:extLst>
                </a:hlinkClick>
              </a:rPr>
              <a:t>https://foodwaste.ro/wp-content/uploads/2018/10/FoodWasteRO-Anexa21-CatalogONG.pdf</a:t>
            </a:r>
            <a:r>
              <a:rPr lang="fr-FR" sz="1400">
                <a:solidFill>
                  <a:schemeClr val="dk1"/>
                </a:solidFill>
              </a:rPr>
              <a:t> </a:t>
            </a:r>
            <a:endParaRPr sz="1400">
              <a:solidFill>
                <a:schemeClr val="dk1"/>
              </a:solidFill>
            </a:endParaRPr>
          </a:p>
          <a:p>
            <a:pPr indent="0" lvl="0" marL="0" rtl="0" algn="l">
              <a:spcBef>
                <a:spcPts val="0"/>
              </a:spcBef>
              <a:spcAft>
                <a:spcPts val="0"/>
              </a:spcAft>
              <a:buClr>
                <a:schemeClr val="dk1"/>
              </a:buClr>
              <a:buSzPts val="1100"/>
              <a:buFont typeface="Arial"/>
              <a:buNone/>
            </a:pPr>
            <a:r>
              <a:rPr lang="fr-FR" sz="1400" u="sng">
                <a:solidFill>
                  <a:srgbClr val="0563C1"/>
                </a:solidFill>
                <a:hlinkClick r:id="rId4">
                  <a:extLst>
                    <a:ext uri="{A12FA001-AC4F-418D-AE19-62706E023703}">
                      <ahyp:hlinkClr val="tx"/>
                    </a:ext>
                  </a:extLst>
                </a:hlinkClick>
              </a:rPr>
              <a:t>https://ambasadasustenabilitatii.ro/grupuridelucrucoalitie/risipa-alimentara/#1619188167511-ab9624d2-4a8a</a:t>
            </a:r>
            <a:r>
              <a:rPr lang="fr-FR" sz="1400">
                <a:solidFill>
                  <a:schemeClr val="dk1"/>
                </a:solidFill>
              </a:rPr>
              <a:t>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e341fc4479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e341fc4479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e341fc4479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g2e341fc4479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FR" sz="1000" u="sng">
                <a:solidFill>
                  <a:schemeClr val="hlink"/>
                </a:solidFill>
                <a:hlinkClick r:id="rId2"/>
              </a:rPr>
              <a:t>https://www.wall-street.ro/articol/Lifestyle/286732/strazi-deschise-in-sectorul-6-in-acest-weekend-drumul-taberei-va-fi-al-pietonilor.html</a:t>
            </a:r>
            <a:r>
              <a:rPr lang="fr-FR" sz="1000"/>
              <a:t> </a:t>
            </a:r>
            <a:endParaRPr sz="1000"/>
          </a:p>
          <a:p>
            <a:pPr indent="0" lvl="0" marL="0" rtl="0" algn="l">
              <a:lnSpc>
                <a:spcPct val="100000"/>
              </a:lnSpc>
              <a:spcBef>
                <a:spcPts val="0"/>
              </a:spcBef>
              <a:spcAft>
                <a:spcPts val="0"/>
              </a:spcAft>
              <a:buClr>
                <a:schemeClr val="dk1"/>
              </a:buClr>
              <a:buSzPts val="1100"/>
              <a:buFont typeface="Arial"/>
              <a:buNone/>
            </a:pPr>
            <a:r>
              <a:rPr lang="fr-FR" sz="1000" u="sng">
                <a:solidFill>
                  <a:srgbClr val="0563C1"/>
                </a:solidFill>
                <a:hlinkClick r:id="rId3">
                  <a:extLst>
                    <a:ext uri="{A12FA001-AC4F-418D-AE19-62706E023703}">
                      <ahyp:hlinkClr val="tx"/>
                    </a:ext>
                  </a:extLst>
                </a:hlinkClick>
              </a:rPr>
              <a:t>https://www.facebook.com/westsideflowerfests6</a:t>
            </a:r>
            <a:r>
              <a:rPr lang="fr-FR" sz="1000">
                <a:solidFill>
                  <a:schemeClr val="dk1"/>
                </a:solidFill>
              </a:rPr>
              <a:t>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fr-FR" sz="1000" u="sng">
                <a:solidFill>
                  <a:srgbClr val="0563C1"/>
                </a:solidFill>
                <a:hlinkClick r:id="rId4">
                  <a:extLst>
                    <a:ext uri="{A12FA001-AC4F-418D-AE19-62706E023703}">
                      <ahyp:hlinkClr val="tx"/>
                    </a:ext>
                  </a:extLst>
                </a:hlinkClick>
              </a:rPr>
              <a:t>https://www.facebook.com/esteASTROFEST</a:t>
            </a:r>
            <a:r>
              <a:rPr lang="fr-FR" sz="1000">
                <a:solidFill>
                  <a:schemeClr val="dk1"/>
                </a:solidFill>
              </a:rPr>
              <a:t>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fr-FR" sz="1000" u="sng">
                <a:solidFill>
                  <a:srgbClr val="0563C1"/>
                </a:solidFill>
                <a:hlinkClick r:id="rId5">
                  <a:extLst>
                    <a:ext uri="{A12FA001-AC4F-418D-AE19-62706E023703}">
                      <ahyp:hlinkClr val="tx"/>
                    </a:ext>
                  </a:extLst>
                </a:hlinkClick>
              </a:rPr>
              <a:t>https://www.facebook.com/events/lacul-morii/west-side-hallo-fest/1114965949483</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fr-FR" sz="1000" u="sng">
                <a:solidFill>
                  <a:srgbClr val="0563C1"/>
                </a:solidFill>
                <a:hlinkClick r:id="rId6">
                  <a:extLst>
                    <a:ext uri="{A12FA001-AC4F-418D-AE19-62706E023703}">
                      <ahyp:hlinkClr val="tx"/>
                    </a:ext>
                  </a:extLst>
                </a:hlinkClick>
              </a:rPr>
              <a:t>https://life.hotnews.ro/stiri-prin_oras-26638171-inceput-west-side-hallo-fest-lacul-morii-surprize-pregatit-organizatorii-care-este-programul-evenimentului.htm</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fr-FR" sz="1000" u="sng">
                <a:solidFill>
                  <a:srgbClr val="0563C1"/>
                </a:solidFill>
                <a:hlinkClick r:id="rId7">
                  <a:extLst>
                    <a:ext uri="{A12FA001-AC4F-418D-AE19-62706E023703}">
                      <ahyp:hlinkClr val="tx"/>
                    </a:ext>
                  </a:extLst>
                </a:hlinkClick>
              </a:rPr>
              <a:t>https://www.facebook.com/westsidechristmasmarket</a:t>
            </a:r>
            <a:r>
              <a:rPr lang="fr-FR" sz="1000">
                <a:solidFill>
                  <a:schemeClr val="dk1"/>
                </a:solidFill>
              </a:rPr>
              <a:t>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fr-FR" sz="1000" u="sng">
                <a:solidFill>
                  <a:srgbClr val="0563C1"/>
                </a:solidFill>
                <a:hlinkClick r:id="rId8">
                  <a:extLst>
                    <a:ext uri="{A12FA001-AC4F-418D-AE19-62706E023703}">
                      <ahyp:hlinkClr val="tx"/>
                    </a:ext>
                  </a:extLst>
                </a:hlinkClick>
              </a:rPr>
              <a:t>https://www.wall-street.ro/articol/Lifestyle/299822/cinema-sub-stele-in-parcurile-din-sectorul-6-ce-filme-puteti-vedea-din-barca-pe-lacul-din-drumul-taberei.html</a:t>
            </a:r>
            <a:r>
              <a:rPr lang="fr-FR" sz="1000">
                <a:solidFill>
                  <a:schemeClr val="dk1"/>
                </a:solidFill>
              </a:rPr>
              <a:t> </a:t>
            </a:r>
            <a:endParaRPr sz="1000">
              <a:solidFill>
                <a:schemeClr val="dk1"/>
              </a:solidFill>
            </a:endParaRPr>
          </a:p>
          <a:p>
            <a:pPr indent="0" lvl="0" marL="0" rtl="0" algn="l">
              <a:lnSpc>
                <a:spcPct val="100000"/>
              </a:lnSpc>
              <a:spcBef>
                <a:spcPts val="0"/>
              </a:spcBef>
              <a:spcAft>
                <a:spcPts val="0"/>
              </a:spcAft>
              <a:buSzPts val="1100"/>
              <a:buNone/>
            </a:pPr>
            <a:r>
              <a:rPr lang="fr-FR" sz="1000" u="sng">
                <a:solidFill>
                  <a:srgbClr val="0563C1"/>
                </a:solidFill>
                <a:hlinkClick r:id="rId9">
                  <a:extLst>
                    <a:ext uri="{A12FA001-AC4F-418D-AE19-62706E023703}">
                      <ahyp:hlinkClr val="tx"/>
                    </a:ext>
                  </a:extLst>
                </a:hlinkClick>
              </a:rPr>
              <a:t>https://b365.ro/cinema-sub-stele-ajunge-si-in-giulesti-ce-filme-a-pregatit-ps6-pentru-bucuresteni-512962/</a:t>
            </a:r>
            <a:r>
              <a:rPr lang="fr-FR" sz="1000">
                <a:solidFill>
                  <a:schemeClr val="dk1"/>
                </a:solidFill>
              </a:rPr>
              <a:t> </a:t>
            </a:r>
            <a:endParaRPr sz="1000"/>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e572745a7c_0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g2e572745a7c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e531c28b3c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e531c28b3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FR"/>
              <a:t>ROMO:  grass-root movement started by farmers Cosmina and Șerban Dinu from Ferma de Pajări Pasșunate together with a handful of fellow pioneer producers from Brasov. pre-order group where you can source quality products directly from local producers. Works on a weekly basis</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Eco-ruralis : Association of peasants and farmers involved in food production through subsistence and semi-subsistence agriculture, diversified and based on the principles of agroecology. </a:t>
            </a:r>
            <a:r>
              <a:rPr lang="fr-FR">
                <a:solidFill>
                  <a:schemeClr val="dk1"/>
                </a:solidFill>
              </a:rPr>
              <a:t>Eco Ruralis is a nationwide association of peasants and farmers with almost 20,000 members in all counties of the country.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fr-FR">
                <a:solidFill>
                  <a:schemeClr val="dk1"/>
                </a:solidFill>
              </a:rPr>
              <a:t>ADIZMB: </a:t>
            </a:r>
            <a:r>
              <a:rPr b="1" lang="fr-FR">
                <a:solidFill>
                  <a:schemeClr val="dk1"/>
                </a:solidFill>
              </a:rPr>
              <a:t>Bucharest-Ilfov Metropolitan Area Intercommunity Development Association (ADIZMB)</a:t>
            </a:r>
            <a:r>
              <a:rPr lang="fr-FR">
                <a:solidFill>
                  <a:schemeClr val="dk1"/>
                </a:solidFill>
              </a:rPr>
              <a:t>  is the main formal arrangement covering the region for Bucharest and Ilfov County. A partnership between Bucharest Mayor’s Office and the Ilfov County Council, to develop the metropolitan area. The mission of the Association is to contribute to all regional and metropolitan priorities including sustainable mobility, education and inclusion, zero-carbon urban mobility, research and innovation.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e576e039bf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g2e576e039bf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e576e039b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e576e039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cb4692c711_2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g2cb4692c711_2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FR"/>
              <a:t>Lille’s tast’n five project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cb4692c711_2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g2cb4692c711_2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FR"/>
              <a:t>Mapping of Lille’s Tast’n Food Actors:</a:t>
            </a:r>
            <a:endParaRPr/>
          </a:p>
          <a:p>
            <a:pPr indent="-298450" lvl="0" marL="457200" rtl="0" algn="l">
              <a:lnSpc>
                <a:spcPct val="100000"/>
              </a:lnSpc>
              <a:spcBef>
                <a:spcPts val="0"/>
              </a:spcBef>
              <a:spcAft>
                <a:spcPts val="0"/>
              </a:spcAft>
              <a:buSzPts val="1100"/>
              <a:buChar char="●"/>
            </a:pPr>
            <a:r>
              <a:rPr lang="fr-FR"/>
              <a:t>City of Lille was at the center of the project → coordinator and responsible of implementation of project, communication activities…</a:t>
            </a:r>
            <a:endParaRPr/>
          </a:p>
          <a:p>
            <a:pPr indent="-298450" lvl="0" marL="457200" rtl="0" algn="l">
              <a:lnSpc>
                <a:spcPct val="100000"/>
              </a:lnSpc>
              <a:spcBef>
                <a:spcPts val="0"/>
              </a:spcBef>
              <a:spcAft>
                <a:spcPts val="0"/>
              </a:spcAft>
              <a:buSzPts val="1100"/>
              <a:buChar char="●"/>
            </a:pPr>
            <a:r>
              <a:rPr lang="fr-FR"/>
              <a:t>Coordination with semi-public company (Sorelli) → expertise in urban development projects - easy contracting and project management</a:t>
            </a:r>
            <a:endParaRPr/>
          </a:p>
          <a:p>
            <a:pPr indent="-298450" lvl="0" marL="457200" rtl="0" algn="l">
              <a:lnSpc>
                <a:spcPct val="100000"/>
              </a:lnSpc>
              <a:spcBef>
                <a:spcPts val="0"/>
              </a:spcBef>
              <a:spcAft>
                <a:spcPts val="0"/>
              </a:spcAft>
              <a:buSzPts val="1100"/>
              <a:buChar char="●"/>
            </a:pPr>
            <a:r>
              <a:rPr lang="fr-FR"/>
              <a:t>Call on local NGOs and Civil Society Organizations to ensure neighborhood ownership - work with vulnerable populations / in charge of surveys and workshops</a:t>
            </a:r>
            <a:endParaRPr/>
          </a:p>
          <a:p>
            <a:pPr indent="-298450" lvl="0" marL="457200" rtl="0" algn="l">
              <a:lnSpc>
                <a:spcPct val="100000"/>
              </a:lnSpc>
              <a:spcBef>
                <a:spcPts val="0"/>
              </a:spcBef>
              <a:spcAft>
                <a:spcPts val="0"/>
              </a:spcAft>
              <a:buSzPts val="1100"/>
              <a:buChar char="●"/>
            </a:pPr>
            <a:r>
              <a:rPr lang="fr-FR"/>
              <a:t>Higher education and research institutes - experimentation (ie. urban farm), tech solutions, evaluation and assessment - action research to rapidly capitalize from experience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e576e039bf_5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g2e576e039bf_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fr-FR"/>
              <a:t>We analyzed their strategy and conducted a comparison between the two cases </a:t>
            </a:r>
            <a:endParaRPr/>
          </a:p>
          <a:p>
            <a:pPr indent="0" lvl="0" marL="0" rtl="0" algn="l">
              <a:lnSpc>
                <a:spcPct val="100000"/>
              </a:lnSpc>
              <a:spcBef>
                <a:spcPts val="0"/>
              </a:spcBef>
              <a:spcAft>
                <a:spcPts val="0"/>
              </a:spcAft>
              <a:buNone/>
            </a:pPr>
            <a:r>
              <a:rPr lang="fr-FR"/>
              <a:t>Even though the settings present some differences, important lessons can be drawn from Lille’s example:</a:t>
            </a:r>
            <a:endParaRPr/>
          </a:p>
          <a:p>
            <a:pPr indent="-298450" lvl="0" marL="457200" rtl="0" algn="l">
              <a:lnSpc>
                <a:spcPct val="100000"/>
              </a:lnSpc>
              <a:spcBef>
                <a:spcPts val="0"/>
              </a:spcBef>
              <a:spcAft>
                <a:spcPts val="0"/>
              </a:spcAft>
              <a:buSzPts val="1100"/>
              <a:buAutoNum type="arabicPeriod"/>
            </a:pPr>
            <a:r>
              <a:rPr lang="fr-FR"/>
              <a:t>Need for </a:t>
            </a:r>
            <a:r>
              <a:rPr b="1" lang="fr-FR" sz="1200">
                <a:solidFill>
                  <a:schemeClr val="dk1"/>
                </a:solidFill>
                <a:latin typeface="Calibri"/>
                <a:ea typeface="Calibri"/>
                <a:cs typeface="Calibri"/>
                <a:sym typeface="Calibri"/>
              </a:rPr>
              <a:t>a</a:t>
            </a:r>
            <a:r>
              <a:rPr b="1" lang="fr-FR" sz="1200">
                <a:solidFill>
                  <a:schemeClr val="dk1"/>
                </a:solidFill>
                <a:latin typeface="Calibri"/>
                <a:ea typeface="Calibri"/>
                <a:cs typeface="Calibri"/>
                <a:sym typeface="Calibri"/>
              </a:rPr>
              <a:t>dequate recruitment,</a:t>
            </a:r>
            <a:r>
              <a:rPr lang="fr-FR" sz="1200">
                <a:solidFill>
                  <a:schemeClr val="dk1"/>
                </a:solidFill>
                <a:latin typeface="Calibri"/>
                <a:ea typeface="Calibri"/>
                <a:cs typeface="Calibri"/>
                <a:sym typeface="Calibri"/>
              </a:rPr>
              <a:t> clear </a:t>
            </a:r>
            <a:r>
              <a:rPr b="1" lang="fr-FR" sz="1200">
                <a:solidFill>
                  <a:schemeClr val="dk1"/>
                </a:solidFill>
                <a:latin typeface="Calibri"/>
                <a:ea typeface="Calibri"/>
                <a:cs typeface="Calibri"/>
                <a:sym typeface="Calibri"/>
              </a:rPr>
              <a:t>identification of expectations, suitable communication processes</a:t>
            </a:r>
            <a:r>
              <a:rPr lang="fr-FR" sz="1200">
                <a:solidFill>
                  <a:schemeClr val="dk1"/>
                </a:solidFill>
                <a:latin typeface="Calibri"/>
                <a:ea typeface="Calibri"/>
                <a:cs typeface="Calibri"/>
                <a:sym typeface="Calibri"/>
              </a:rPr>
              <a:t> to reach</a:t>
            </a:r>
            <a:r>
              <a:rPr b="1" lang="fr-FR" sz="1200">
                <a:solidFill>
                  <a:schemeClr val="dk1"/>
                </a:solidFill>
                <a:latin typeface="Calibri"/>
                <a:ea typeface="Calibri"/>
                <a:cs typeface="Calibri"/>
                <a:sym typeface="Calibri"/>
              </a:rPr>
              <a:t> functional governance  </a:t>
            </a:r>
            <a:endParaRPr b="1" sz="1200">
              <a:solidFill>
                <a:schemeClr val="dk1"/>
              </a:solidFill>
              <a:latin typeface="Calibri"/>
              <a:ea typeface="Calibri"/>
              <a:cs typeface="Calibri"/>
              <a:sym typeface="Calibri"/>
            </a:endParaRPr>
          </a:p>
          <a:p>
            <a:pPr indent="-304800" lvl="0" marL="457200" rtl="0" algn="l">
              <a:lnSpc>
                <a:spcPct val="115000"/>
              </a:lnSpc>
              <a:spcBef>
                <a:spcPts val="1000"/>
              </a:spcBef>
              <a:spcAft>
                <a:spcPts val="0"/>
              </a:spcAft>
              <a:buClr>
                <a:schemeClr val="dk1"/>
              </a:buClr>
              <a:buSzPts val="1200"/>
              <a:buFont typeface="Open Sans"/>
              <a:buAutoNum type="arabicPeriod"/>
            </a:pPr>
            <a:r>
              <a:rPr lang="fr-FR" sz="1200">
                <a:solidFill>
                  <a:schemeClr val="dk1"/>
                </a:solidFill>
                <a:latin typeface="Calibri"/>
                <a:ea typeface="Calibri"/>
                <a:cs typeface="Calibri"/>
                <a:sym typeface="Calibri"/>
              </a:rPr>
              <a:t>Adapt project to </a:t>
            </a:r>
            <a:r>
              <a:rPr b="1" lang="fr-FR" sz="1200">
                <a:solidFill>
                  <a:schemeClr val="dk1"/>
                </a:solidFill>
                <a:latin typeface="Calibri"/>
                <a:ea typeface="Calibri"/>
                <a:cs typeface="Calibri"/>
                <a:sym typeface="Calibri"/>
              </a:rPr>
              <a:t>local socio-economic context.</a:t>
            </a:r>
            <a:r>
              <a:rPr lang="fr-FR" sz="1200">
                <a:solidFill>
                  <a:schemeClr val="dk1"/>
                </a:solidFill>
                <a:latin typeface="Calibri"/>
                <a:ea typeface="Calibri"/>
                <a:cs typeface="Calibri"/>
                <a:sym typeface="Calibri"/>
              </a:rPr>
              <a:t> For that, co-constructing with </a:t>
            </a:r>
            <a:r>
              <a:rPr b="1" lang="fr-FR" sz="1200">
                <a:solidFill>
                  <a:schemeClr val="dk1"/>
                </a:solidFill>
                <a:latin typeface="Calibri"/>
                <a:ea typeface="Calibri"/>
                <a:cs typeface="Calibri"/>
                <a:sym typeface="Calibri"/>
              </a:rPr>
              <a:t>vulnerable populations </a:t>
            </a:r>
            <a:r>
              <a:rPr lang="fr-FR" sz="1200">
                <a:solidFill>
                  <a:schemeClr val="dk1"/>
                </a:solidFill>
                <a:latin typeface="Calibri"/>
                <a:ea typeface="Calibri"/>
                <a:cs typeface="Calibri"/>
                <a:sym typeface="Calibri"/>
              </a:rPr>
              <a:t>and</a:t>
            </a:r>
            <a:r>
              <a:rPr b="1" lang="fr-FR" sz="1200">
                <a:solidFill>
                  <a:schemeClr val="dk1"/>
                </a:solidFill>
                <a:latin typeface="Calibri"/>
                <a:ea typeface="Calibri"/>
                <a:cs typeface="Calibri"/>
                <a:sym typeface="Calibri"/>
              </a:rPr>
              <a:t> </a:t>
            </a:r>
            <a:r>
              <a:rPr lang="fr-FR" sz="1200">
                <a:solidFill>
                  <a:schemeClr val="dk1"/>
                </a:solidFill>
                <a:latin typeface="Calibri"/>
                <a:ea typeface="Calibri"/>
                <a:cs typeface="Calibri"/>
                <a:sym typeface="Calibri"/>
              </a:rPr>
              <a:t>ensuring </a:t>
            </a:r>
            <a:r>
              <a:rPr b="1" lang="fr-FR" sz="1200">
                <a:solidFill>
                  <a:schemeClr val="dk1"/>
                </a:solidFill>
                <a:latin typeface="Calibri"/>
                <a:ea typeface="Calibri"/>
                <a:cs typeface="Calibri"/>
                <a:sym typeface="Calibri"/>
              </a:rPr>
              <a:t>accessibility to the facilities and its activities</a:t>
            </a:r>
            <a:r>
              <a:rPr lang="fr-FR" sz="1200">
                <a:solidFill>
                  <a:schemeClr val="dk1"/>
                </a:solidFill>
                <a:latin typeface="Calibri"/>
                <a:ea typeface="Calibri"/>
                <a:cs typeface="Calibri"/>
                <a:sym typeface="Calibri"/>
              </a:rPr>
              <a:t> will help  </a:t>
            </a:r>
            <a:r>
              <a:rPr b="1" lang="fr-FR" sz="1200">
                <a:solidFill>
                  <a:schemeClr val="dk1"/>
                </a:solidFill>
                <a:latin typeface="Calibri"/>
                <a:ea typeface="Calibri"/>
                <a:cs typeface="Calibri"/>
                <a:sym typeface="Calibri"/>
              </a:rPr>
              <a:t>build social acceptability</a:t>
            </a:r>
            <a:r>
              <a:rPr lang="fr-FR" sz="1200">
                <a:solidFill>
                  <a:schemeClr val="dk1"/>
                </a:solidFill>
                <a:latin typeface="Calibri"/>
                <a:ea typeface="Calibri"/>
                <a:cs typeface="Calibri"/>
                <a:sym typeface="Calibri"/>
              </a:rPr>
              <a:t> and </a:t>
            </a:r>
            <a:r>
              <a:rPr b="1" lang="fr-FR" sz="1200">
                <a:solidFill>
                  <a:schemeClr val="dk1"/>
                </a:solidFill>
                <a:latin typeface="Calibri"/>
                <a:ea typeface="Calibri"/>
                <a:cs typeface="Calibri"/>
                <a:sym typeface="Calibri"/>
              </a:rPr>
              <a:t> </a:t>
            </a:r>
            <a:r>
              <a:rPr lang="fr-FR" sz="1200">
                <a:solidFill>
                  <a:schemeClr val="dk1"/>
                </a:solidFill>
                <a:latin typeface="Calibri"/>
                <a:ea typeface="Calibri"/>
                <a:cs typeface="Calibri"/>
                <a:sym typeface="Calibri"/>
              </a:rPr>
              <a:t>ensure </a:t>
            </a:r>
            <a:r>
              <a:rPr b="1" lang="fr-FR" sz="1200">
                <a:solidFill>
                  <a:schemeClr val="dk1"/>
                </a:solidFill>
                <a:latin typeface="Calibri"/>
                <a:ea typeface="Calibri"/>
                <a:cs typeface="Calibri"/>
                <a:sym typeface="Calibri"/>
              </a:rPr>
              <a:t>economic </a:t>
            </a:r>
            <a:r>
              <a:rPr lang="fr-FR" sz="1200">
                <a:solidFill>
                  <a:schemeClr val="dk1"/>
                </a:solidFill>
                <a:latin typeface="Calibri"/>
                <a:ea typeface="Calibri"/>
                <a:cs typeface="Calibri"/>
                <a:sym typeface="Calibri"/>
              </a:rPr>
              <a:t>and </a:t>
            </a:r>
            <a:r>
              <a:rPr b="1" lang="fr-FR" sz="1200">
                <a:solidFill>
                  <a:schemeClr val="dk1"/>
                </a:solidFill>
                <a:latin typeface="Calibri"/>
                <a:ea typeface="Calibri"/>
                <a:cs typeface="Calibri"/>
                <a:sym typeface="Calibri"/>
              </a:rPr>
              <a:t>social benefits.</a:t>
            </a:r>
            <a:endParaRPr b="1"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e54facf682_0_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e54facf682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e341fc4479_2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e341fc4479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e341fc4479_2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e341fc4479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e54facf682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e54facf682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e341fc4479_2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e341fc4479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FR" sz="1200"/>
              <a:t>We had the chance to attend the</a:t>
            </a:r>
            <a:r>
              <a:rPr lang="fr-FR" sz="1200">
                <a:solidFill>
                  <a:schemeClr val="dk1"/>
                </a:solidFill>
                <a:latin typeface="Calibri"/>
                <a:ea typeface="Calibri"/>
                <a:cs typeface="Calibri"/>
                <a:sym typeface="Calibri"/>
              </a:rPr>
              <a:t> European Network of New Towns workshop on Just and Inclusive Green Transition</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fr-FR" sz="1200">
                <a:solidFill>
                  <a:schemeClr val="dk1"/>
                </a:solidFill>
                <a:latin typeface="Calibri"/>
                <a:ea typeface="Calibri"/>
                <a:cs typeface="Calibri"/>
                <a:sym typeface="Calibri"/>
              </a:rPr>
              <a:t>which was a great chance to </a:t>
            </a:r>
            <a:r>
              <a:rPr lang="fr-FR" sz="1200">
                <a:solidFill>
                  <a:schemeClr val="dk1"/>
                </a:solidFill>
                <a:highlight>
                  <a:schemeClr val="lt2"/>
                </a:highlight>
                <a:latin typeface="Calibri"/>
                <a:ea typeface="Calibri"/>
                <a:cs typeface="Calibri"/>
                <a:sym typeface="Calibri"/>
              </a:rPr>
              <a:t>introduce the work for Bucharest District 6 Living Lab on Food Strategy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FR"/>
              <a:t>we also started establishing capacity building partnerships with other cities in the frame of EUI city to city exchange program </a:t>
            </a:r>
            <a:endParaRPr/>
          </a:p>
          <a:p>
            <a:pPr indent="-298450" lvl="0" marL="457200" rtl="0" algn="l">
              <a:lnSpc>
                <a:spcPct val="100000"/>
              </a:lnSpc>
              <a:spcBef>
                <a:spcPts val="0"/>
              </a:spcBef>
              <a:spcAft>
                <a:spcPts val="0"/>
              </a:spcAft>
              <a:buSzPts val="1100"/>
              <a:buChar char="-"/>
            </a:pPr>
            <a:r>
              <a:rPr lang="fr-FR"/>
              <a:t>Already formalized an exchange program with Bergamo</a:t>
            </a:r>
            <a:endParaRPr/>
          </a:p>
          <a:p>
            <a:pPr indent="-298450" lvl="0" marL="457200" rtl="0" algn="l">
              <a:lnSpc>
                <a:spcPct val="100000"/>
              </a:lnSpc>
              <a:spcBef>
                <a:spcPts val="0"/>
              </a:spcBef>
              <a:spcAft>
                <a:spcPts val="0"/>
              </a:spcAft>
              <a:buSzPts val="1100"/>
              <a:buChar char="-"/>
            </a:pPr>
            <a:r>
              <a:rPr lang="fr-FR"/>
              <a:t>1st exchange visit end of 2024</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520" name="Google Shape;520;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e341fc4479_2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e341fc4479_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FR"/>
              <a:t>This partnership is built in the frame of EUI city to city exchanges program</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e341fc4479_2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e341fc4479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e341fc4479_2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e341fc4479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e341fc4479_2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2e341fc4479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e36af56a48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e36af56a4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e341fc4479_2_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2e341fc4479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e341fc4479_2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e341fc4479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e341fc4479_2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e341fc4479_2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e341fc4479_2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e341fc4479_2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FR"/>
              <a:t>One of their accomplishments was to transform school cantines procurement, with actions such as increasing the supply food from socially-responsbile supply chains in schools.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e341fc4479_2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e341fc4479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e341fc4479_2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e341fc4479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cd85ca8678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8" name="Google Shape;598;g2cd85ca8678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e531c28b3c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2e531c28b3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e531c28b3c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e531c28b3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e531c28b3c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e531c28b3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 name="Google Shape;11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e531c28b3c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e531c28b3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e572745a7c_0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9" name="Google Shape;629;g2e572745a7c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e572745a7c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6" name="Google Shape;636;g2e572745a7c_0_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e572745a7c_0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2" name="Google Shape;642;g2e572745a7c_0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e531c28b3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e531c28b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e572745a7c_0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e572745a7c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e576e039bf_1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2e576e039bf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e576e039bf_5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2e576e039bf_5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FR"/>
              <a:t>ROMO:  grass-root movement started by farmers Cosmina and Șerban Dinu from Ferma de Pajări Pasșunate together with a handful of fellow pioneer producers from Brasov. pre-order group where you can source quality products directly from local producers. Works on a weekly basis</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Eco-ruralis : Association of peasants and farmers involved in food production through subsistence and semi-subsistence agriculture, diversified and based on the principles of agroecology. </a:t>
            </a:r>
            <a:r>
              <a:rPr lang="fr-FR">
                <a:solidFill>
                  <a:schemeClr val="dk1"/>
                </a:solidFill>
              </a:rPr>
              <a:t>Eco Ruralis is a nationwide association of peasants and farmers with almost 20,000 members in all counties of the country.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fr-FR">
                <a:solidFill>
                  <a:schemeClr val="dk1"/>
                </a:solidFill>
              </a:rPr>
              <a:t>ADIZMB: </a:t>
            </a:r>
            <a:r>
              <a:rPr b="1" lang="fr-FR">
                <a:solidFill>
                  <a:schemeClr val="dk1"/>
                </a:solidFill>
              </a:rPr>
              <a:t>Bucharest-Ilfov Metropolitan Area Intercommunity Development Association (ADIZMB)</a:t>
            </a:r>
            <a:r>
              <a:rPr lang="fr-FR">
                <a:solidFill>
                  <a:schemeClr val="dk1"/>
                </a:solidFill>
              </a:rPr>
              <a:t>  is the main formal arrangement covering the region for Bucharest and Ilfov County. A partnership between Bucharest Mayor’s Office and the Ilfov County Council, to develop the metropolitan area. The mission of the Association is to contribute to all regional and metropolitan priorities including sustainable mobility, education and inclusion, zero-carbon urban mobility, research and innovation.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e576e039bf_5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2e576e039bf_5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FR"/>
              <a:t>ROMO:  grass-root movement started by farmers Cosmina and Șerban Dinu from Ferma de Pajări Pasșunate together with a handful of fellow pioneer producers from Brasov. pre-order group where you can source quality products directly from local producers. Works on a weekly basis</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Eco-ruralis : Association of peasants and farmers involved in food production through subsistence and semi-subsistence agriculture, diversified and based on the principles of agroecology. </a:t>
            </a:r>
            <a:r>
              <a:rPr lang="fr-FR">
                <a:solidFill>
                  <a:schemeClr val="dk1"/>
                </a:solidFill>
              </a:rPr>
              <a:t>Eco Ruralis is a nationwide association of peasants and farmers with almost 20,000 members in all counties of the country.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fr-FR">
                <a:solidFill>
                  <a:schemeClr val="dk1"/>
                </a:solidFill>
              </a:rPr>
              <a:t>ADIZMB: </a:t>
            </a:r>
            <a:r>
              <a:rPr b="1" lang="fr-FR">
                <a:solidFill>
                  <a:schemeClr val="dk1"/>
                </a:solidFill>
              </a:rPr>
              <a:t>Bucharest-Ilfov Metropolitan Area Intercommunity Development Association (ADIZMB)</a:t>
            </a:r>
            <a:r>
              <a:rPr lang="fr-FR">
                <a:solidFill>
                  <a:schemeClr val="dk1"/>
                </a:solidFill>
              </a:rPr>
              <a:t>  is the main formal arrangement covering the region for Bucharest and Ilfov County. A partnership between Bucharest Mayor’s Office and the Ilfov County Council, to develop the metropolitan area. The mission of the Association is to contribute to all regional and metropolitan priorities including sustainable mobility, education and inclusion, zero-carbon urban mobility, research and innovation.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e576e039bf_5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2e576e039bf_5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FR"/>
              <a:t>ROMO:  grass-root movement started by farmers Cosmina and Șerban Dinu from Ferma de Pajări Pasșunate together with a handful of fellow pioneer producers from Brasov. pre-order group where you can source quality products directly from local producers. Works on a weekly basis</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Eco-ruralis : Association of peasants and farmers involved in food production through subsistence and semi-subsistence agriculture, diversified and based on the principles of agroecology. </a:t>
            </a:r>
            <a:r>
              <a:rPr lang="fr-FR">
                <a:solidFill>
                  <a:schemeClr val="dk1"/>
                </a:solidFill>
              </a:rPr>
              <a:t>Eco Ruralis is a nationwide association of peasants and farmers with almost 20,000 members in all counties of the country.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fr-FR">
                <a:solidFill>
                  <a:schemeClr val="dk1"/>
                </a:solidFill>
              </a:rPr>
              <a:t>ADIZMB: </a:t>
            </a:r>
            <a:r>
              <a:rPr b="1" lang="fr-FR">
                <a:solidFill>
                  <a:schemeClr val="dk1"/>
                </a:solidFill>
              </a:rPr>
              <a:t>Bucharest-Ilfov Metropolitan Area Intercommunity Development Association (ADIZMB)</a:t>
            </a:r>
            <a:r>
              <a:rPr lang="fr-FR">
                <a:solidFill>
                  <a:schemeClr val="dk1"/>
                </a:solidFill>
              </a:rPr>
              <a:t>  is the main formal arrangement covering the region for Bucharest and Ilfov County. A partnership between Bucharest Mayor’s Office and the Ilfov County Council, to develop the metropolitan area. The mission of the Association is to contribute to all regional and metropolitan priorities including sustainable mobility, education and inclusion, zero-carbon urban mobility, research and innovation.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e572745a7c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7" name="Google Shape;747;g2e572745a7c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e3952c790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3" name="Google Shape;753;g2e3952c790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e3952c7901_0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2" name="Google Shape;792;g2e3952c7901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e572745a7c_0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9" name="Google Shape;799;g2e572745a7c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e576e039bf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1" name="Google Shape;811;g2e576e039bf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e572745a7c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7" name="Google Shape;817;g2e572745a7c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9" name="Google Shape;83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e341fc4479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5" name="Google Shape;845;g2e341fc4479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cf78f7f21f_0_2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1" name="Google Shape;851;g2cf78f7f21f_0_2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cafd29cce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7" name="Google Shape;857;g2cafd29cce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c93368ddbf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2c93368ddbf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c93368ddbf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2c93368ddbf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1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1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1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1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8"/>
          <p:cNvSpPr/>
          <p:nvPr>
            <p:ph idx="2" type="pic"/>
          </p:nvPr>
        </p:nvSpPr>
        <p:spPr>
          <a:xfrm>
            <a:off x="5183188" y="987425"/>
            <a:ext cx="6172200" cy="4873625"/>
          </a:xfrm>
          <a:prstGeom prst="rect">
            <a:avLst/>
          </a:prstGeom>
          <a:noFill/>
          <a:ln>
            <a:noFill/>
          </a:ln>
        </p:spPr>
      </p:sp>
      <p:sp>
        <p:nvSpPr>
          <p:cNvPr id="64" name="Google Shape;64;p1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foodpolicymilano.org/en/objectives-and-priorities/" TargetMode="External"/><Relationship Id="rId4" Type="http://schemas.openxmlformats.org/officeDocument/2006/relationships/hyperlink" Target="https://consultation.dublincity.ie/traffic-and-transport/copy-of-edible-dublin-food-strategy/" TargetMode="External"/><Relationship Id="rId5" Type="http://schemas.openxmlformats.org/officeDocument/2006/relationships/hyperlink" Target="https://www.documentcloud.org/documents/23808541-edible_dublin_draft_250423" TargetMode="External"/><Relationship Id="rId6" Type="http://schemas.openxmlformats.org/officeDocument/2006/relationships/hyperlink" Target="https://www.uia-initiative.eu/fr/uia-cities/lille" TargetMode="External"/><Relationship Id="rId7" Type="http://schemas.openxmlformats.org/officeDocument/2006/relationships/hyperlink" Target="https://portico.urban-initiative.eu/urban-stories/uia/testing-future-food-court-prototyping-it-real-life-lessons-experience-uia-tastin-fives-lavant-gou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image" Target="../media/image27.png"/><Relationship Id="rId5"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1.jpg"/><Relationship Id="rId5"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primarie6.ro/primarie_sector6/sites/default/files/2022-05/Programul-integrat-de-dezvoltare-urbana-a-Sectorului-6-al-Municipiului-Bucuresti-2021-2030.pdf" TargetMode="Externa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google.com/maps/d/u/0/edit?mid=10snkIeUWucYL4Vjda6MGYLp97ZCps5k&amp;usp=sharing" TargetMode="Externa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4.jpg"/><Relationship Id="rId7"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hyperlink" Target="https://www.google.com/maps/d/u/0/viewer?mid=1vjnzHRgaJTwOlmOLmb1fHV-YxqKIjZc&amp;ll=44.46088693531953%2C26.05435294005388&amp;z=10" TargetMode="External"/><Relationship Id="rId5" Type="http://schemas.openxmlformats.org/officeDocument/2006/relationships/hyperlink" Target="https://www.madr.ro/agricultura-ecologica/operatorii-certificati-in-agricultura-ecologica-2023.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9.png"/><Relationship Id="rId4" Type="http://schemas.openxmlformats.org/officeDocument/2006/relationships/hyperlink" Target="https://bucuresticivic.ro/sector-6/"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jpg"/><Relationship Id="rId4" Type="http://schemas.openxmlformats.org/officeDocument/2006/relationships/hyperlink" Target="https://www.anuala.ro/proiecte/2022/199/" TargetMode="External"/><Relationship Id="rId5"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0" Type="http://schemas.openxmlformats.org/officeDocument/2006/relationships/image" Target="../media/image46.png"/><Relationship Id="rId22" Type="http://schemas.openxmlformats.org/officeDocument/2006/relationships/image" Target="../media/image54.png"/><Relationship Id="rId21" Type="http://schemas.openxmlformats.org/officeDocument/2006/relationships/image" Target="../media/image58.jpg"/><Relationship Id="rId24" Type="http://schemas.openxmlformats.org/officeDocument/2006/relationships/image" Target="../media/image53.jpg"/><Relationship Id="rId23"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image" Target="../media/image32.png"/><Relationship Id="rId9" Type="http://schemas.openxmlformats.org/officeDocument/2006/relationships/image" Target="../media/image24.png"/><Relationship Id="rId26" Type="http://schemas.openxmlformats.org/officeDocument/2006/relationships/image" Target="../media/image50.png"/><Relationship Id="rId25" Type="http://schemas.openxmlformats.org/officeDocument/2006/relationships/image" Target="../media/image65.png"/><Relationship Id="rId28" Type="http://schemas.openxmlformats.org/officeDocument/2006/relationships/image" Target="../media/image63.png"/><Relationship Id="rId27" Type="http://schemas.openxmlformats.org/officeDocument/2006/relationships/image" Target="../media/image52.png"/><Relationship Id="rId5" Type="http://schemas.openxmlformats.org/officeDocument/2006/relationships/image" Target="../media/image34.png"/><Relationship Id="rId6" Type="http://schemas.openxmlformats.org/officeDocument/2006/relationships/image" Target="../media/image36.jpg"/><Relationship Id="rId29" Type="http://schemas.openxmlformats.org/officeDocument/2006/relationships/image" Target="../media/image55.png"/><Relationship Id="rId7" Type="http://schemas.openxmlformats.org/officeDocument/2006/relationships/image" Target="../media/image28.png"/><Relationship Id="rId8" Type="http://schemas.openxmlformats.org/officeDocument/2006/relationships/image" Target="../media/image40.png"/><Relationship Id="rId30" Type="http://schemas.openxmlformats.org/officeDocument/2006/relationships/image" Target="../media/image56.png"/><Relationship Id="rId11" Type="http://schemas.openxmlformats.org/officeDocument/2006/relationships/image" Target="../media/image47.jpg"/><Relationship Id="rId10" Type="http://schemas.openxmlformats.org/officeDocument/2006/relationships/image" Target="../media/image29.png"/><Relationship Id="rId13" Type="http://schemas.openxmlformats.org/officeDocument/2006/relationships/image" Target="../media/image41.jpg"/><Relationship Id="rId12" Type="http://schemas.openxmlformats.org/officeDocument/2006/relationships/image" Target="../media/image38.png"/><Relationship Id="rId15" Type="http://schemas.openxmlformats.org/officeDocument/2006/relationships/image" Target="../media/image37.png"/><Relationship Id="rId14" Type="http://schemas.openxmlformats.org/officeDocument/2006/relationships/image" Target="../media/image49.png"/><Relationship Id="rId17" Type="http://schemas.openxmlformats.org/officeDocument/2006/relationships/image" Target="../media/image45.png"/><Relationship Id="rId16" Type="http://schemas.openxmlformats.org/officeDocument/2006/relationships/image" Target="../media/image48.png"/><Relationship Id="rId19" Type="http://schemas.openxmlformats.org/officeDocument/2006/relationships/image" Target="../media/image42.png"/><Relationship Id="rId18"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fundatiacomunitarabucuresti.ro/" TargetMode="External"/><Relationship Id="rId4" Type="http://schemas.openxmlformats.org/officeDocument/2006/relationships/hyperlink" Target="https://www.platformademediu.ro/" TargetMode="External"/><Relationship Id="rId5" Type="http://schemas.openxmlformats.org/officeDocument/2006/relationships/hyperlink" Target="https://cere.ong/" TargetMode="External"/><Relationship Id="rId6" Type="http://schemas.openxmlformats.org/officeDocument/2006/relationships/hyperlink" Target="https://ambasadasustenabilitatii.ro/" TargetMode="External"/><Relationship Id="rId7" Type="http://schemas.openxmlformats.org/officeDocument/2006/relationships/hyperlink" Target="https://terramileniultrei.ro/en/" TargetMode="External"/><Relationship Id="rId8" Type="http://schemas.openxmlformats.org/officeDocument/2006/relationships/hyperlink" Target="https://appaps.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1.jpg"/><Relationship Id="rId4" Type="http://schemas.openxmlformats.org/officeDocument/2006/relationships/image" Target="../media/image103.jpg"/><Relationship Id="rId9" Type="http://schemas.openxmlformats.org/officeDocument/2006/relationships/hyperlink" Target="https://primarie6.ro/primarie_sector6/lista-evenimente" TargetMode="External"/><Relationship Id="rId5" Type="http://schemas.openxmlformats.org/officeDocument/2006/relationships/image" Target="../media/image68.jpg"/><Relationship Id="rId6" Type="http://schemas.openxmlformats.org/officeDocument/2006/relationships/image" Target="../media/image57.jpg"/><Relationship Id="rId7" Type="http://schemas.openxmlformats.org/officeDocument/2006/relationships/image" Target="../media/image102.jpg"/><Relationship Id="rId8" Type="http://schemas.openxmlformats.org/officeDocument/2006/relationships/image" Target="../media/image62.jpg"/><Relationship Id="rId10"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50.png"/><Relationship Id="rId5" Type="http://schemas.openxmlformats.org/officeDocument/2006/relationships/image" Target="../media/image43.png"/><Relationship Id="rId6" Type="http://schemas.openxmlformats.org/officeDocument/2006/relationships/image" Target="../media/image52.png"/><Relationship Id="rId7" Type="http://schemas.openxmlformats.org/officeDocument/2006/relationships/image" Target="../media/image53.jpg"/><Relationship Id="rId8" Type="http://schemas.openxmlformats.org/officeDocument/2006/relationships/image" Target="../media/image41.jpg"/><Relationship Id="rId11" Type="http://schemas.openxmlformats.org/officeDocument/2006/relationships/image" Target="../media/image56.png"/><Relationship Id="rId10" Type="http://schemas.openxmlformats.org/officeDocument/2006/relationships/image" Target="../media/image38.png"/><Relationship Id="rId13" Type="http://schemas.openxmlformats.org/officeDocument/2006/relationships/image" Target="../media/image37.png"/><Relationship Id="rId12"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1.png"/><Relationship Id="rId4" Type="http://schemas.openxmlformats.org/officeDocument/2006/relationships/image" Target="../media/image64.png"/><Relationship Id="rId5"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9.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foodpolicybergamo.it/progetti/"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7.png"/><Relationship Id="rId4" Type="http://schemas.openxmlformats.org/officeDocument/2006/relationships/image" Target="../media/image73.png"/><Relationship Id="rId5" Type="http://schemas.openxmlformats.org/officeDocument/2006/relationships/image" Target="../media/image72.png"/><Relationship Id="rId6" Type="http://schemas.openxmlformats.org/officeDocument/2006/relationships/image" Target="../media/image75.png"/><Relationship Id="rId7" Type="http://schemas.openxmlformats.org/officeDocument/2006/relationships/image" Target="../media/image70.png"/><Relationship Id="rId8"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5.png"/><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6.jpg"/><Relationship Id="rId4" Type="http://schemas.openxmlformats.org/officeDocument/2006/relationships/image" Target="../media/image84.jpg"/><Relationship Id="rId9" Type="http://schemas.openxmlformats.org/officeDocument/2006/relationships/image" Target="../media/image89.png"/><Relationship Id="rId5" Type="http://schemas.openxmlformats.org/officeDocument/2006/relationships/image" Target="../media/image81.jpg"/><Relationship Id="rId6" Type="http://schemas.openxmlformats.org/officeDocument/2006/relationships/image" Target="../media/image99.jpg"/><Relationship Id="rId7" Type="http://schemas.openxmlformats.org/officeDocument/2006/relationships/image" Target="../media/image88.png"/><Relationship Id="rId8" Type="http://schemas.openxmlformats.org/officeDocument/2006/relationships/hyperlink" Target="https://academiadecompost.ro/" TargetMode="External"/><Relationship Id="rId11" Type="http://schemas.openxmlformats.org/officeDocument/2006/relationships/hyperlink" Target="https://urboteca.ro/urboteca-fellowship-2024/" TargetMode="External"/><Relationship Id="rId10" Type="http://schemas.openxmlformats.org/officeDocument/2006/relationships/image" Target="../media/image9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9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92.png"/><Relationship Id="rId4" Type="http://schemas.openxmlformats.org/officeDocument/2006/relationships/image" Target="../media/image100.png"/><Relationship Id="rId5" Type="http://schemas.openxmlformats.org/officeDocument/2006/relationships/hyperlink" Target="https://issuu.com/learneasy/docs/tools-for-participatory-evaluation"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hyperlink" Target="https://issuu.com/learneasy/docs/tools-for-participatory-evaluation" TargetMode="External"/><Relationship Id="rId4" Type="http://schemas.openxmlformats.org/officeDocument/2006/relationships/image" Target="../media/image98.png"/><Relationship Id="rId5" Type="http://schemas.openxmlformats.org/officeDocument/2006/relationships/image" Target="../media/image86.jpg"/><Relationship Id="rId6" Type="http://schemas.openxmlformats.org/officeDocument/2006/relationships/image" Target="../media/image8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hyperlink" Target="https://issuu.com/learneasy/docs/tools-for-participatory-evaluation" TargetMode="External"/><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94.png"/><Relationship Id="rId4" Type="http://schemas.openxmlformats.org/officeDocument/2006/relationships/image" Target="../media/image52.png"/><Relationship Id="rId9" Type="http://schemas.openxmlformats.org/officeDocument/2006/relationships/image" Target="../media/image40.png"/><Relationship Id="rId5" Type="http://schemas.openxmlformats.org/officeDocument/2006/relationships/image" Target="../media/image50.png"/><Relationship Id="rId6" Type="http://schemas.openxmlformats.org/officeDocument/2006/relationships/image" Target="../media/image53.jpg"/><Relationship Id="rId7" Type="http://schemas.openxmlformats.org/officeDocument/2006/relationships/image" Target="../media/image65.png"/><Relationship Id="rId8" Type="http://schemas.openxmlformats.org/officeDocument/2006/relationships/image" Target="../media/image34.png"/><Relationship Id="rId10" Type="http://schemas.openxmlformats.org/officeDocument/2006/relationships/image" Target="../media/image3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04.jpg"/><Relationship Id="rId4" Type="http://schemas.openxmlformats.org/officeDocument/2006/relationships/image" Target="../media/image93.jpg"/><Relationship Id="rId5" Type="http://schemas.openxmlformats.org/officeDocument/2006/relationships/image" Target="../media/image9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hyperlink" Target="https://www.milanurbanfoodpolicypact.org/the-milan-urban-food-policy-pact-monitoring-framework-handbook-and-resource-pack/" TargetMode="External"/><Relationship Id="rId4" Type="http://schemas.openxmlformats.org/officeDocument/2006/relationships/hyperlink" Target="https://www.fao.org/fileadmin/user_upload/faoweb/ffc/docs/Tool_-_CRFS_Resilience_Indicator_Framework.pdf" TargetMode="External"/><Relationship Id="rId5" Type="http://schemas.openxmlformats.org/officeDocument/2006/relationships/hyperlink" Target="https://www.uia-initiative.eu/en/news/last-uia-tastin-fives-journal-urban-labs-new-way-creating-and-living-city" TargetMode="External"/><Relationship Id="rId6" Type="http://schemas.openxmlformats.org/officeDocument/2006/relationships/hyperlink" Target="https://www.sustainablefoodplaces.org/resources/sfp_toolkit/" TargetMode="External"/><Relationship Id="rId7" Type="http://schemas.openxmlformats.org/officeDocument/2006/relationships/hyperlink" Target="https://www.rockefellerfoundation.org/wp-content/uploads/2022/02/Food-Systems-Analysis-Toolkit.pdf" TargetMode="External"/><Relationship Id="rId8" Type="http://schemas.openxmlformats.org/officeDocument/2006/relationships/hyperlink" Target="https://www.rit.edu/affiliate/nysp2i/sites/rit.edu.affiliate.nysp2i/files/docs/resources/Municipal_Food_Waste_Toolkit_Part_1-Defining_Your_Goals.pdf"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hyperlink" Target="https://www.digi24.ro/digieconomic/consumer/harta-mancarii-eco-din-romania-e-facuta-de-un-tanar-fermier-in-locul-actiunii-statului-10611?__grsc=cookieIsUndef0&amp;__grts=57092362&amp;__grua=b671d1cf75d6db5f36687f78f18f0b78&amp;__grrn=1" TargetMode="External"/><Relationship Id="rId4" Type="http://schemas.openxmlformats.org/officeDocument/2006/relationships/hyperlink" Target="https://www.agriculturaecologica.ro/harta-producatorilor/" TargetMode="External"/><Relationship Id="rId9" Type="http://schemas.openxmlformats.org/officeDocument/2006/relationships/hyperlink" Target="https://www.foodbank6.ro/" TargetMode="External"/><Relationship Id="rId5" Type="http://schemas.openxmlformats.org/officeDocument/2006/relationships/hyperlink" Target="https://primarie6.ro/primarie_sector6/sites/default/files/2022-05/Programul-integrat-de-dezvoltare-urbana-a-Sectorului-6-al-Municipiului-Bucuresti-2021-2030.pdf" TargetMode="External"/><Relationship Id="rId6" Type="http://schemas.openxmlformats.org/officeDocument/2006/relationships/hyperlink" Target="https://administratiacomerciala6.ro/comercial_primariesector6/serviciul-administrare-piete" TargetMode="External"/><Relationship Id="rId7" Type="http://schemas.openxmlformats.org/officeDocument/2006/relationships/hyperlink" Target="https://administratiascolilor6.ro/admin_scoli_primariesector6/" TargetMode="External"/><Relationship Id="rId8" Type="http://schemas.openxmlformats.org/officeDocument/2006/relationships/hyperlink" Target="https://www.asistentasociala6.ro/proiecte-fonduri-externe" TargetMode="External"/><Relationship Id="rId11" Type="http://schemas.openxmlformats.org/officeDocument/2006/relationships/hyperlink" Target="https://www.edupedu.ro/oficial-lista-scolilor-incluse-in-programul-masa-sanatoasa-in-2024-publicata-dupa-doua-luni-de-cand-a-inceput-noul-an-calendaristic/" TargetMode="External"/><Relationship Id="rId10" Type="http://schemas.openxmlformats.org/officeDocument/2006/relationships/hyperlink" Target="https://www.edupedu.ro/programul-national-masa-sanatoasa-incepe-pe-1-ianuarie-2024-masa-calda-sau-pachet-alimentar-de-15-lei-pe-zi-de-elev-inspectoratele-scolare-vor-alege-scolile-care-intra-in-program/" TargetMode="External"/><Relationship Id="rId13" Type="http://schemas.openxmlformats.org/officeDocument/2006/relationships/hyperlink" Target="http://wikimapia.org/8857998/ro/Ferma-Boja-Institutul-Pasteur" TargetMode="External"/><Relationship Id="rId12" Type="http://schemas.openxmlformats.org/officeDocument/2006/relationships/hyperlink" Target="https://www.climatosfera.org/academia-de-compost" TargetMode="External"/><Relationship Id="rId15" Type="http://schemas.openxmlformats.org/officeDocument/2006/relationships/hyperlink" Target="https://www.anuala.ro/proiecte/2022/199/" TargetMode="External"/><Relationship Id="rId14" Type="http://schemas.openxmlformats.org/officeDocument/2006/relationships/hyperlink" Target="https://www.dropbox.com/s/ynqdeq36msle1i2/prezentare%20lacul%20morii.pdf?dl=0&amp;fbclid=IwAR1o1U0dCNaKQQoxH7tuCrs8A-rnY2FGlWo7i6S6G3a9GFlEQT-m0yYmlMQ"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446725" y="739950"/>
            <a:ext cx="6903000" cy="644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Calibri"/>
              <a:buNone/>
            </a:pPr>
            <a:r>
              <a:rPr b="1" i="1" lang="fr-FR" sz="3000"/>
              <a:t>Living Lab </a:t>
            </a:r>
            <a:r>
              <a:rPr b="1" i="1" lang="fr-FR" sz="3000"/>
              <a:t>Bucharest District 6 (Romania)</a:t>
            </a:r>
            <a:endParaRPr b="1" i="1" sz="3000"/>
          </a:p>
        </p:txBody>
      </p:sp>
      <p:sp>
        <p:nvSpPr>
          <p:cNvPr id="85" name="Google Shape;85;p1"/>
          <p:cNvSpPr txBox="1"/>
          <p:nvPr>
            <p:ph idx="1" type="subTitle"/>
          </p:nvPr>
        </p:nvSpPr>
        <p:spPr>
          <a:xfrm>
            <a:off x="0" y="0"/>
            <a:ext cx="12192000" cy="644100"/>
          </a:xfrm>
          <a:prstGeom prst="rect">
            <a:avLst/>
          </a:prstGeom>
          <a:solidFill>
            <a:srgbClr val="D9EAD3"/>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fr-FR" sz="4000"/>
              <a:t>     </a:t>
            </a:r>
            <a:r>
              <a:rPr b="1" lang="fr-FR" sz="4000"/>
              <a:t>Towards a Local Food Strategy</a:t>
            </a:r>
            <a:endParaRPr b="1" sz="4000"/>
          </a:p>
        </p:txBody>
      </p:sp>
      <p:pic>
        <p:nvPicPr>
          <p:cNvPr id="86" name="Google Shape;86;p1"/>
          <p:cNvPicPr preferRelativeResize="0"/>
          <p:nvPr/>
        </p:nvPicPr>
        <p:blipFill rotWithShape="1">
          <a:blip r:embed="rId3">
            <a:alphaModFix/>
          </a:blip>
          <a:srcRect b="0" l="0" r="0" t="0"/>
          <a:stretch/>
        </p:blipFill>
        <p:spPr>
          <a:xfrm>
            <a:off x="7622304" y="0"/>
            <a:ext cx="4569696" cy="6858001"/>
          </a:xfrm>
          <a:prstGeom prst="rect">
            <a:avLst/>
          </a:prstGeom>
          <a:noFill/>
          <a:ln>
            <a:noFill/>
          </a:ln>
        </p:spPr>
      </p:pic>
      <p:pic>
        <p:nvPicPr>
          <p:cNvPr id="87" name="Google Shape;87;p1"/>
          <p:cNvPicPr preferRelativeResize="0"/>
          <p:nvPr/>
        </p:nvPicPr>
        <p:blipFill rotWithShape="1">
          <a:blip r:embed="rId4">
            <a:alphaModFix/>
          </a:blip>
          <a:srcRect b="0" l="591" r="0" t="0"/>
          <a:stretch/>
        </p:blipFill>
        <p:spPr>
          <a:xfrm>
            <a:off x="617417" y="1598227"/>
            <a:ext cx="6411116" cy="4634929"/>
          </a:xfrm>
          <a:prstGeom prst="rect">
            <a:avLst/>
          </a:prstGeom>
          <a:noFill/>
          <a:ln>
            <a:noFill/>
          </a:ln>
        </p:spPr>
      </p:pic>
      <p:sp>
        <p:nvSpPr>
          <p:cNvPr id="88" name="Google Shape;88;p1"/>
          <p:cNvSpPr/>
          <p:nvPr/>
        </p:nvSpPr>
        <p:spPr>
          <a:xfrm>
            <a:off x="2742021" y="6447325"/>
            <a:ext cx="4663200" cy="254700"/>
          </a:xfrm>
          <a:prstGeom prst="rect">
            <a:avLst/>
          </a:prstGeom>
          <a:noFill/>
          <a:ln>
            <a:noFill/>
          </a:ln>
        </p:spPr>
        <p:txBody>
          <a:bodyPr anchorCtr="0" anchor="t" bIns="45700" lIns="91425" spcFirstLastPara="1" rIns="91425" wrap="square" tIns="45700">
            <a:spAutoFit/>
          </a:bodyPr>
          <a:lstStyle/>
          <a:p>
            <a:pPr indent="0" lvl="0" marL="0" marR="0" rtl="0" algn="l">
              <a:lnSpc>
                <a:spcPct val="133333"/>
              </a:lnSpc>
              <a:spcBef>
                <a:spcPts val="0"/>
              </a:spcBef>
              <a:spcAft>
                <a:spcPts val="0"/>
              </a:spcAft>
              <a:buClr>
                <a:srgbClr val="000000"/>
              </a:buClr>
              <a:buSzPts val="1050"/>
              <a:buFont typeface="Arial"/>
              <a:buNone/>
            </a:pPr>
            <a:r>
              <a:rPr b="0" i="1" lang="fr-FR" sz="1050" u="none" cap="none" strike="noStrike">
                <a:solidFill>
                  <a:srgbClr val="000000"/>
                </a:solidFill>
                <a:latin typeface="Tahoma"/>
                <a:ea typeface="Tahoma"/>
                <a:cs typeface="Tahoma"/>
                <a:sym typeface="Tahoma"/>
              </a:rPr>
              <a:t>Source De Boer &amp; deOlde et al 2020, Re-rooting the Dutch food system</a:t>
            </a:r>
            <a:endParaRPr b="0" i="0" sz="1050" u="none" cap="none" strike="noStrike">
              <a:solidFill>
                <a:srgbClr val="000000"/>
              </a:solidFill>
              <a:latin typeface="Tahoma"/>
              <a:ea typeface="Tahoma"/>
              <a:cs typeface="Tahoma"/>
              <a:sym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3" name="Shape 143"/>
        <p:cNvGrpSpPr/>
        <p:nvPr/>
      </p:nvGrpSpPr>
      <p:grpSpPr>
        <a:xfrm>
          <a:off x="0" y="0"/>
          <a:ext cx="0" cy="0"/>
          <a:chOff x="0" y="0"/>
          <a:chExt cx="0" cy="0"/>
        </a:xfrm>
      </p:grpSpPr>
      <p:sp>
        <p:nvSpPr>
          <p:cNvPr id="144" name="Google Shape;144;g2c93368ddbf_1_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fr-FR" sz="3200"/>
              <a:t>Tasks distribution for remote students intermediary presentation</a:t>
            </a:r>
            <a:endParaRPr sz="3200"/>
          </a:p>
        </p:txBody>
      </p:sp>
      <p:sp>
        <p:nvSpPr>
          <p:cNvPr id="145" name="Google Shape;145;g2c93368ddbf_1_1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fr-FR" sz="2500" u="sng"/>
              <a:t>Case-study evaluation in synergy with Bucharest specific context</a:t>
            </a:r>
            <a:endParaRPr b="1" sz="2500" u="sng"/>
          </a:p>
          <a:p>
            <a:pPr indent="-495300" lvl="0" marL="514350" rtl="0" algn="l">
              <a:lnSpc>
                <a:spcPct val="90000"/>
              </a:lnSpc>
              <a:spcBef>
                <a:spcPts val="1000"/>
              </a:spcBef>
              <a:spcAft>
                <a:spcPts val="0"/>
              </a:spcAft>
              <a:buSzPts val="2500"/>
              <a:buFont typeface="Calibri"/>
              <a:buAutoNum type="arabicPeriod"/>
            </a:pPr>
            <a:r>
              <a:rPr b="1" i="1" lang="fr-FR" sz="2500"/>
              <a:t>Carmen Orduña </a:t>
            </a:r>
            <a:r>
              <a:rPr lang="fr-FR" sz="2500"/>
              <a:t>- Lille Case-Study evaluation + participatory governance methodology</a:t>
            </a:r>
            <a:endParaRPr sz="2500"/>
          </a:p>
          <a:p>
            <a:pPr indent="-495300" lvl="0" marL="514350" rtl="0" algn="l">
              <a:lnSpc>
                <a:spcPct val="90000"/>
              </a:lnSpc>
              <a:spcBef>
                <a:spcPts val="1000"/>
              </a:spcBef>
              <a:spcAft>
                <a:spcPts val="0"/>
              </a:spcAft>
              <a:buSzPts val="2500"/>
              <a:buFont typeface="Calibri"/>
              <a:buAutoNum type="arabicPeriod"/>
            </a:pPr>
            <a:r>
              <a:rPr b="1" i="1" lang="fr-FR" sz="2500"/>
              <a:t>Shashank Yadav</a:t>
            </a:r>
            <a:r>
              <a:rPr lang="fr-FR" sz="2500"/>
              <a:t> - Ghent, Ostende+ Dublin + food hubs approach in metropolitan areas (also study Lille)</a:t>
            </a:r>
            <a:endParaRPr sz="2500"/>
          </a:p>
          <a:p>
            <a:pPr indent="-495300" lvl="0" marL="514350" rtl="0" algn="l">
              <a:lnSpc>
                <a:spcPct val="90000"/>
              </a:lnSpc>
              <a:spcBef>
                <a:spcPts val="1000"/>
              </a:spcBef>
              <a:spcAft>
                <a:spcPts val="0"/>
              </a:spcAft>
              <a:buSzPts val="2500"/>
              <a:buFont typeface="Calibri"/>
              <a:buAutoNum type="arabicPeriod"/>
            </a:pPr>
            <a:r>
              <a:rPr lang="fr-FR">
                <a:solidFill>
                  <a:srgbClr val="7F7F7F"/>
                </a:solidFill>
              </a:rPr>
              <a:t>Ioanna De Barros </a:t>
            </a:r>
            <a:endParaRPr>
              <a:solidFill>
                <a:srgbClr val="7F7F7F"/>
              </a:solidFill>
            </a:endParaRPr>
          </a:p>
          <a:p>
            <a:pPr indent="-495300" lvl="0" marL="514350" rtl="0" algn="l">
              <a:lnSpc>
                <a:spcPct val="90000"/>
              </a:lnSpc>
              <a:spcBef>
                <a:spcPts val="1000"/>
              </a:spcBef>
              <a:spcAft>
                <a:spcPts val="0"/>
              </a:spcAft>
              <a:buSzPts val="2500"/>
              <a:buFont typeface="Calibri"/>
              <a:buAutoNum type="arabicPeriod"/>
            </a:pPr>
            <a:r>
              <a:rPr b="1" i="1" lang="fr-FR" sz="2500"/>
              <a:t>Sofie Patience Mw </a:t>
            </a:r>
            <a:r>
              <a:rPr lang="fr-FR" sz="2500"/>
              <a:t>- Food waste system for a metropolitan area + Milan Food Strategy</a:t>
            </a:r>
            <a:endParaRPr sz="2500"/>
          </a:p>
          <a:p>
            <a:pPr indent="-495300" lvl="0" marL="514350" rtl="0" algn="l">
              <a:lnSpc>
                <a:spcPct val="90000"/>
              </a:lnSpc>
              <a:spcBef>
                <a:spcPts val="1000"/>
              </a:spcBef>
              <a:spcAft>
                <a:spcPts val="0"/>
              </a:spcAft>
              <a:buSzPts val="2500"/>
              <a:buFont typeface="Calibri"/>
              <a:buAutoNum type="arabicPeriod"/>
            </a:pPr>
            <a:r>
              <a:rPr b="1" i="1" lang="fr-FR" sz="2500"/>
              <a:t>María García. </a:t>
            </a:r>
            <a:r>
              <a:rPr lang="fr-FR" sz="2500"/>
              <a:t>Incorporate the peri-urban voids of the city of A Coruña into the green infrastructure o safeguard its agrarian origin.</a:t>
            </a:r>
            <a:endParaRPr sz="2500"/>
          </a:p>
          <a:p>
            <a:pPr indent="0" lvl="0" marL="457200" rtl="0" algn="l">
              <a:lnSpc>
                <a:spcPct val="90000"/>
              </a:lnSpc>
              <a:spcBef>
                <a:spcPts val="1000"/>
              </a:spcBef>
              <a:spcAft>
                <a:spcPts val="0"/>
              </a:spcAft>
              <a:buSzPts val="18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9" name="Shape 149"/>
        <p:cNvGrpSpPr/>
        <p:nvPr/>
      </p:nvGrpSpPr>
      <p:grpSpPr>
        <a:xfrm>
          <a:off x="0" y="0"/>
          <a:ext cx="0" cy="0"/>
          <a:chOff x="0" y="0"/>
          <a:chExt cx="0" cy="0"/>
        </a:xfrm>
      </p:grpSpPr>
      <p:sp>
        <p:nvSpPr>
          <p:cNvPr id="150" name="Google Shape;150;g2de8c622823_0_0"/>
          <p:cNvSpPr txBox="1"/>
          <p:nvPr>
            <p:ph type="title"/>
          </p:nvPr>
        </p:nvSpPr>
        <p:spPr>
          <a:xfrm>
            <a:off x="838200" y="0"/>
            <a:ext cx="10515600" cy="886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fr-FR" sz="3400"/>
              <a:t>Tasks distribution for final presentation</a:t>
            </a:r>
            <a:endParaRPr sz="3400"/>
          </a:p>
        </p:txBody>
      </p:sp>
      <p:sp>
        <p:nvSpPr>
          <p:cNvPr id="151" name="Google Shape;151;g2de8c622823_0_0"/>
          <p:cNvSpPr txBox="1"/>
          <p:nvPr>
            <p:ph idx="1" type="body"/>
          </p:nvPr>
        </p:nvSpPr>
        <p:spPr>
          <a:xfrm>
            <a:off x="838200" y="886500"/>
            <a:ext cx="10515600" cy="5290200"/>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115000"/>
              </a:lnSpc>
              <a:spcBef>
                <a:spcPts val="1000"/>
              </a:spcBef>
              <a:spcAft>
                <a:spcPts val="0"/>
              </a:spcAft>
              <a:buSzPts val="1800"/>
              <a:buChar char="•"/>
            </a:pPr>
            <a:r>
              <a:rPr lang="fr-FR" sz="1800"/>
              <a:t>mapping local stakeholders (including NGOs, economic actors, festivals, alternative short food chains - ROMO, box schemes, facebook groups) </a:t>
            </a:r>
            <a:r>
              <a:rPr lang="fr-FR" sz="1800">
                <a:highlight>
                  <a:srgbClr val="FFE599"/>
                </a:highlight>
              </a:rPr>
              <a:t>[?Camelia, Ioana]</a:t>
            </a:r>
            <a:endParaRPr sz="1800">
              <a:highlight>
                <a:srgbClr val="FFE599"/>
              </a:highlight>
            </a:endParaRPr>
          </a:p>
          <a:p>
            <a:pPr indent="-342900" lvl="0" marL="457200" rtl="0" algn="l">
              <a:lnSpc>
                <a:spcPct val="115000"/>
              </a:lnSpc>
              <a:spcBef>
                <a:spcPts val="0"/>
              </a:spcBef>
              <a:spcAft>
                <a:spcPts val="0"/>
              </a:spcAft>
              <a:buSzPts val="1800"/>
              <a:buChar char="•"/>
            </a:pPr>
            <a:r>
              <a:rPr lang="fr-FR" sz="1800"/>
              <a:t>Stakeholder power map </a:t>
            </a:r>
            <a:r>
              <a:rPr lang="fr-FR" sz="1800">
                <a:highlight>
                  <a:srgbClr val="FFE599"/>
                </a:highlight>
              </a:rPr>
              <a:t>[?Camelia, Ioana]</a:t>
            </a:r>
            <a:endParaRPr sz="1800">
              <a:highlight>
                <a:srgbClr val="FFE599"/>
              </a:highlight>
            </a:endParaRPr>
          </a:p>
          <a:p>
            <a:pPr indent="-342900" lvl="0" marL="457200" rtl="0" algn="l">
              <a:lnSpc>
                <a:spcPct val="115000"/>
              </a:lnSpc>
              <a:spcBef>
                <a:spcPts val="0"/>
              </a:spcBef>
              <a:spcAft>
                <a:spcPts val="0"/>
              </a:spcAft>
              <a:buSzPts val="1800"/>
              <a:buChar char="•"/>
            </a:pPr>
            <a:r>
              <a:rPr lang="fr-FR" sz="1800"/>
              <a:t>Timeline: consultation processes, thematic discussions, visits with the producers </a:t>
            </a:r>
            <a:r>
              <a:rPr lang="fr-FR" sz="1800">
                <a:highlight>
                  <a:srgbClr val="FFE599"/>
                </a:highlight>
              </a:rPr>
              <a:t>[?Carmen, Camelia]</a:t>
            </a:r>
            <a:endParaRPr sz="1800">
              <a:highlight>
                <a:srgbClr val="FFE599"/>
              </a:highlight>
            </a:endParaRPr>
          </a:p>
          <a:p>
            <a:pPr indent="-342900" lvl="0" marL="457200" rtl="0" algn="l">
              <a:lnSpc>
                <a:spcPct val="115000"/>
              </a:lnSpc>
              <a:spcBef>
                <a:spcPts val="0"/>
              </a:spcBef>
              <a:spcAft>
                <a:spcPts val="0"/>
              </a:spcAft>
              <a:buSzPts val="1800"/>
              <a:buChar char="•"/>
            </a:pPr>
            <a:r>
              <a:rPr lang="fr-FR" sz="1800"/>
              <a:t>Sector 6 green infrastructure workshop conclusions </a:t>
            </a:r>
            <a:r>
              <a:rPr lang="fr-FR" sz="1800">
                <a:highlight>
                  <a:srgbClr val="FFE599"/>
                </a:highlight>
              </a:rPr>
              <a:t>[Roxana, Ioana, Sebastian]</a:t>
            </a:r>
            <a:endParaRPr sz="1800">
              <a:highlight>
                <a:srgbClr val="FFE599"/>
              </a:highlight>
            </a:endParaRPr>
          </a:p>
          <a:p>
            <a:pPr indent="-342900" lvl="0" marL="457200" rtl="0" algn="l">
              <a:lnSpc>
                <a:spcPct val="115000"/>
              </a:lnSpc>
              <a:spcBef>
                <a:spcPts val="0"/>
              </a:spcBef>
              <a:spcAft>
                <a:spcPts val="0"/>
              </a:spcAft>
              <a:buSzPts val="1800"/>
              <a:buChar char="•"/>
            </a:pPr>
            <a:r>
              <a:rPr lang="fr-FR" sz="1800"/>
              <a:t>Vision: 	who are the partners of the Living Lab? (e.g. UAUIM, USAMV, SNSPA…)</a:t>
            </a:r>
            <a:r>
              <a:rPr lang="fr-FR" sz="1800">
                <a:highlight>
                  <a:srgbClr val="FFE599"/>
                </a:highlight>
              </a:rPr>
              <a:t>[?]</a:t>
            </a:r>
            <a:endParaRPr sz="1800">
              <a:highlight>
                <a:srgbClr val="FFE599"/>
              </a:highlight>
            </a:endParaRPr>
          </a:p>
          <a:p>
            <a:pPr indent="0" lvl="0" marL="1371600" rtl="0" algn="l">
              <a:lnSpc>
                <a:spcPct val="90000"/>
              </a:lnSpc>
              <a:spcBef>
                <a:spcPts val="1000"/>
              </a:spcBef>
              <a:spcAft>
                <a:spcPts val="0"/>
              </a:spcAft>
              <a:buNone/>
            </a:pPr>
            <a:r>
              <a:rPr lang="fr-FR" sz="1800"/>
              <a:t>timeline </a:t>
            </a:r>
            <a:r>
              <a:rPr lang="fr-FR" sz="1800">
                <a:highlight>
                  <a:srgbClr val="FFE599"/>
                </a:highlight>
              </a:rPr>
              <a:t>[?]</a:t>
            </a:r>
            <a:endParaRPr sz="1800">
              <a:highlight>
                <a:srgbClr val="FFE599"/>
              </a:highlight>
            </a:endParaRPr>
          </a:p>
          <a:p>
            <a:pPr indent="0" lvl="0" marL="1349999" rtl="0" algn="l">
              <a:lnSpc>
                <a:spcPct val="90000"/>
              </a:lnSpc>
              <a:spcBef>
                <a:spcPts val="1000"/>
              </a:spcBef>
              <a:spcAft>
                <a:spcPts val="0"/>
              </a:spcAft>
              <a:buNone/>
            </a:pPr>
            <a:r>
              <a:rPr lang="fr-FR" sz="1800"/>
              <a:t>transversal: 	</a:t>
            </a:r>
            <a:endParaRPr sz="1800"/>
          </a:p>
          <a:p>
            <a:pPr indent="21600" lvl="0" marL="1807199" rtl="0" algn="l">
              <a:lnSpc>
                <a:spcPct val="90000"/>
              </a:lnSpc>
              <a:spcBef>
                <a:spcPts val="1000"/>
              </a:spcBef>
              <a:spcAft>
                <a:spcPts val="0"/>
              </a:spcAft>
              <a:buNone/>
            </a:pPr>
            <a:r>
              <a:rPr lang="fr-FR" sz="1800"/>
              <a:t>capacity building (exchange programme Bergamo, who will visit Bergamo? what can we show them in Sector 6? markets, community gardening in Drumul Taberei, Food Bank, Social Canteen, School with warm meal, festival…)</a:t>
            </a:r>
            <a:r>
              <a:rPr lang="fr-FR" sz="1800">
                <a:highlight>
                  <a:srgbClr val="FFE599"/>
                </a:highlight>
              </a:rPr>
              <a:t>[?]</a:t>
            </a:r>
            <a:endParaRPr sz="1800">
              <a:highlight>
                <a:srgbClr val="FFE599"/>
              </a:highlight>
            </a:endParaRPr>
          </a:p>
          <a:p>
            <a:pPr indent="21600" lvl="0" marL="1807199" rtl="0" algn="l">
              <a:lnSpc>
                <a:spcPct val="90000"/>
              </a:lnSpc>
              <a:spcBef>
                <a:spcPts val="1000"/>
              </a:spcBef>
              <a:spcAft>
                <a:spcPts val="0"/>
              </a:spcAft>
              <a:buNone/>
            </a:pPr>
            <a:r>
              <a:rPr lang="fr-FR" sz="1800"/>
              <a:t>research (European projects...)</a:t>
            </a:r>
            <a:r>
              <a:rPr lang="fr-FR" sz="1800">
                <a:highlight>
                  <a:srgbClr val="FFE599"/>
                </a:highlight>
              </a:rPr>
              <a:t>[Raluca]</a:t>
            </a:r>
            <a:endParaRPr sz="1800">
              <a:highlight>
                <a:srgbClr val="FFE599"/>
              </a:highlight>
            </a:endParaRPr>
          </a:p>
          <a:p>
            <a:pPr indent="21600" lvl="0" marL="1807199" rtl="0" algn="l">
              <a:lnSpc>
                <a:spcPct val="90000"/>
              </a:lnSpc>
              <a:spcBef>
                <a:spcPts val="1000"/>
              </a:spcBef>
              <a:spcAft>
                <a:spcPts val="0"/>
              </a:spcAft>
              <a:buNone/>
            </a:pPr>
            <a:r>
              <a:rPr lang="fr-FR" sz="1800"/>
              <a:t>funding (public, private…)</a:t>
            </a:r>
            <a:r>
              <a:rPr lang="fr-FR" sz="1800">
                <a:highlight>
                  <a:srgbClr val="FFE599"/>
                </a:highlight>
              </a:rPr>
              <a:t>[?]</a:t>
            </a:r>
            <a:endParaRPr sz="1800">
              <a:highlight>
                <a:srgbClr val="FFE599"/>
              </a:highlight>
            </a:endParaRPr>
          </a:p>
          <a:p>
            <a:pPr indent="0" lvl="0" marL="1349999" rtl="0" algn="l">
              <a:lnSpc>
                <a:spcPct val="90000"/>
              </a:lnSpc>
              <a:spcBef>
                <a:spcPts val="1000"/>
              </a:spcBef>
              <a:spcAft>
                <a:spcPts val="0"/>
              </a:spcAft>
              <a:buNone/>
            </a:pPr>
            <a:r>
              <a:rPr lang="fr-FR" sz="1800"/>
              <a:t>Communication strategy (campaign) - how to communicate with local population and other stakeholders. </a:t>
            </a:r>
            <a:r>
              <a:rPr lang="fr-FR" sz="1800">
                <a:highlight>
                  <a:srgbClr val="FFE599"/>
                </a:highlight>
              </a:rPr>
              <a:t>[Shashank]</a:t>
            </a:r>
            <a:r>
              <a:rPr lang="fr-FR" sz="1800"/>
              <a:t> </a:t>
            </a:r>
            <a:endParaRPr sz="1800"/>
          </a:p>
          <a:p>
            <a:pPr indent="0" lvl="0" marL="1349999" rtl="0" algn="l">
              <a:lnSpc>
                <a:spcPct val="90000"/>
              </a:lnSpc>
              <a:spcBef>
                <a:spcPts val="1000"/>
              </a:spcBef>
              <a:spcAft>
                <a:spcPts val="0"/>
              </a:spcAft>
              <a:buNone/>
            </a:pPr>
            <a:r>
              <a:rPr lang="fr-FR" sz="1800"/>
              <a:t>Strategy to include vulnerable categories in participatory process </a:t>
            </a:r>
            <a:r>
              <a:rPr lang="fr-FR" sz="1800">
                <a:highlight>
                  <a:srgbClr val="FFE599"/>
                </a:highlight>
              </a:rPr>
              <a:t>[Carmen]</a:t>
            </a:r>
            <a:endParaRPr sz="1800">
              <a:highlight>
                <a:srgbClr val="FFE599"/>
              </a:highlight>
            </a:endParaRPr>
          </a:p>
          <a:p>
            <a:pPr indent="0" lvl="0" marL="1349999" rtl="0" algn="l">
              <a:spcBef>
                <a:spcPts val="1000"/>
              </a:spcBef>
              <a:spcAft>
                <a:spcPts val="0"/>
              </a:spcAft>
              <a:buNone/>
            </a:pPr>
            <a:r>
              <a:rPr lang="fr-FR" sz="1800"/>
              <a:t>short term actions: Academia de Compost (food waste), Social Food (social project)</a:t>
            </a:r>
            <a:r>
              <a:rPr lang="fr-FR" sz="1800">
                <a:highlight>
                  <a:srgbClr val="FFE599"/>
                </a:highlight>
              </a:rPr>
              <a:t>[Ioana]</a:t>
            </a:r>
            <a:endParaRPr sz="1800">
              <a:highlight>
                <a:srgbClr val="FFE599"/>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5" name="Shape 155"/>
        <p:cNvGrpSpPr/>
        <p:nvPr/>
      </p:nvGrpSpPr>
      <p:grpSpPr>
        <a:xfrm>
          <a:off x="0" y="0"/>
          <a:ext cx="0" cy="0"/>
          <a:chOff x="0" y="0"/>
          <a:chExt cx="0" cy="0"/>
        </a:xfrm>
      </p:grpSpPr>
      <p:sp>
        <p:nvSpPr>
          <p:cNvPr id="156" name="Google Shape;156;p6"/>
          <p:cNvSpPr txBox="1"/>
          <p:nvPr>
            <p:ph idx="1" type="body"/>
          </p:nvPr>
        </p:nvSpPr>
        <p:spPr>
          <a:xfrm>
            <a:off x="838200" y="1253325"/>
            <a:ext cx="10515600" cy="4351200"/>
          </a:xfrm>
          <a:prstGeom prst="rect">
            <a:avLst/>
          </a:prstGeom>
          <a:noFill/>
          <a:ln>
            <a:noFill/>
          </a:ln>
        </p:spPr>
        <p:txBody>
          <a:bodyPr anchorCtr="0" anchor="t" bIns="45700" lIns="91425" spcFirstLastPara="1" rIns="91425" wrap="square" tIns="45700">
            <a:normAutofit fontScale="92500" lnSpcReduction="10000"/>
          </a:bodyPr>
          <a:lstStyle/>
          <a:p>
            <a:pPr indent="-215265" lvl="0" marL="228600" rtl="0" algn="l">
              <a:lnSpc>
                <a:spcPct val="90000"/>
              </a:lnSpc>
              <a:spcBef>
                <a:spcPts val="0"/>
              </a:spcBef>
              <a:spcAft>
                <a:spcPts val="0"/>
              </a:spcAft>
              <a:buClr>
                <a:schemeClr val="dk1"/>
              </a:buClr>
              <a:buSzPct val="100000"/>
              <a:buChar char="•"/>
            </a:pPr>
            <a:r>
              <a:rPr lang="fr-FR"/>
              <a:t>Milano </a:t>
            </a:r>
            <a:r>
              <a:rPr lang="fr-FR" u="sng">
                <a:solidFill>
                  <a:schemeClr val="hlink"/>
                </a:solidFill>
                <a:hlinkClick r:id="rId3"/>
              </a:rPr>
              <a:t>https://foodpolicymilano.org/en/objectives-and-priorities/</a:t>
            </a:r>
            <a:endParaRPr/>
          </a:p>
          <a:p>
            <a:pPr indent="0" lvl="0" marL="0" rtl="0" algn="l">
              <a:lnSpc>
                <a:spcPct val="90000"/>
              </a:lnSpc>
              <a:spcBef>
                <a:spcPts val="1000"/>
              </a:spcBef>
              <a:spcAft>
                <a:spcPts val="0"/>
              </a:spcAft>
              <a:buClr>
                <a:schemeClr val="dk1"/>
              </a:buClr>
              <a:buSzPct val="100000"/>
              <a:buNone/>
            </a:pPr>
            <a:r>
              <a:rPr lang="fr-FR"/>
              <a:t>@Soflet</a:t>
            </a:r>
            <a:endParaRPr/>
          </a:p>
          <a:p>
            <a:pPr indent="-215265" lvl="0" marL="228600" rtl="0" algn="l">
              <a:lnSpc>
                <a:spcPct val="90000"/>
              </a:lnSpc>
              <a:spcBef>
                <a:spcPts val="1000"/>
              </a:spcBef>
              <a:spcAft>
                <a:spcPts val="0"/>
              </a:spcAft>
              <a:buClr>
                <a:schemeClr val="dk1"/>
              </a:buClr>
              <a:buSzPct val="100000"/>
              <a:buChar char="•"/>
            </a:pPr>
            <a:r>
              <a:rPr lang="fr-FR"/>
              <a:t>Dublin </a:t>
            </a:r>
            <a:r>
              <a:rPr lang="fr-FR" u="sng">
                <a:solidFill>
                  <a:schemeClr val="hlink"/>
                </a:solidFill>
                <a:hlinkClick r:id="rId4"/>
              </a:rPr>
              <a:t>https://consultation.dublincity.ie/traffic-and-transport/copy-of-edible-dublin-food-strategy/</a:t>
            </a:r>
            <a:r>
              <a:rPr lang="fr-FR"/>
              <a:t> or </a:t>
            </a:r>
            <a:r>
              <a:rPr lang="fr-FR" u="sng">
                <a:solidFill>
                  <a:schemeClr val="hlink"/>
                </a:solidFill>
                <a:hlinkClick r:id="rId5"/>
              </a:rPr>
              <a:t>https://www.documentcloud.org/documents/23808541-edible_dublin_draft_250423</a:t>
            </a:r>
            <a:r>
              <a:rPr lang="fr-FR"/>
              <a:t> </a:t>
            </a:r>
            <a:endParaRPr/>
          </a:p>
          <a:p>
            <a:pPr indent="0" lvl="0" marL="0" rtl="0" algn="l">
              <a:lnSpc>
                <a:spcPct val="90000"/>
              </a:lnSpc>
              <a:spcBef>
                <a:spcPts val="1000"/>
              </a:spcBef>
              <a:spcAft>
                <a:spcPts val="0"/>
              </a:spcAft>
              <a:buSzPct val="69498"/>
              <a:buNone/>
            </a:pPr>
            <a:r>
              <a:rPr lang="fr-FR"/>
              <a:t>@Shashank</a:t>
            </a:r>
            <a:endParaRPr/>
          </a:p>
          <a:p>
            <a:pPr indent="-215265" lvl="0" marL="228600" rtl="0" algn="l">
              <a:lnSpc>
                <a:spcPct val="90000"/>
              </a:lnSpc>
              <a:spcBef>
                <a:spcPts val="1000"/>
              </a:spcBef>
              <a:spcAft>
                <a:spcPts val="0"/>
              </a:spcAft>
              <a:buClr>
                <a:schemeClr val="dk1"/>
              </a:buClr>
              <a:buSzPct val="100000"/>
              <a:buChar char="•"/>
            </a:pPr>
            <a:r>
              <a:rPr b="1" lang="fr-FR" u="sng"/>
              <a:t>Lille</a:t>
            </a:r>
            <a:r>
              <a:rPr lang="fr-FR"/>
              <a:t>  </a:t>
            </a:r>
            <a:r>
              <a:rPr lang="fr-FR" u="sng">
                <a:solidFill>
                  <a:schemeClr val="hlink"/>
                </a:solidFill>
                <a:hlinkClick r:id="rId6"/>
              </a:rPr>
              <a:t>https://www.uia-initiative.eu/fr/uia-cities/lille</a:t>
            </a:r>
            <a:r>
              <a:rPr lang="fr-FR"/>
              <a:t>; </a:t>
            </a:r>
            <a:r>
              <a:rPr lang="fr-FR" u="sng">
                <a:solidFill>
                  <a:schemeClr val="hlink"/>
                </a:solidFill>
                <a:hlinkClick r:id="rId7"/>
              </a:rPr>
              <a:t>https://portico.urban-initiative.eu/urban-stories/uia/testing-future-food-court-prototyping-it-real-life-lessons-experience-uia-tastin-fives-lavant-gout</a:t>
            </a:r>
            <a:endParaRPr/>
          </a:p>
          <a:p>
            <a:pPr indent="0" lvl="0" marL="0" rtl="0" algn="l">
              <a:lnSpc>
                <a:spcPct val="90000"/>
              </a:lnSpc>
              <a:spcBef>
                <a:spcPts val="1000"/>
              </a:spcBef>
              <a:spcAft>
                <a:spcPts val="0"/>
              </a:spcAft>
              <a:buSzPct val="69498"/>
              <a:buNone/>
            </a:pPr>
            <a:r>
              <a:rPr lang="fr-FR"/>
              <a:t>@Carmen</a:t>
            </a:r>
            <a:endParaRPr/>
          </a:p>
        </p:txBody>
      </p:sp>
      <p:sp>
        <p:nvSpPr>
          <p:cNvPr id="157" name="Google Shape;157;p6"/>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Local Food Strategy to be inspired from</a:t>
            </a:r>
            <a:endParaRPr sz="3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2c93368ddbf_3_6"/>
          <p:cNvSpPr txBox="1"/>
          <p:nvPr>
            <p:ph type="title"/>
          </p:nvPr>
        </p:nvSpPr>
        <p:spPr>
          <a:xfrm>
            <a:off x="0" y="0"/>
            <a:ext cx="12266400" cy="826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700"/>
              <a:t>Local students team </a:t>
            </a:r>
            <a:endParaRPr b="1" sz="3700"/>
          </a:p>
        </p:txBody>
      </p:sp>
      <p:pic>
        <p:nvPicPr>
          <p:cNvPr id="163" name="Google Shape;163;g2c93368ddbf_3_6"/>
          <p:cNvPicPr preferRelativeResize="0"/>
          <p:nvPr/>
        </p:nvPicPr>
        <p:blipFill rotWithShape="1">
          <a:blip r:embed="rId3">
            <a:alphaModFix/>
          </a:blip>
          <a:srcRect b="8312" l="12272" r="1304" t="5263"/>
          <a:stretch/>
        </p:blipFill>
        <p:spPr>
          <a:xfrm>
            <a:off x="5015550" y="946175"/>
            <a:ext cx="2160900" cy="2160900"/>
          </a:xfrm>
          <a:prstGeom prst="ellipse">
            <a:avLst/>
          </a:prstGeom>
          <a:noFill/>
          <a:ln>
            <a:noFill/>
          </a:ln>
        </p:spPr>
      </p:pic>
      <p:sp>
        <p:nvSpPr>
          <p:cNvPr id="164" name="Google Shape;164;g2c93368ddbf_3_6"/>
          <p:cNvSpPr/>
          <p:nvPr/>
        </p:nvSpPr>
        <p:spPr>
          <a:xfrm>
            <a:off x="4355100" y="3226450"/>
            <a:ext cx="3556200" cy="3191400"/>
          </a:xfrm>
          <a:prstGeom prst="rect">
            <a:avLst/>
          </a:prstGeom>
          <a:solidFill>
            <a:srgbClr val="E1EFD8"/>
          </a:solidFill>
          <a:ln>
            <a:noFill/>
          </a:ln>
        </p:spPr>
        <p:txBody>
          <a:bodyPr anchorCtr="0" anchor="ctr" bIns="121900" lIns="121900" spcFirstLastPara="1" rIns="121900" wrap="square" tIns="121900">
            <a:noAutofit/>
          </a:bodyPr>
          <a:lstStyle/>
          <a:p>
            <a:pPr indent="0" lvl="0" marL="0" marR="0" rtl="0" algn="l">
              <a:lnSpc>
                <a:spcPct val="90000"/>
              </a:lnSpc>
              <a:spcBef>
                <a:spcPts val="1000"/>
              </a:spcBef>
              <a:spcAft>
                <a:spcPts val="0"/>
              </a:spcAft>
              <a:buClr>
                <a:srgbClr val="000000"/>
              </a:buClr>
              <a:buSzPts val="3000"/>
              <a:buFont typeface="Arial"/>
              <a:buNone/>
            </a:pPr>
            <a:r>
              <a:rPr b="1" i="0" lang="fr-FR" sz="3000" u="none" cap="none" strike="noStrike">
                <a:solidFill>
                  <a:schemeClr val="dk1"/>
                </a:solidFill>
                <a:latin typeface="Calibri"/>
                <a:ea typeface="Calibri"/>
                <a:cs typeface="Calibri"/>
                <a:sym typeface="Calibri"/>
              </a:rPr>
              <a:t>Camelia Bucătariu</a:t>
            </a:r>
            <a:endParaRPr b="1" i="0" sz="30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2200"/>
              <a:buFont typeface="Arial"/>
              <a:buNone/>
            </a:pPr>
            <a:r>
              <a:rPr b="0" i="0" lang="fr-FR" sz="2200" u="none" cap="none" strike="noStrike">
                <a:solidFill>
                  <a:schemeClr val="dk1"/>
                </a:solidFill>
                <a:latin typeface="Calibri"/>
                <a:ea typeface="Calibri"/>
                <a:cs typeface="Calibri"/>
                <a:sym typeface="Calibri"/>
              </a:rPr>
              <a:t>PhD Student University of Bucharest, </a:t>
            </a:r>
            <a:r>
              <a:rPr b="1" i="0" lang="fr-FR" sz="2200" u="none" cap="none" strike="noStrike">
                <a:solidFill>
                  <a:schemeClr val="dk1"/>
                </a:solidFill>
                <a:latin typeface="Calibri"/>
                <a:ea typeface="Calibri"/>
                <a:cs typeface="Calibri"/>
                <a:sym typeface="Calibri"/>
              </a:rPr>
              <a:t>Political Science</a:t>
            </a:r>
            <a:endParaRPr b="1" i="0" sz="22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2200"/>
              <a:buFont typeface="Arial"/>
              <a:buNone/>
            </a:pPr>
            <a:r>
              <a:rPr lang="fr-FR" sz="2200">
                <a:solidFill>
                  <a:schemeClr val="dk1"/>
                </a:solidFill>
                <a:latin typeface="Calibri"/>
                <a:ea typeface="Calibri"/>
                <a:cs typeface="Calibri"/>
                <a:sym typeface="Calibri"/>
              </a:rPr>
              <a:t>Professional experience in </a:t>
            </a:r>
            <a:r>
              <a:rPr b="1" lang="fr-FR" sz="2200">
                <a:solidFill>
                  <a:schemeClr val="dk1"/>
                </a:solidFill>
                <a:latin typeface="Calibri"/>
                <a:ea typeface="Calibri"/>
                <a:cs typeface="Calibri"/>
                <a:sym typeface="Calibri"/>
              </a:rPr>
              <a:t>Agri-Food Systems Development</a:t>
            </a:r>
            <a:r>
              <a:rPr lang="fr-FR" sz="2200">
                <a:solidFill>
                  <a:schemeClr val="dk1"/>
                </a:solidFill>
                <a:latin typeface="Calibri"/>
                <a:ea typeface="Calibri"/>
                <a:cs typeface="Calibri"/>
                <a:sym typeface="Calibri"/>
              </a:rPr>
              <a:t>, with the </a:t>
            </a:r>
            <a:r>
              <a:rPr b="0" i="0" lang="fr-FR" sz="2200" u="none" cap="none" strike="noStrike">
                <a:solidFill>
                  <a:schemeClr val="dk1"/>
                </a:solidFill>
                <a:latin typeface="Calibri"/>
                <a:ea typeface="Calibri"/>
                <a:cs typeface="Calibri"/>
                <a:sym typeface="Calibri"/>
              </a:rPr>
              <a:t>FAO </a:t>
            </a:r>
            <a:endParaRPr b="0" i="0" sz="2200" u="none" cap="none" strike="noStrike">
              <a:solidFill>
                <a:schemeClr val="dk1"/>
              </a:solidFill>
              <a:latin typeface="Calibri"/>
              <a:ea typeface="Calibri"/>
              <a:cs typeface="Calibri"/>
              <a:sym typeface="Calibri"/>
            </a:endParaRPr>
          </a:p>
        </p:txBody>
      </p:sp>
      <p:pic>
        <p:nvPicPr>
          <p:cNvPr id="165" name="Google Shape;165;g2c93368ddbf_3_6"/>
          <p:cNvPicPr preferRelativeResize="0"/>
          <p:nvPr/>
        </p:nvPicPr>
        <p:blipFill rotWithShape="1">
          <a:blip r:embed="rId4">
            <a:alphaModFix/>
          </a:blip>
          <a:srcRect b="0" l="0" r="0" t="0"/>
          <a:stretch/>
        </p:blipFill>
        <p:spPr>
          <a:xfrm>
            <a:off x="9003549" y="946175"/>
            <a:ext cx="2160901" cy="2160901"/>
          </a:xfrm>
          <a:prstGeom prst="rect">
            <a:avLst/>
          </a:prstGeom>
          <a:noFill/>
          <a:ln>
            <a:noFill/>
          </a:ln>
        </p:spPr>
      </p:pic>
      <p:sp>
        <p:nvSpPr>
          <p:cNvPr id="166" name="Google Shape;166;g2c93368ddbf_3_6"/>
          <p:cNvSpPr/>
          <p:nvPr/>
        </p:nvSpPr>
        <p:spPr>
          <a:xfrm>
            <a:off x="8305900" y="3226450"/>
            <a:ext cx="3556200" cy="3191400"/>
          </a:xfrm>
          <a:prstGeom prst="rect">
            <a:avLst/>
          </a:prstGeom>
          <a:solidFill>
            <a:srgbClr val="E1EFD8"/>
          </a:solidFill>
          <a:ln>
            <a:noFill/>
          </a:ln>
        </p:spPr>
        <p:txBody>
          <a:bodyPr anchorCtr="0" anchor="ctr" bIns="121900" lIns="121900" spcFirstLastPara="1" rIns="121900" wrap="square" tIns="121900">
            <a:noAutofit/>
          </a:bodyPr>
          <a:lstStyle/>
          <a:p>
            <a:pPr indent="0" lvl="0" marL="0" marR="0" rtl="0" algn="l">
              <a:lnSpc>
                <a:spcPct val="90000"/>
              </a:lnSpc>
              <a:spcBef>
                <a:spcPts val="1000"/>
              </a:spcBef>
              <a:spcAft>
                <a:spcPts val="0"/>
              </a:spcAft>
              <a:buClr>
                <a:srgbClr val="000000"/>
              </a:buClr>
              <a:buSzPts val="3000"/>
              <a:buFont typeface="Arial"/>
              <a:buNone/>
            </a:pPr>
            <a:r>
              <a:rPr b="1" i="0" lang="fr-FR" sz="3000" u="none" cap="none" strike="noStrike">
                <a:solidFill>
                  <a:schemeClr val="dk1"/>
                </a:solidFill>
                <a:latin typeface="Calibri"/>
                <a:ea typeface="Calibri"/>
                <a:cs typeface="Calibri"/>
                <a:sym typeface="Calibri"/>
              </a:rPr>
              <a:t>Ioana Enache</a:t>
            </a:r>
            <a:endParaRPr b="1" i="0" sz="30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2200"/>
              <a:buFont typeface="Arial"/>
              <a:buNone/>
            </a:pPr>
            <a:r>
              <a:rPr b="0" i="0" lang="fr-FR" sz="2200" u="none" cap="none" strike="noStrike">
                <a:solidFill>
                  <a:schemeClr val="dk1"/>
                </a:solidFill>
                <a:latin typeface="Calibri"/>
                <a:ea typeface="Calibri"/>
                <a:cs typeface="Calibri"/>
                <a:sym typeface="Calibri"/>
              </a:rPr>
              <a:t>PhD Student </a:t>
            </a:r>
            <a:endParaRPr b="0" i="0" sz="22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2200"/>
              <a:buFont typeface="Arial"/>
              <a:buNone/>
            </a:pPr>
            <a:r>
              <a:rPr b="0" i="0" lang="fr-FR" sz="2200" u="none" cap="none" strike="noStrike">
                <a:solidFill>
                  <a:schemeClr val="dk1"/>
                </a:solidFill>
                <a:latin typeface="Calibri"/>
                <a:ea typeface="Calibri"/>
                <a:cs typeface="Calibri"/>
                <a:sym typeface="Calibri"/>
              </a:rPr>
              <a:t>UAUIM, </a:t>
            </a:r>
            <a:r>
              <a:rPr b="1" i="0" lang="fr-FR" sz="2200" u="none" cap="none" strike="noStrike">
                <a:solidFill>
                  <a:schemeClr val="dk1"/>
                </a:solidFill>
                <a:latin typeface="Calibri"/>
                <a:ea typeface="Calibri"/>
                <a:cs typeface="Calibri"/>
                <a:sym typeface="Calibri"/>
              </a:rPr>
              <a:t>Urban Planning</a:t>
            </a:r>
            <a:r>
              <a:rPr b="0" i="0" lang="fr-FR" sz="2200" u="none" cap="none" strike="noStrike">
                <a:solidFill>
                  <a:schemeClr val="dk1"/>
                </a:solidFill>
                <a:latin typeface="Calibri"/>
                <a:ea typeface="Calibri"/>
                <a:cs typeface="Calibri"/>
                <a:sym typeface="Calibri"/>
              </a:rPr>
              <a:t>, with a thesis on Urban Agriculture with a focus on </a:t>
            </a:r>
            <a:r>
              <a:rPr b="1" i="0" lang="fr-FR" sz="2200" u="none" cap="none" strike="noStrike">
                <a:solidFill>
                  <a:schemeClr val="dk1"/>
                </a:solidFill>
                <a:latin typeface="Calibri"/>
                <a:ea typeface="Calibri"/>
                <a:cs typeface="Calibri"/>
                <a:sym typeface="Calibri"/>
              </a:rPr>
              <a:t>community practices</a:t>
            </a:r>
            <a:endParaRPr b="1" i="0" sz="1900" u="none" cap="none" strike="noStrike">
              <a:solidFill>
                <a:srgbClr val="FFFFFF"/>
              </a:solidFill>
            </a:endParaRPr>
          </a:p>
        </p:txBody>
      </p:sp>
      <p:pic>
        <p:nvPicPr>
          <p:cNvPr id="167" name="Google Shape;167;g2c93368ddbf_3_6"/>
          <p:cNvPicPr preferRelativeResize="0"/>
          <p:nvPr/>
        </p:nvPicPr>
        <p:blipFill rotWithShape="1">
          <a:blip r:embed="rId5">
            <a:alphaModFix/>
          </a:blip>
          <a:srcRect b="0" l="0" r="0" t="0"/>
          <a:stretch/>
        </p:blipFill>
        <p:spPr>
          <a:xfrm>
            <a:off x="996350" y="886525"/>
            <a:ext cx="2160900" cy="2160900"/>
          </a:xfrm>
          <a:prstGeom prst="ellipse">
            <a:avLst/>
          </a:prstGeom>
          <a:noFill/>
          <a:ln>
            <a:noFill/>
          </a:ln>
        </p:spPr>
      </p:pic>
      <p:sp>
        <p:nvSpPr>
          <p:cNvPr id="168" name="Google Shape;168;g2c93368ddbf_3_6"/>
          <p:cNvSpPr/>
          <p:nvPr/>
        </p:nvSpPr>
        <p:spPr>
          <a:xfrm>
            <a:off x="298700" y="3226450"/>
            <a:ext cx="3556200" cy="3325500"/>
          </a:xfrm>
          <a:prstGeom prst="rect">
            <a:avLst/>
          </a:prstGeom>
          <a:solidFill>
            <a:srgbClr val="E1EFD8"/>
          </a:solidFill>
          <a:ln>
            <a:noFill/>
          </a:ln>
        </p:spPr>
        <p:txBody>
          <a:bodyPr anchorCtr="0" anchor="ctr" bIns="121900" lIns="121900" spcFirstLastPara="1" rIns="121900" wrap="square" tIns="121900">
            <a:noAutofit/>
          </a:bodyPr>
          <a:lstStyle/>
          <a:p>
            <a:pPr indent="0" lvl="0" marL="0" marR="0" rtl="0" algn="l">
              <a:lnSpc>
                <a:spcPct val="90000"/>
              </a:lnSpc>
              <a:spcBef>
                <a:spcPts val="1000"/>
              </a:spcBef>
              <a:spcAft>
                <a:spcPts val="0"/>
              </a:spcAft>
              <a:buClr>
                <a:srgbClr val="000000"/>
              </a:buClr>
              <a:buSzPts val="3000"/>
              <a:buFont typeface="Arial"/>
              <a:buNone/>
            </a:pPr>
            <a:r>
              <a:rPr b="1" i="0" lang="fr-FR" sz="3000" u="none" cap="none" strike="noStrike">
                <a:solidFill>
                  <a:schemeClr val="dk1"/>
                </a:solidFill>
                <a:latin typeface="Calibri"/>
                <a:ea typeface="Calibri"/>
                <a:cs typeface="Calibri"/>
                <a:sym typeface="Calibri"/>
              </a:rPr>
              <a:t>Raluca Barbu </a:t>
            </a:r>
            <a:endParaRPr b="0" i="0" sz="2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500"/>
              <a:buFont typeface="Arial"/>
              <a:buNone/>
            </a:pPr>
            <a:r>
              <a:rPr b="0" i="0" lang="fr-FR" sz="1500" u="none" cap="none" strike="noStrike">
                <a:solidFill>
                  <a:schemeClr val="dk1"/>
                </a:solidFill>
                <a:latin typeface="Calibri"/>
                <a:ea typeface="Calibri"/>
                <a:cs typeface="Calibri"/>
                <a:sym typeface="Calibri"/>
              </a:rPr>
              <a:t>PhD student in </a:t>
            </a:r>
            <a:r>
              <a:rPr b="1" i="0" lang="fr-FR" sz="1500" u="none" cap="none" strike="noStrike">
                <a:solidFill>
                  <a:schemeClr val="dk1"/>
                </a:solidFill>
                <a:latin typeface="Calibri"/>
                <a:ea typeface="Calibri"/>
                <a:cs typeface="Calibri"/>
                <a:sym typeface="Calibri"/>
              </a:rPr>
              <a:t>Food Systems</a:t>
            </a:r>
            <a:r>
              <a:rPr b="0" i="0" lang="fr-FR" sz="1500" u="none" cap="none" strike="noStrike">
                <a:solidFill>
                  <a:schemeClr val="dk1"/>
                </a:solidFill>
                <a:latin typeface="Calibri"/>
                <a:ea typeface="Calibri"/>
                <a:cs typeface="Calibri"/>
                <a:sym typeface="Calibri"/>
              </a:rPr>
              <a:t> at the University of Agricultural and Veterinary Medicine Sciences, Cluj, Master’s Degree in </a:t>
            </a:r>
            <a:r>
              <a:rPr b="1" i="0" lang="fr-FR" sz="1500" u="none" cap="none" strike="noStrike">
                <a:solidFill>
                  <a:schemeClr val="dk1"/>
                </a:solidFill>
                <a:latin typeface="Calibri"/>
                <a:ea typeface="Calibri"/>
                <a:cs typeface="Calibri"/>
                <a:sym typeface="Calibri"/>
              </a:rPr>
              <a:t>Communication and Geo-Policy</a:t>
            </a:r>
            <a:r>
              <a:rPr b="0" i="0" lang="fr-FR" sz="1500" u="none" cap="none" strike="noStrike">
                <a:solidFill>
                  <a:schemeClr val="dk1"/>
                </a:solidFill>
                <a:latin typeface="Calibri"/>
                <a:ea typeface="Calibri"/>
                <a:cs typeface="Calibri"/>
                <a:sym typeface="Calibri"/>
              </a:rPr>
              <a:t>, Bachelor’s Degree in the Economy of Agriculture, Food, and Environment</a:t>
            </a:r>
            <a:endParaRPr b="0" i="0" sz="1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800"/>
              <a:buFont typeface="Arial"/>
              <a:buNone/>
            </a:pPr>
            <a:r>
              <a:rPr b="0" i="0" lang="fr-FR" sz="1500" u="none" cap="none" strike="noStrike">
                <a:solidFill>
                  <a:schemeClr val="dk1"/>
                </a:solidFill>
                <a:latin typeface="Calibri"/>
                <a:ea typeface="Calibri"/>
                <a:cs typeface="Calibri"/>
                <a:sym typeface="Calibri"/>
              </a:rPr>
              <a:t>Professional experience: Agriculture, Rural Development, and Food Policies Consultant, Expertise in Food System Stakeholder Engagement </a:t>
            </a:r>
            <a:endParaRPr b="0" i="0" sz="15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2c93368ddbf_3_21"/>
          <p:cNvSpPr txBox="1"/>
          <p:nvPr>
            <p:ph type="title"/>
          </p:nvPr>
        </p:nvSpPr>
        <p:spPr>
          <a:xfrm>
            <a:off x="0" y="0"/>
            <a:ext cx="12266400" cy="826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600"/>
              <a:t>Remote students team </a:t>
            </a:r>
            <a:endParaRPr b="1" sz="3600"/>
          </a:p>
        </p:txBody>
      </p:sp>
      <p:pic>
        <p:nvPicPr>
          <p:cNvPr id="174" name="Google Shape;174;g2c93368ddbf_3_21"/>
          <p:cNvPicPr preferRelativeResize="0"/>
          <p:nvPr/>
        </p:nvPicPr>
        <p:blipFill rotWithShape="1">
          <a:blip r:embed="rId3">
            <a:alphaModFix/>
          </a:blip>
          <a:srcRect b="0" l="5132" r="5132" t="0"/>
          <a:stretch/>
        </p:blipFill>
        <p:spPr>
          <a:xfrm>
            <a:off x="5052749" y="923913"/>
            <a:ext cx="2160900" cy="2160900"/>
          </a:xfrm>
          <a:prstGeom prst="ellipse">
            <a:avLst/>
          </a:prstGeom>
          <a:noFill/>
          <a:ln>
            <a:noFill/>
          </a:ln>
        </p:spPr>
      </p:pic>
      <p:sp>
        <p:nvSpPr>
          <p:cNvPr id="175" name="Google Shape;175;g2c93368ddbf_3_21"/>
          <p:cNvSpPr/>
          <p:nvPr/>
        </p:nvSpPr>
        <p:spPr>
          <a:xfrm>
            <a:off x="4317900" y="3181950"/>
            <a:ext cx="3556200" cy="3504300"/>
          </a:xfrm>
          <a:prstGeom prst="rect">
            <a:avLst/>
          </a:prstGeom>
          <a:solidFill>
            <a:srgbClr val="E1EFD8"/>
          </a:solidFill>
          <a:ln>
            <a:noFill/>
          </a:ln>
        </p:spPr>
        <p:txBody>
          <a:bodyPr anchorCtr="0" anchor="ctr" bIns="121900" lIns="121900" spcFirstLastPara="1" rIns="121900" wrap="square" tIns="121900">
            <a:noAutofit/>
          </a:bodyPr>
          <a:lstStyle/>
          <a:p>
            <a:pPr indent="0" lvl="0" marL="0" marR="0" rtl="0" algn="l">
              <a:lnSpc>
                <a:spcPct val="90000"/>
              </a:lnSpc>
              <a:spcBef>
                <a:spcPts val="1000"/>
              </a:spcBef>
              <a:spcAft>
                <a:spcPts val="0"/>
              </a:spcAft>
              <a:buClr>
                <a:srgbClr val="000000"/>
              </a:buClr>
              <a:buSzPts val="3000"/>
              <a:buFont typeface="Arial"/>
              <a:buNone/>
            </a:pPr>
            <a:r>
              <a:rPr b="1" i="0" lang="fr-FR" sz="3000" u="none" cap="none" strike="noStrike">
                <a:solidFill>
                  <a:schemeClr val="dk1"/>
                </a:solidFill>
                <a:latin typeface="Calibri"/>
                <a:ea typeface="Calibri"/>
                <a:cs typeface="Calibri"/>
                <a:sym typeface="Calibri"/>
              </a:rPr>
              <a:t>Carmen Orduña</a:t>
            </a:r>
            <a:endParaRPr b="1" i="0" sz="30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800"/>
              <a:buFont typeface="Arial"/>
              <a:buNone/>
            </a:pPr>
            <a:r>
              <a:rPr b="0" i="0" lang="fr-FR" sz="1600" u="none" cap="none" strike="noStrike">
                <a:solidFill>
                  <a:schemeClr val="dk1"/>
                </a:solidFill>
                <a:latin typeface="Calibri"/>
                <a:ea typeface="Calibri"/>
                <a:cs typeface="Calibri"/>
                <a:sym typeface="Calibri"/>
              </a:rPr>
              <a:t>Recent graduate from </a:t>
            </a:r>
            <a:r>
              <a:rPr b="1" i="0" lang="fr-FR" sz="1600" u="none" cap="none" strike="noStrike">
                <a:solidFill>
                  <a:schemeClr val="dk1"/>
                </a:solidFill>
                <a:latin typeface="Calibri"/>
                <a:ea typeface="Calibri"/>
                <a:cs typeface="Calibri"/>
                <a:sym typeface="Calibri"/>
              </a:rPr>
              <a:t>Sciences Po Paris</a:t>
            </a:r>
            <a:r>
              <a:rPr b="0" i="0" lang="fr-FR" sz="1600" u="none" cap="none" strike="noStrike">
                <a:solidFill>
                  <a:schemeClr val="dk1"/>
                </a:solidFill>
                <a:latin typeface="Calibri"/>
                <a:ea typeface="Calibri"/>
                <a:cs typeface="Calibri"/>
                <a:sym typeface="Calibri"/>
              </a:rPr>
              <a:t> and </a:t>
            </a:r>
            <a:r>
              <a:rPr b="1" i="0" lang="fr-FR" sz="1600" u="none" cap="none" strike="noStrike">
                <a:solidFill>
                  <a:schemeClr val="dk1"/>
                </a:solidFill>
                <a:latin typeface="Calibri"/>
                <a:ea typeface="Calibri"/>
                <a:cs typeface="Calibri"/>
                <a:sym typeface="Calibri"/>
              </a:rPr>
              <a:t>El Colegio de México</a:t>
            </a:r>
            <a:r>
              <a:rPr b="0" i="0" lang="fr-FR" sz="1600" u="none" cap="none" strike="noStrike">
                <a:solidFill>
                  <a:schemeClr val="dk1"/>
                </a:solidFill>
                <a:latin typeface="Calibri"/>
                <a:ea typeface="Calibri"/>
                <a:cs typeface="Calibri"/>
                <a:sym typeface="Calibri"/>
              </a:rPr>
              <a:t> Dual masters degree in </a:t>
            </a:r>
            <a:r>
              <a:rPr b="1" i="0" lang="fr-FR" sz="1600" u="none" cap="none" strike="noStrike">
                <a:solidFill>
                  <a:schemeClr val="dk1"/>
                </a:solidFill>
                <a:latin typeface="Calibri"/>
                <a:ea typeface="Calibri"/>
                <a:cs typeface="Calibri"/>
                <a:sym typeface="Calibri"/>
              </a:rPr>
              <a:t>Comparative Urban Governance. </a:t>
            </a:r>
            <a:r>
              <a:rPr b="0" i="0" lang="fr-FR" sz="1600" u="none" cap="none" strike="noStrike">
                <a:solidFill>
                  <a:schemeClr val="dk1"/>
                </a:solidFill>
                <a:latin typeface="Calibri"/>
                <a:ea typeface="Calibri"/>
                <a:cs typeface="Calibri"/>
                <a:sym typeface="Calibri"/>
              </a:rPr>
              <a:t>Master’s thesis on Feminism(s) and food activism: the case of feminist prefigurative practices in Mexico City’s alternative food systems. </a:t>
            </a:r>
            <a:endParaRPr b="0" i="0" sz="16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800"/>
              <a:buFont typeface="Arial"/>
              <a:buNone/>
            </a:pPr>
            <a:r>
              <a:rPr b="0" i="0" lang="fr-FR" sz="1600" u="none" cap="none" strike="noStrike">
                <a:solidFill>
                  <a:schemeClr val="dk1"/>
                </a:solidFill>
                <a:latin typeface="Calibri"/>
                <a:ea typeface="Calibri"/>
                <a:cs typeface="Calibri"/>
                <a:sym typeface="Calibri"/>
              </a:rPr>
              <a:t>Contribution: Finding strategies for a participatory governance methodology</a:t>
            </a:r>
            <a:endParaRPr b="0" i="0" sz="1300" u="none" cap="none" strike="noStrike">
              <a:solidFill>
                <a:schemeClr val="dk1"/>
              </a:solidFill>
              <a:latin typeface="Calibri"/>
              <a:ea typeface="Calibri"/>
              <a:cs typeface="Calibri"/>
              <a:sym typeface="Calibri"/>
            </a:endParaRPr>
          </a:p>
        </p:txBody>
      </p:sp>
      <p:sp>
        <p:nvSpPr>
          <p:cNvPr id="176" name="Google Shape;176;g2c93368ddbf_3_21"/>
          <p:cNvSpPr/>
          <p:nvPr/>
        </p:nvSpPr>
        <p:spPr>
          <a:xfrm>
            <a:off x="329750" y="3181925"/>
            <a:ext cx="3556200" cy="3504300"/>
          </a:xfrm>
          <a:prstGeom prst="rect">
            <a:avLst/>
          </a:prstGeom>
          <a:solidFill>
            <a:srgbClr val="E1EFD8"/>
          </a:solid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chemeClr val="dk1"/>
              </a:buClr>
              <a:buSzPts val="1800"/>
              <a:buFont typeface="Arial"/>
              <a:buNone/>
            </a:pPr>
            <a:r>
              <a:rPr b="1" i="0" lang="fr-FR" sz="3000" u="none" cap="none" strike="noStrike">
                <a:solidFill>
                  <a:schemeClr val="dk1"/>
                </a:solidFill>
                <a:latin typeface="Calibri"/>
                <a:ea typeface="Calibri"/>
                <a:cs typeface="Calibri"/>
                <a:sym typeface="Calibri"/>
              </a:rPr>
              <a:t>María García</a:t>
            </a:r>
            <a:endParaRPr b="1" i="0" sz="30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600"/>
              <a:buFont typeface="Arial"/>
              <a:buNone/>
            </a:pPr>
            <a:r>
              <a:rPr b="0" i="0" lang="fr-FR" sz="1600" u="none" cap="none" strike="noStrike">
                <a:solidFill>
                  <a:schemeClr val="dk1"/>
                </a:solidFill>
                <a:latin typeface="Calibri"/>
                <a:ea typeface="Calibri"/>
                <a:cs typeface="Calibri"/>
                <a:sym typeface="Calibri"/>
              </a:rPr>
              <a:t>Professor of the master's degree in city and urban planning at the </a:t>
            </a:r>
            <a:r>
              <a:rPr b="1" i="0" lang="fr-FR" sz="1600" u="none" cap="none" strike="noStrike">
                <a:solidFill>
                  <a:schemeClr val="dk1"/>
                </a:solidFill>
                <a:latin typeface="Calibri"/>
                <a:ea typeface="Calibri"/>
                <a:cs typeface="Calibri"/>
                <a:sym typeface="Calibri"/>
              </a:rPr>
              <a:t>Universitat Oberta de Catalunya</a:t>
            </a:r>
            <a:r>
              <a:rPr b="0" i="0" lang="fr-FR"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118"/>
              <a:buFont typeface="Arial"/>
              <a:buNone/>
            </a:pPr>
            <a:r>
              <a:rPr b="0" i="0" lang="fr-FR" sz="1600" u="none" cap="none" strike="noStrike">
                <a:solidFill>
                  <a:schemeClr val="dk1"/>
                </a:solidFill>
                <a:latin typeface="Calibri"/>
                <a:ea typeface="Calibri"/>
                <a:cs typeface="Calibri"/>
                <a:sym typeface="Calibri"/>
              </a:rPr>
              <a:t>Doctoral research related to </a:t>
            </a:r>
            <a:r>
              <a:rPr b="1" i="0" lang="fr-FR" sz="1600" u="none" cap="none" strike="noStrike">
                <a:solidFill>
                  <a:schemeClr val="dk1"/>
                </a:solidFill>
                <a:latin typeface="Calibri"/>
                <a:ea typeface="Calibri"/>
                <a:cs typeface="Calibri"/>
                <a:sym typeface="Calibri"/>
              </a:rPr>
              <a:t>settlement morphology </a:t>
            </a:r>
            <a:r>
              <a:rPr b="0" i="0" lang="fr-FR" sz="1600" u="none" cap="none" strike="noStrike">
                <a:solidFill>
                  <a:schemeClr val="dk1"/>
                </a:solidFill>
                <a:latin typeface="Calibri"/>
                <a:ea typeface="Calibri"/>
                <a:cs typeface="Calibri"/>
                <a:sym typeface="Calibri"/>
              </a:rPr>
              <a:t>and linked </a:t>
            </a:r>
            <a:r>
              <a:rPr b="1" i="0" lang="fr-FR" sz="1600" u="none" cap="none" strike="noStrike">
                <a:solidFill>
                  <a:schemeClr val="dk1"/>
                </a:solidFill>
                <a:latin typeface="Calibri"/>
                <a:ea typeface="Calibri"/>
                <a:cs typeface="Calibri"/>
                <a:sym typeface="Calibri"/>
              </a:rPr>
              <a:t>agrarian structures</a:t>
            </a:r>
            <a:r>
              <a:rPr b="0" i="0" lang="fr-FR" sz="1600" u="none" cap="none" strike="noStrike">
                <a:solidFill>
                  <a:schemeClr val="dk1"/>
                </a:solidFill>
                <a:latin typeface="Calibri"/>
                <a:ea typeface="Calibri"/>
                <a:cs typeface="Calibri"/>
                <a:sym typeface="Calibri"/>
              </a:rPr>
              <a:t> in Galicia in Spain, with a case study on the protection of peri-urban areas of agricultural origin against real estate speculation in the city of A Coruña, Galicia, Spain</a:t>
            </a:r>
            <a:endParaRPr b="0" i="0" sz="1600" u="none" cap="none" strike="noStrike">
              <a:solidFill>
                <a:schemeClr val="dk1"/>
              </a:solidFill>
              <a:latin typeface="Calibri"/>
              <a:ea typeface="Calibri"/>
              <a:cs typeface="Calibri"/>
              <a:sym typeface="Calibri"/>
            </a:endParaRPr>
          </a:p>
        </p:txBody>
      </p:sp>
      <p:pic>
        <p:nvPicPr>
          <p:cNvPr id="177" name="Google Shape;177;g2c93368ddbf_3_21"/>
          <p:cNvPicPr preferRelativeResize="0"/>
          <p:nvPr/>
        </p:nvPicPr>
        <p:blipFill rotWithShape="1">
          <a:blip r:embed="rId4">
            <a:alphaModFix/>
          </a:blip>
          <a:srcRect b="42866" l="2599" r="40267" t="0"/>
          <a:stretch/>
        </p:blipFill>
        <p:spPr>
          <a:xfrm>
            <a:off x="8977450" y="942525"/>
            <a:ext cx="2123700" cy="2123700"/>
          </a:xfrm>
          <a:prstGeom prst="ellipse">
            <a:avLst/>
          </a:prstGeom>
          <a:noFill/>
          <a:ln>
            <a:noFill/>
          </a:ln>
        </p:spPr>
      </p:pic>
      <p:sp>
        <p:nvSpPr>
          <p:cNvPr id="178" name="Google Shape;178;g2c93368ddbf_3_21"/>
          <p:cNvSpPr/>
          <p:nvPr/>
        </p:nvSpPr>
        <p:spPr>
          <a:xfrm>
            <a:off x="8261200" y="3181950"/>
            <a:ext cx="3556200" cy="3504300"/>
          </a:xfrm>
          <a:prstGeom prst="rect">
            <a:avLst/>
          </a:prstGeom>
          <a:solidFill>
            <a:srgbClr val="E1EFD8"/>
          </a:solidFill>
          <a:ln>
            <a:noFill/>
          </a:ln>
        </p:spPr>
        <p:txBody>
          <a:bodyPr anchorCtr="0" anchor="ctr" bIns="121900" lIns="121900" spcFirstLastPara="1" rIns="121900" wrap="square" tIns="121900">
            <a:noAutofit/>
          </a:bodyPr>
          <a:lstStyle/>
          <a:p>
            <a:pPr indent="0" lvl="0" marL="0" marR="0" rtl="0" algn="l">
              <a:lnSpc>
                <a:spcPct val="90000"/>
              </a:lnSpc>
              <a:spcBef>
                <a:spcPts val="1000"/>
              </a:spcBef>
              <a:spcAft>
                <a:spcPts val="0"/>
              </a:spcAft>
              <a:buClr>
                <a:srgbClr val="000000"/>
              </a:buClr>
              <a:buSzPts val="2800"/>
              <a:buFont typeface="Arial"/>
              <a:buNone/>
            </a:pPr>
            <a:r>
              <a:rPr b="1" i="0" lang="fr-FR" sz="2800" u="none" cap="none" strike="noStrike">
                <a:solidFill>
                  <a:schemeClr val="dk1"/>
                </a:solidFill>
                <a:latin typeface="Calibri"/>
                <a:ea typeface="Calibri"/>
                <a:cs typeface="Calibri"/>
                <a:sym typeface="Calibri"/>
              </a:rPr>
              <a:t>Shashank Yadav</a:t>
            </a:r>
            <a:endParaRPr b="1" i="0" sz="30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100"/>
              <a:buFont typeface="Arial"/>
              <a:buNone/>
            </a:pPr>
            <a:r>
              <a:rPr b="0" i="0" lang="fr-FR" sz="1600" u="none" cap="none" strike="noStrike">
                <a:solidFill>
                  <a:schemeClr val="dk1"/>
                </a:solidFill>
                <a:latin typeface="Calibri"/>
                <a:ea typeface="Calibri"/>
                <a:cs typeface="Calibri"/>
                <a:sym typeface="Calibri"/>
              </a:rPr>
              <a:t>Master's student in Landscape Architecture, HfWU-Nürtingen-Geislingen, Germany, studying the intersection of </a:t>
            </a:r>
            <a:r>
              <a:rPr b="1" i="0" lang="fr-FR" sz="1600" u="none" cap="none" strike="noStrike">
                <a:solidFill>
                  <a:schemeClr val="dk1"/>
                </a:solidFill>
                <a:latin typeface="Calibri"/>
                <a:ea typeface="Calibri"/>
                <a:cs typeface="Calibri"/>
                <a:sym typeface="Calibri"/>
              </a:rPr>
              <a:t>food systems and sustainability</a:t>
            </a:r>
            <a:r>
              <a:rPr b="0" i="0" lang="fr-FR" sz="1600" u="none" cap="none" strike="noStrike">
                <a:solidFill>
                  <a:schemeClr val="dk1"/>
                </a:solidFill>
                <a:latin typeface="Calibri"/>
                <a:ea typeface="Calibri"/>
                <a:cs typeface="Calibri"/>
                <a:sym typeface="Calibri"/>
              </a:rPr>
              <a:t>, involved in local food strategy development, the Climate task force and Welthaus in Nürtingen, that engages in social, environmental issues and also focuses on forming a future </a:t>
            </a:r>
            <a:r>
              <a:rPr b="1" i="0" lang="fr-FR" sz="1600" u="none" cap="none" strike="noStrike">
                <a:solidFill>
                  <a:schemeClr val="dk1"/>
                </a:solidFill>
                <a:latin typeface="Calibri"/>
                <a:ea typeface="Calibri"/>
                <a:cs typeface="Calibri"/>
                <a:sym typeface="Calibri"/>
              </a:rPr>
              <a:t>food council</a:t>
            </a:r>
            <a:r>
              <a:rPr b="0" i="0" lang="fr-FR" sz="1600" u="none" cap="none" strike="noStrike">
                <a:solidFill>
                  <a:schemeClr val="dk1"/>
                </a:solidFill>
                <a:latin typeface="Calibri"/>
                <a:ea typeface="Calibri"/>
                <a:cs typeface="Calibri"/>
                <a:sym typeface="Calibri"/>
              </a:rPr>
              <a:t> in Nürtingen.</a:t>
            </a:r>
            <a:r>
              <a:rPr b="0" i="0" lang="fr-FR"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179" name="Google Shape;179;g2c93368ddbf_3_21"/>
          <p:cNvSpPr/>
          <p:nvPr/>
        </p:nvSpPr>
        <p:spPr>
          <a:xfrm>
            <a:off x="1046000" y="942513"/>
            <a:ext cx="2123700" cy="2123700"/>
          </a:xfrm>
          <a:prstGeom prst="ellipse">
            <a:avLst/>
          </a:prstGeom>
          <a:solidFill>
            <a:srgbClr val="E1EF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180" name="Google Shape;180;g2c93368ddbf_3_21"/>
          <p:cNvPicPr preferRelativeResize="0"/>
          <p:nvPr/>
        </p:nvPicPr>
        <p:blipFill rotWithShape="1">
          <a:blip r:embed="rId5">
            <a:alphaModFix/>
          </a:blip>
          <a:srcRect b="0" l="27612" r="27800" t="0"/>
          <a:stretch/>
        </p:blipFill>
        <p:spPr>
          <a:xfrm>
            <a:off x="837650" y="942525"/>
            <a:ext cx="2352000" cy="21609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cd101004ac_0_37"/>
          <p:cNvSpPr txBox="1"/>
          <p:nvPr>
            <p:ph idx="1" type="body"/>
          </p:nvPr>
        </p:nvSpPr>
        <p:spPr>
          <a:xfrm>
            <a:off x="289600" y="2059600"/>
            <a:ext cx="4575300" cy="3593700"/>
          </a:xfrm>
          <a:prstGeom prst="rect">
            <a:avLst/>
          </a:prstGeom>
          <a:noFill/>
          <a:ln>
            <a:noFill/>
          </a:ln>
        </p:spPr>
        <p:txBody>
          <a:bodyPr anchorCtr="0" anchor="t" bIns="45700" lIns="91425" spcFirstLastPara="1" rIns="91425" wrap="square" tIns="45700">
            <a:normAutofit lnSpcReduction="10000"/>
          </a:bodyPr>
          <a:lstStyle/>
          <a:p>
            <a:pPr indent="-368300" lvl="0" marL="457200" rtl="0" algn="just">
              <a:lnSpc>
                <a:spcPct val="100000"/>
              </a:lnSpc>
              <a:spcBef>
                <a:spcPts val="1000"/>
              </a:spcBef>
              <a:spcAft>
                <a:spcPts val="0"/>
              </a:spcAft>
              <a:buSzPts val="2200"/>
              <a:buChar char="-"/>
            </a:pPr>
            <a:r>
              <a:rPr lang="fr-FR" sz="2200"/>
              <a:t>divided into quarters (e.g. Crângași, Drumul Taberei, Ghencea, Giulești, Militari, Regie)</a:t>
            </a:r>
            <a:endParaRPr sz="2200"/>
          </a:p>
          <a:p>
            <a:pPr indent="-368300" lvl="0" marL="457200" rtl="0" algn="just">
              <a:lnSpc>
                <a:spcPct val="100000"/>
              </a:lnSpc>
              <a:spcBef>
                <a:spcPts val="1000"/>
              </a:spcBef>
              <a:spcAft>
                <a:spcPts val="0"/>
              </a:spcAft>
              <a:buSzPts val="2200"/>
              <a:buChar char="-"/>
            </a:pPr>
            <a:r>
              <a:rPr lang="fr-FR" sz="2200"/>
              <a:t>surface: </a:t>
            </a:r>
            <a:r>
              <a:rPr lang="fr-FR" sz="2200"/>
              <a:t>38 sq km      </a:t>
            </a:r>
            <a:endParaRPr sz="2200"/>
          </a:p>
          <a:p>
            <a:pPr indent="-368300" lvl="0" marL="457200" rtl="0" algn="just">
              <a:lnSpc>
                <a:spcPct val="100000"/>
              </a:lnSpc>
              <a:spcBef>
                <a:spcPts val="1000"/>
              </a:spcBef>
              <a:spcAft>
                <a:spcPts val="0"/>
              </a:spcAft>
              <a:buSzPts val="2200"/>
              <a:buChar char="-"/>
            </a:pPr>
            <a:r>
              <a:rPr lang="fr-FR" sz="2200"/>
              <a:t>population: 325,759</a:t>
            </a:r>
            <a:r>
              <a:rPr lang="fr-FR" sz="2200"/>
              <a:t> (Dec 2021)</a:t>
            </a:r>
            <a:endParaRPr sz="2200"/>
          </a:p>
          <a:p>
            <a:pPr indent="-368300" lvl="0" marL="457200" rtl="0" algn="just">
              <a:lnSpc>
                <a:spcPct val="100000"/>
              </a:lnSpc>
              <a:spcBef>
                <a:spcPts val="1000"/>
              </a:spcBef>
              <a:spcAft>
                <a:spcPts val="0"/>
              </a:spcAft>
              <a:buSzPts val="2200"/>
              <a:buChar char="-"/>
            </a:pPr>
            <a:r>
              <a:rPr lang="fr-FR" sz="2200"/>
              <a:t>it aims to become a smart and green city district</a:t>
            </a:r>
            <a:endParaRPr sz="2200"/>
          </a:p>
          <a:p>
            <a:pPr indent="-368300" lvl="0" marL="457200" rtl="0" algn="just">
              <a:lnSpc>
                <a:spcPct val="100000"/>
              </a:lnSpc>
              <a:spcBef>
                <a:spcPts val="1000"/>
              </a:spcBef>
              <a:spcAft>
                <a:spcPts val="0"/>
              </a:spcAft>
              <a:buSzPts val="2200"/>
              <a:buChar char="-"/>
            </a:pPr>
            <a:r>
              <a:rPr lang="fr-FR" sz="2200"/>
              <a:t>it has a strategic plan for urban development</a:t>
            </a:r>
            <a:endParaRPr sz="2200"/>
          </a:p>
        </p:txBody>
      </p:sp>
      <p:pic>
        <p:nvPicPr>
          <p:cNvPr id="186" name="Google Shape;186;g2cd101004ac_0_37"/>
          <p:cNvPicPr preferRelativeResize="0"/>
          <p:nvPr/>
        </p:nvPicPr>
        <p:blipFill rotWithShape="1">
          <a:blip r:embed="rId3">
            <a:alphaModFix/>
          </a:blip>
          <a:srcRect b="0" l="0" r="33858" t="0"/>
          <a:stretch/>
        </p:blipFill>
        <p:spPr>
          <a:xfrm>
            <a:off x="4959775" y="0"/>
            <a:ext cx="7232224" cy="6857999"/>
          </a:xfrm>
          <a:prstGeom prst="rect">
            <a:avLst/>
          </a:prstGeom>
          <a:noFill/>
          <a:ln>
            <a:noFill/>
          </a:ln>
        </p:spPr>
      </p:pic>
      <p:pic>
        <p:nvPicPr>
          <p:cNvPr id="187" name="Google Shape;187;g2cd101004ac_0_37"/>
          <p:cNvPicPr preferRelativeResize="0"/>
          <p:nvPr/>
        </p:nvPicPr>
        <p:blipFill rotWithShape="1">
          <a:blip r:embed="rId3">
            <a:alphaModFix/>
          </a:blip>
          <a:srcRect b="0" l="91199" r="0" t="97492"/>
          <a:stretch/>
        </p:blipFill>
        <p:spPr>
          <a:xfrm>
            <a:off x="4959775" y="6686049"/>
            <a:ext cx="962274" cy="171949"/>
          </a:xfrm>
          <a:prstGeom prst="rect">
            <a:avLst/>
          </a:prstGeom>
          <a:noFill/>
          <a:ln>
            <a:noFill/>
          </a:ln>
        </p:spPr>
      </p:pic>
      <p:sp>
        <p:nvSpPr>
          <p:cNvPr id="188" name="Google Shape;188;g2cd101004ac_0_37"/>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600"/>
              <a:t>Bucharest District</a:t>
            </a:r>
            <a:r>
              <a:rPr b="1" lang="fr-FR" sz="3600"/>
              <a:t> 6 (Romania) - overview</a:t>
            </a:r>
            <a:endParaRPr b="1" sz="3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2cd101004ac_0_47"/>
          <p:cNvSpPr/>
          <p:nvPr/>
        </p:nvSpPr>
        <p:spPr>
          <a:xfrm>
            <a:off x="9246875" y="818175"/>
            <a:ext cx="2355600" cy="1156500"/>
          </a:xfrm>
          <a:prstGeom prst="roundRect">
            <a:avLst>
              <a:gd fmla="val 16667" name="adj"/>
            </a:avLst>
          </a:prstGeom>
          <a:noFill/>
          <a:ln cap="flat" cmpd="sng" w="76200">
            <a:solidFill>
              <a:srgbClr val="E1EF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94" name="Google Shape;194;g2cd101004ac_0_47"/>
          <p:cNvSpPr txBox="1"/>
          <p:nvPr>
            <p:ph idx="1" type="body"/>
          </p:nvPr>
        </p:nvSpPr>
        <p:spPr>
          <a:xfrm>
            <a:off x="520650" y="818175"/>
            <a:ext cx="10989600" cy="57933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15000"/>
              </a:lnSpc>
              <a:spcBef>
                <a:spcPts val="1200"/>
              </a:spcBef>
              <a:spcAft>
                <a:spcPts val="0"/>
              </a:spcAft>
              <a:buSzPct val="111455"/>
              <a:buNone/>
            </a:pPr>
            <a:r>
              <a:rPr b="1" lang="fr-FR" sz="1900"/>
              <a:t>The document has the following information related to food:</a:t>
            </a:r>
            <a:endParaRPr b="1" sz="1900"/>
          </a:p>
          <a:p>
            <a:pPr indent="0" lvl="0" marL="0" rtl="0" algn="l">
              <a:lnSpc>
                <a:spcPct val="115000"/>
              </a:lnSpc>
              <a:spcBef>
                <a:spcPts val="1200"/>
              </a:spcBef>
              <a:spcAft>
                <a:spcPts val="0"/>
              </a:spcAft>
              <a:buSzPct val="111455"/>
              <a:buNone/>
            </a:pPr>
            <a:r>
              <a:rPr b="1" lang="fr-FR" sz="1900"/>
              <a:t>Strategic priority 2 - Efficient and inclusive social development</a:t>
            </a:r>
            <a:endParaRPr b="1" sz="1900"/>
          </a:p>
          <a:p>
            <a:pPr indent="0" lvl="0" marL="0" rtl="0" algn="just">
              <a:lnSpc>
                <a:spcPct val="115000"/>
              </a:lnSpc>
              <a:spcBef>
                <a:spcPts val="1200"/>
              </a:spcBef>
              <a:spcAft>
                <a:spcPts val="0"/>
              </a:spcAft>
              <a:buSzPct val="111455"/>
              <a:buNone/>
            </a:pPr>
            <a:r>
              <a:rPr b="1" lang="fr-FR" sz="1900"/>
              <a:t>1. Efficient and inclusive social development</a:t>
            </a:r>
            <a:endParaRPr b="1" sz="1900"/>
          </a:p>
          <a:p>
            <a:pPr indent="0" lvl="0" marL="0" rtl="0" algn="just">
              <a:lnSpc>
                <a:spcPct val="115000"/>
              </a:lnSpc>
              <a:spcBef>
                <a:spcPts val="1200"/>
              </a:spcBef>
              <a:spcAft>
                <a:spcPts val="0"/>
              </a:spcAft>
              <a:buSzPct val="111455"/>
              <a:buNone/>
            </a:pPr>
            <a:r>
              <a:rPr lang="fr-FR" sz="1900"/>
              <a:t>Construction and Equipment Food Bank District 6. Target: 4,000 elderly, 2,000 unemployed, 10,000 disabled people, 1,000 Roma people, 1,500 families with many children, 800 single mothers, 500 children at risk of dropping out of school 30% reduction in the amount of discarded food waste 20% reduction in costs from the local budget regarding the support of poor people and families Reduction by up to 40% of the costs regarding the exceptional financial benefits offered from the local council budget.</a:t>
            </a:r>
            <a:endParaRPr sz="1900"/>
          </a:p>
          <a:p>
            <a:pPr indent="0" lvl="0" marL="0" rtl="0" algn="l">
              <a:lnSpc>
                <a:spcPct val="115000"/>
              </a:lnSpc>
              <a:spcBef>
                <a:spcPts val="1200"/>
              </a:spcBef>
              <a:spcAft>
                <a:spcPts val="0"/>
              </a:spcAft>
              <a:buSzPct val="111455"/>
              <a:buNone/>
            </a:pPr>
            <a:r>
              <a:rPr b="1" lang="fr-FR" sz="1900"/>
              <a:t>Figure </a:t>
            </a:r>
            <a:r>
              <a:rPr lang="fr-FR" sz="1900"/>
              <a:t>Turnover of district 6 retail companies for food and non-food products</a:t>
            </a:r>
            <a:endParaRPr sz="1900"/>
          </a:p>
          <a:p>
            <a:pPr indent="0" lvl="0" marL="0" rtl="0" algn="l">
              <a:lnSpc>
                <a:spcPct val="115000"/>
              </a:lnSpc>
              <a:spcBef>
                <a:spcPts val="1200"/>
              </a:spcBef>
              <a:spcAft>
                <a:spcPts val="0"/>
              </a:spcAft>
              <a:buSzPct val="111455"/>
              <a:buNone/>
            </a:pPr>
            <a:r>
              <a:t/>
            </a:r>
            <a:endParaRPr sz="1900"/>
          </a:p>
          <a:p>
            <a:pPr indent="0" lvl="0" marL="0" rtl="0" algn="l">
              <a:lnSpc>
                <a:spcPct val="115000"/>
              </a:lnSpc>
              <a:spcBef>
                <a:spcPts val="1200"/>
              </a:spcBef>
              <a:spcAft>
                <a:spcPts val="0"/>
              </a:spcAft>
              <a:buSzPct val="111455"/>
              <a:buNone/>
            </a:pPr>
            <a:r>
              <a:t/>
            </a:r>
            <a:endParaRPr sz="1900"/>
          </a:p>
          <a:p>
            <a:pPr indent="0" lvl="0" marL="0" rtl="0" algn="l">
              <a:lnSpc>
                <a:spcPct val="115000"/>
              </a:lnSpc>
              <a:spcBef>
                <a:spcPts val="1200"/>
              </a:spcBef>
              <a:spcAft>
                <a:spcPts val="0"/>
              </a:spcAft>
              <a:buSzPct val="111455"/>
              <a:buNone/>
            </a:pPr>
            <a:r>
              <a:t/>
            </a:r>
            <a:endParaRPr sz="1900"/>
          </a:p>
          <a:p>
            <a:pPr indent="0" lvl="0" marL="0" rtl="0" algn="l">
              <a:lnSpc>
                <a:spcPct val="115000"/>
              </a:lnSpc>
              <a:spcBef>
                <a:spcPts val="1200"/>
              </a:spcBef>
              <a:spcAft>
                <a:spcPts val="0"/>
              </a:spcAft>
              <a:buClr>
                <a:schemeClr val="dk1"/>
              </a:buClr>
              <a:buSzPct val="57893"/>
              <a:buFont typeface="Arial"/>
              <a:buNone/>
            </a:pPr>
            <a:r>
              <a:t/>
            </a:r>
            <a:endParaRPr sz="1900"/>
          </a:p>
          <a:p>
            <a:pPr indent="0" lvl="0" marL="0" rtl="0" algn="l">
              <a:lnSpc>
                <a:spcPct val="90000"/>
              </a:lnSpc>
              <a:spcBef>
                <a:spcPts val="1200"/>
              </a:spcBef>
              <a:spcAft>
                <a:spcPts val="0"/>
              </a:spcAft>
              <a:buSzPct val="111455"/>
              <a:buNone/>
            </a:pPr>
            <a:r>
              <a:rPr lang="fr-FR" sz="1900"/>
              <a:t> </a:t>
            </a:r>
            <a:endParaRPr sz="1900"/>
          </a:p>
          <a:p>
            <a:pPr indent="0" lvl="0" marL="0" rtl="0" algn="l">
              <a:lnSpc>
                <a:spcPct val="90000"/>
              </a:lnSpc>
              <a:spcBef>
                <a:spcPts val="1000"/>
              </a:spcBef>
              <a:spcAft>
                <a:spcPts val="0"/>
              </a:spcAft>
              <a:buSzPct val="111455"/>
              <a:buNone/>
            </a:pPr>
            <a:r>
              <a:rPr b="1" lang="fr-FR" sz="1900"/>
              <a:t>4. The inclusive city 4.1. Development of educational infrastructure and services</a:t>
            </a:r>
            <a:endParaRPr sz="1900"/>
          </a:p>
          <a:p>
            <a:pPr indent="0" lvl="0" marL="0" rtl="0" algn="l">
              <a:lnSpc>
                <a:spcPct val="90000"/>
              </a:lnSpc>
              <a:spcBef>
                <a:spcPts val="1000"/>
              </a:spcBef>
              <a:spcAft>
                <a:spcPts val="0"/>
              </a:spcAft>
              <a:buSzPct val="111455"/>
              <a:buNone/>
            </a:pPr>
            <a:r>
              <a:rPr lang="fr-FR" sz="1900"/>
              <a:t>4.1.2. Improving the primary and secondary/high school education system </a:t>
            </a:r>
            <a:endParaRPr sz="1900"/>
          </a:p>
          <a:p>
            <a:pPr indent="0" lvl="0" marL="0" rtl="0" algn="l">
              <a:lnSpc>
                <a:spcPct val="90000"/>
              </a:lnSpc>
              <a:spcBef>
                <a:spcPts val="1000"/>
              </a:spcBef>
              <a:spcAft>
                <a:spcPts val="0"/>
              </a:spcAft>
              <a:buSzPct val="111455"/>
              <a:buNone/>
            </a:pPr>
            <a:r>
              <a:rPr lang="fr-FR" sz="1900"/>
              <a:t>Facilitating partnerships to ensure healthy nutrition for children in nurseries, schools, high schools and hospitals </a:t>
            </a:r>
            <a:endParaRPr sz="1900"/>
          </a:p>
          <a:p>
            <a:pPr indent="0" lvl="0" marL="0" rtl="0" algn="l">
              <a:lnSpc>
                <a:spcPct val="90000"/>
              </a:lnSpc>
              <a:spcBef>
                <a:spcPts val="1000"/>
              </a:spcBef>
              <a:spcAft>
                <a:spcPts val="0"/>
              </a:spcAft>
              <a:buSzPct val="111455"/>
              <a:buNone/>
            </a:pPr>
            <a:r>
              <a:rPr lang="fr-FR" sz="1900"/>
              <a:t>Bucharest City Hall €500,000.00 from local budget and other funding sources</a:t>
            </a:r>
            <a:endParaRPr/>
          </a:p>
        </p:txBody>
      </p:sp>
      <p:sp>
        <p:nvSpPr>
          <p:cNvPr id="195" name="Google Shape;195;g2cd101004ac_0_47"/>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2000"/>
              <a:t>Integrated urban development program of District 6 of the municipality of Bucharest 2021-2030</a:t>
            </a:r>
            <a:endParaRPr b="1" sz="2000"/>
          </a:p>
          <a:p>
            <a:pPr indent="0" lvl="0" marL="457200" rtl="0" algn="l">
              <a:lnSpc>
                <a:spcPct val="90000"/>
              </a:lnSpc>
              <a:spcBef>
                <a:spcPts val="0"/>
              </a:spcBef>
              <a:spcAft>
                <a:spcPts val="0"/>
              </a:spcAft>
              <a:buSzPts val="1800"/>
              <a:buNone/>
            </a:pPr>
            <a:r>
              <a:rPr lang="fr-FR" sz="2000" u="sng">
                <a:solidFill>
                  <a:schemeClr val="hlink"/>
                </a:solidFill>
                <a:hlinkClick r:id="rId3"/>
              </a:rPr>
              <a:t>Programul integrat de dezvoltare urbană a sectorului 6 al municipiului București 2021 -2030</a:t>
            </a:r>
            <a:r>
              <a:rPr lang="fr-FR" sz="2000"/>
              <a:t> </a:t>
            </a:r>
            <a:endParaRPr sz="2000"/>
          </a:p>
        </p:txBody>
      </p:sp>
      <p:graphicFrame>
        <p:nvGraphicFramePr>
          <p:cNvPr id="196" name="Google Shape;196;g2cd101004ac_0_47"/>
          <p:cNvGraphicFramePr/>
          <p:nvPr/>
        </p:nvGraphicFramePr>
        <p:xfrm>
          <a:off x="647025" y="3586575"/>
          <a:ext cx="3000000" cy="3000000"/>
        </p:xfrm>
        <a:graphic>
          <a:graphicData uri="http://schemas.openxmlformats.org/drawingml/2006/table">
            <a:tbl>
              <a:tblPr>
                <a:noFill/>
                <a:tableStyleId>{B0F6AC0C-1F6E-4548-AE0D-8FF236AF82F3}</a:tableStyleId>
              </a:tblPr>
              <a:tblGrid>
                <a:gridCol w="2038825"/>
                <a:gridCol w="3329600"/>
                <a:gridCol w="2684200"/>
                <a:gridCol w="2684200"/>
              </a:tblGrid>
              <a:tr h="381000">
                <a:tc>
                  <a:txBody>
                    <a:bodyPr/>
                    <a:lstStyle/>
                    <a:p>
                      <a:pPr indent="0" lvl="0" marL="0" marR="0" rtl="0" algn="l">
                        <a:lnSpc>
                          <a:spcPct val="115000"/>
                        </a:lnSpc>
                        <a:spcBef>
                          <a:spcPts val="0"/>
                        </a:spcBef>
                        <a:spcAft>
                          <a:spcPts val="0"/>
                        </a:spcAft>
                        <a:buClr>
                          <a:schemeClr val="dk1"/>
                        </a:buClr>
                        <a:buSzPts val="1100"/>
                        <a:buFont typeface="Arial"/>
                        <a:buNone/>
                      </a:pPr>
                      <a:r>
                        <a:rPr b="1" lang="fr-FR" sz="1400" u="none" cap="none" strike="noStrike">
                          <a:solidFill>
                            <a:schemeClr val="dk1"/>
                          </a:solidFill>
                          <a:latin typeface="Calibri"/>
                          <a:ea typeface="Calibri"/>
                          <a:cs typeface="Calibri"/>
                          <a:sym typeface="Calibri"/>
                        </a:rPr>
                        <a:t>Company name</a:t>
                      </a:r>
                      <a:endParaRPr b="1" sz="1400" u="none" cap="none" strike="noStrike"/>
                    </a:p>
                  </a:txBody>
                  <a:tcPr marT="91425" marB="91425" marR="91425" marL="91425">
                    <a:solidFill>
                      <a:schemeClr val="lt2"/>
                    </a:solidFill>
                  </a:tcPr>
                </a:tc>
                <a:tc>
                  <a:txBody>
                    <a:bodyPr/>
                    <a:lstStyle/>
                    <a:p>
                      <a:pPr indent="0" lvl="0" marL="0" marR="0" rtl="0" algn="l">
                        <a:lnSpc>
                          <a:spcPct val="115000"/>
                        </a:lnSpc>
                        <a:spcBef>
                          <a:spcPts val="0"/>
                        </a:spcBef>
                        <a:spcAft>
                          <a:spcPts val="0"/>
                        </a:spcAft>
                        <a:buClr>
                          <a:schemeClr val="dk1"/>
                        </a:buClr>
                        <a:buSzPts val="1100"/>
                        <a:buFont typeface="Arial"/>
                        <a:buNone/>
                      </a:pPr>
                      <a:r>
                        <a:rPr b="1" lang="fr-FR" sz="1400" u="none" cap="none" strike="noStrike">
                          <a:solidFill>
                            <a:schemeClr val="dk1"/>
                          </a:solidFill>
                          <a:latin typeface="Calibri"/>
                          <a:ea typeface="Calibri"/>
                          <a:cs typeface="Calibri"/>
                          <a:sym typeface="Calibri"/>
                        </a:rPr>
                        <a:t>Object of activity</a:t>
                      </a:r>
                      <a:endParaRPr b="1" sz="1400" u="none" cap="none" strike="noStrike"/>
                    </a:p>
                  </a:txBody>
                  <a:tcPr marT="91425" marB="91425" marR="91425" marL="91425">
                    <a:solidFill>
                      <a:schemeClr val="lt2"/>
                    </a:solidFill>
                  </a:tcPr>
                </a:tc>
                <a:tc>
                  <a:txBody>
                    <a:bodyPr/>
                    <a:lstStyle/>
                    <a:p>
                      <a:pPr indent="0" lvl="0" marL="0" marR="0" rtl="0" algn="l">
                        <a:lnSpc>
                          <a:spcPct val="115000"/>
                        </a:lnSpc>
                        <a:spcBef>
                          <a:spcPts val="0"/>
                        </a:spcBef>
                        <a:spcAft>
                          <a:spcPts val="0"/>
                        </a:spcAft>
                        <a:buClr>
                          <a:schemeClr val="dk1"/>
                        </a:buClr>
                        <a:buSzPts val="1100"/>
                        <a:buFont typeface="Arial"/>
                        <a:buNone/>
                      </a:pPr>
                      <a:r>
                        <a:rPr b="1" lang="fr-FR" sz="1400" u="none" cap="none" strike="noStrike">
                          <a:solidFill>
                            <a:schemeClr val="dk1"/>
                          </a:solidFill>
                          <a:latin typeface="Calibri"/>
                          <a:ea typeface="Calibri"/>
                          <a:cs typeface="Calibri"/>
                          <a:sym typeface="Calibri"/>
                        </a:rPr>
                        <a:t>The country of origin of the capital</a:t>
                      </a:r>
                      <a:endParaRPr b="1" sz="1400" u="none" cap="none" strike="noStrike">
                        <a:solidFill>
                          <a:schemeClr val="dk1"/>
                        </a:solidFill>
                        <a:latin typeface="Calibri"/>
                        <a:ea typeface="Calibri"/>
                        <a:cs typeface="Calibri"/>
                        <a:sym typeface="Calibri"/>
                      </a:endParaRPr>
                    </a:p>
                  </a:txBody>
                  <a:tcPr marT="91425" marB="91425" marR="91425" marL="91425">
                    <a:solidFill>
                      <a:schemeClr val="lt2"/>
                    </a:solidFill>
                  </a:tcPr>
                </a:tc>
                <a:tc>
                  <a:txBody>
                    <a:bodyPr/>
                    <a:lstStyle/>
                    <a:p>
                      <a:pPr indent="0" lvl="0" marL="0" marR="0" rtl="0" algn="l">
                        <a:lnSpc>
                          <a:spcPct val="115000"/>
                        </a:lnSpc>
                        <a:spcBef>
                          <a:spcPts val="0"/>
                        </a:spcBef>
                        <a:spcAft>
                          <a:spcPts val="0"/>
                        </a:spcAft>
                        <a:buClr>
                          <a:schemeClr val="dk1"/>
                        </a:buClr>
                        <a:buSzPts val="1100"/>
                        <a:buFont typeface="Arial"/>
                        <a:buNone/>
                      </a:pPr>
                      <a:r>
                        <a:rPr b="1" lang="fr-FR" sz="1400" u="none" cap="none" strike="noStrike">
                          <a:solidFill>
                            <a:schemeClr val="dk1"/>
                          </a:solidFill>
                          <a:latin typeface="Calibri"/>
                          <a:ea typeface="Calibri"/>
                          <a:cs typeface="Calibri"/>
                          <a:sym typeface="Calibri"/>
                        </a:rPr>
                        <a:t>Number of employees (2018)</a:t>
                      </a:r>
                      <a:endParaRPr b="1" sz="1400" u="none" cap="none" strike="noStrike"/>
                    </a:p>
                  </a:txBody>
                  <a:tcPr marT="91425" marB="91425" marR="91425" marL="91425">
                    <a:solidFill>
                      <a:schemeClr val="lt2"/>
                    </a:solidFill>
                  </a:tcPr>
                </a:tc>
              </a:tr>
              <a:tr h="433500">
                <a:tc>
                  <a:txBody>
                    <a:bodyPr/>
                    <a:lstStyle/>
                    <a:p>
                      <a:pPr indent="0" lvl="0" marL="0" marR="0" rtl="0" algn="l">
                        <a:lnSpc>
                          <a:spcPct val="115000"/>
                        </a:lnSpc>
                        <a:spcBef>
                          <a:spcPts val="0"/>
                        </a:spcBef>
                        <a:spcAft>
                          <a:spcPts val="0"/>
                        </a:spcAft>
                        <a:buClr>
                          <a:srgbClr val="000000"/>
                        </a:buClr>
                        <a:buSzPts val="1400"/>
                        <a:buFont typeface="Arial"/>
                        <a:buNone/>
                      </a:pPr>
                      <a:r>
                        <a:rPr lang="fr-FR" sz="1400" u="none" cap="none" strike="noStrike">
                          <a:solidFill>
                            <a:schemeClr val="dk1"/>
                          </a:solidFill>
                          <a:latin typeface="Calibri"/>
                          <a:ea typeface="Calibri"/>
                          <a:cs typeface="Calibri"/>
                          <a:sym typeface="Calibri"/>
                        </a:rPr>
                        <a:t>MEGA IMAGE</a:t>
                      </a:r>
                      <a:endParaRPr sz="1400" u="none" cap="none" strike="noStrike"/>
                    </a:p>
                  </a:txBody>
                  <a:tcPr marT="91425" marB="91425" marR="91425" marL="91425"/>
                </a:tc>
                <a:tc>
                  <a:txBody>
                    <a:bodyPr/>
                    <a:lstStyle/>
                    <a:p>
                      <a:pPr indent="0" lvl="0" marL="0" marR="0" rtl="0" algn="l">
                        <a:lnSpc>
                          <a:spcPct val="115000"/>
                        </a:lnSpc>
                        <a:spcBef>
                          <a:spcPts val="0"/>
                        </a:spcBef>
                        <a:spcAft>
                          <a:spcPts val="0"/>
                        </a:spcAft>
                        <a:buClr>
                          <a:schemeClr val="dk1"/>
                        </a:buClr>
                        <a:buSzPts val="1100"/>
                        <a:buFont typeface="Arial"/>
                        <a:buNone/>
                      </a:pPr>
                      <a:r>
                        <a:rPr lang="fr-FR" sz="1400" u="none" cap="none" strike="noStrike">
                          <a:solidFill>
                            <a:schemeClr val="dk1"/>
                          </a:solidFill>
                          <a:latin typeface="Calibri"/>
                          <a:ea typeface="Calibri"/>
                          <a:cs typeface="Calibri"/>
                          <a:sym typeface="Calibri"/>
                        </a:rPr>
                        <a:t>food and non-food</a:t>
                      </a:r>
                      <a:endParaRPr sz="1400" u="none" cap="none" strike="noStrike"/>
                    </a:p>
                  </a:txBody>
                  <a:tcPr marT="91425" marB="91425" marR="91425" marL="91425"/>
                </a:tc>
                <a:tc>
                  <a:txBody>
                    <a:bodyPr/>
                    <a:lstStyle/>
                    <a:p>
                      <a:pPr indent="0" lvl="0" marL="0" marR="0" rtl="0" algn="l">
                        <a:lnSpc>
                          <a:spcPct val="115000"/>
                        </a:lnSpc>
                        <a:spcBef>
                          <a:spcPts val="0"/>
                        </a:spcBef>
                        <a:spcAft>
                          <a:spcPts val="0"/>
                        </a:spcAft>
                        <a:buClr>
                          <a:schemeClr val="dk1"/>
                        </a:buClr>
                        <a:buSzPts val="1100"/>
                        <a:buFont typeface="Arial"/>
                        <a:buNone/>
                      </a:pPr>
                      <a:r>
                        <a:rPr lang="fr-FR" sz="1400" u="none" cap="none" strike="noStrike">
                          <a:solidFill>
                            <a:schemeClr val="dk1"/>
                          </a:solidFill>
                          <a:latin typeface="Calibri"/>
                          <a:ea typeface="Calibri"/>
                          <a:cs typeface="Calibri"/>
                          <a:sym typeface="Calibri"/>
                        </a:rPr>
                        <a:t>Belgium / Netherlands </a:t>
                      </a:r>
                      <a:endParaRPr sz="1400" u="none" cap="none" strike="noStrike"/>
                    </a:p>
                  </a:txBody>
                  <a:tcPr marT="91425" marB="91425" marR="91425" marL="91425"/>
                </a:tc>
                <a:tc>
                  <a:txBody>
                    <a:bodyPr/>
                    <a:lstStyle/>
                    <a:p>
                      <a:pPr indent="0" lvl="0" marL="0" marR="0" rtl="0" algn="l">
                        <a:lnSpc>
                          <a:spcPct val="115000"/>
                        </a:lnSpc>
                        <a:spcBef>
                          <a:spcPts val="0"/>
                        </a:spcBef>
                        <a:spcAft>
                          <a:spcPts val="0"/>
                        </a:spcAft>
                        <a:buClr>
                          <a:srgbClr val="000000"/>
                        </a:buClr>
                        <a:buSzPts val="1400"/>
                        <a:buFont typeface="Arial"/>
                        <a:buNone/>
                      </a:pPr>
                      <a:r>
                        <a:rPr lang="fr-FR" sz="1400" u="none" cap="none" strike="noStrike">
                          <a:solidFill>
                            <a:schemeClr val="dk1"/>
                          </a:solidFill>
                          <a:latin typeface="Calibri"/>
                          <a:ea typeface="Calibri"/>
                          <a:cs typeface="Calibri"/>
                          <a:sym typeface="Calibri"/>
                        </a:rPr>
                        <a:t>9741</a:t>
                      </a:r>
                      <a:endParaRPr sz="1400" u="none" cap="none" strike="noStrike"/>
                    </a:p>
                  </a:txBody>
                  <a:tcPr marT="91425" marB="91425" marR="91425" marL="91425"/>
                </a:tc>
              </a:tr>
              <a:tr h="381000">
                <a:tc>
                  <a:txBody>
                    <a:bodyPr/>
                    <a:lstStyle/>
                    <a:p>
                      <a:pPr indent="0" lvl="0" marL="0" marR="0" rtl="0" algn="l">
                        <a:lnSpc>
                          <a:spcPct val="115000"/>
                        </a:lnSpc>
                        <a:spcBef>
                          <a:spcPts val="0"/>
                        </a:spcBef>
                        <a:spcAft>
                          <a:spcPts val="0"/>
                        </a:spcAft>
                        <a:buClr>
                          <a:schemeClr val="dk1"/>
                        </a:buClr>
                        <a:buSzPts val="1100"/>
                        <a:buFont typeface="Arial"/>
                        <a:buNone/>
                      </a:pPr>
                      <a:r>
                        <a:rPr lang="fr-FR" sz="1400" u="none" cap="none" strike="noStrike">
                          <a:solidFill>
                            <a:schemeClr val="dk1"/>
                          </a:solidFill>
                          <a:latin typeface="Calibri"/>
                          <a:ea typeface="Calibri"/>
                          <a:cs typeface="Calibri"/>
                          <a:sym typeface="Calibri"/>
                        </a:rPr>
                        <a:t> AUCHAN ROMANIA</a:t>
                      </a:r>
                      <a:endParaRPr sz="1400" u="none" cap="none" strike="noStrike">
                        <a:solidFill>
                          <a:schemeClr val="dk1"/>
                        </a:solidFill>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chemeClr val="dk1"/>
                        </a:buClr>
                        <a:buSzPts val="1100"/>
                        <a:buFont typeface="Arial"/>
                        <a:buNone/>
                      </a:pPr>
                      <a:r>
                        <a:rPr lang="fr-FR" sz="1400" u="none" cap="none" strike="noStrike">
                          <a:solidFill>
                            <a:schemeClr val="dk1"/>
                          </a:solidFill>
                          <a:latin typeface="Calibri"/>
                          <a:ea typeface="Calibri"/>
                          <a:cs typeface="Calibri"/>
                          <a:sym typeface="Calibri"/>
                        </a:rPr>
                        <a:t>food and non-food</a:t>
                      </a:r>
                      <a:endParaRPr sz="1400" u="none" cap="none" strike="noStrike">
                        <a:solidFill>
                          <a:schemeClr val="dk1"/>
                        </a:solidFill>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chemeClr val="dk1"/>
                        </a:buClr>
                        <a:buSzPts val="1100"/>
                        <a:buFont typeface="Arial"/>
                        <a:buNone/>
                      </a:pPr>
                      <a:r>
                        <a:rPr lang="fr-FR" sz="1400" u="none" cap="none" strike="noStrike">
                          <a:solidFill>
                            <a:schemeClr val="dk1"/>
                          </a:solidFill>
                          <a:latin typeface="Calibri"/>
                          <a:ea typeface="Calibri"/>
                          <a:cs typeface="Calibri"/>
                          <a:sym typeface="Calibri"/>
                        </a:rPr>
                        <a:t>France / Netherlands</a:t>
                      </a:r>
                      <a:endParaRPr sz="1400" u="none" cap="none" strike="noStrike">
                        <a:solidFill>
                          <a:schemeClr val="dk1"/>
                        </a:solidFill>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chemeClr val="dk1"/>
                        </a:buClr>
                        <a:buSzPts val="1100"/>
                        <a:buFont typeface="Arial"/>
                        <a:buNone/>
                      </a:pPr>
                      <a:r>
                        <a:rPr lang="fr-FR" sz="1400" u="none" cap="none" strike="noStrike">
                          <a:solidFill>
                            <a:schemeClr val="dk1"/>
                          </a:solidFill>
                          <a:latin typeface="Calibri"/>
                          <a:ea typeface="Calibri"/>
                          <a:cs typeface="Calibri"/>
                          <a:sym typeface="Calibri"/>
                        </a:rPr>
                        <a:t>10123</a:t>
                      </a:r>
                      <a:endParaRPr sz="1400" u="none" cap="none" strike="noStrike">
                        <a:solidFill>
                          <a:schemeClr val="dk1"/>
                        </a:solidFill>
                        <a:latin typeface="Calibri"/>
                        <a:ea typeface="Calibri"/>
                        <a:cs typeface="Calibri"/>
                        <a:sym typeface="Calibri"/>
                      </a:endParaRPr>
                    </a:p>
                  </a:txBody>
                  <a:tcPr marT="91425" marB="91425" marR="91425" marL="91425"/>
                </a:tc>
              </a:tr>
            </a:tbl>
          </a:graphicData>
        </a:graphic>
      </p:graphicFrame>
      <p:pic>
        <p:nvPicPr>
          <p:cNvPr id="197" name="Google Shape;197;g2cd101004ac_0_47"/>
          <p:cNvPicPr preferRelativeResize="0"/>
          <p:nvPr/>
        </p:nvPicPr>
        <p:blipFill rotWithShape="1">
          <a:blip r:embed="rId4">
            <a:alphaModFix/>
          </a:blip>
          <a:srcRect b="0" l="0" r="0" t="0"/>
          <a:stretch/>
        </p:blipFill>
        <p:spPr>
          <a:xfrm>
            <a:off x="9427676" y="1017574"/>
            <a:ext cx="1888750" cy="7933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1" name="Shape 201"/>
        <p:cNvGrpSpPr/>
        <p:nvPr/>
      </p:nvGrpSpPr>
      <p:grpSpPr>
        <a:xfrm>
          <a:off x="0" y="0"/>
          <a:ext cx="0" cy="0"/>
          <a:chOff x="0" y="0"/>
          <a:chExt cx="0" cy="0"/>
        </a:xfrm>
      </p:grpSpPr>
      <p:pic>
        <p:nvPicPr>
          <p:cNvPr descr="https://lh3.googleusercontent.com/u76cvigT460bT0hG6I62VlNCBcT-lSqrxoeXYLgCRcWDyXmDntFrAl20Mswnof1Bxx6fyiHPGyUpgJPphOOkX5CgTlR2B4FC7SXRTg1Sx7SYjFHa6WmKl9D4yAmGksGI3pOOk4f0_GhxswPI053PGA=s2048" id="202" name="Google Shape;202;p42"/>
          <p:cNvPicPr preferRelativeResize="0"/>
          <p:nvPr/>
        </p:nvPicPr>
        <p:blipFill rotWithShape="1">
          <a:blip r:embed="rId3">
            <a:alphaModFix/>
          </a:blip>
          <a:srcRect b="0" l="0" r="0" t="0"/>
          <a:stretch/>
        </p:blipFill>
        <p:spPr>
          <a:xfrm>
            <a:off x="1936200" y="640800"/>
            <a:ext cx="8319600" cy="6023100"/>
          </a:xfrm>
          <a:prstGeom prst="rect">
            <a:avLst/>
          </a:prstGeom>
          <a:noFill/>
          <a:ln>
            <a:noFill/>
          </a:ln>
        </p:spPr>
      </p:pic>
      <p:sp>
        <p:nvSpPr>
          <p:cNvPr id="203" name="Google Shape;203;p42"/>
          <p:cNvSpPr txBox="1"/>
          <p:nvPr>
            <p:ph idx="4294967295"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Stakeholder mapping </a:t>
            </a:r>
            <a:endParaRPr sz="36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7" name="Shape 207"/>
        <p:cNvGrpSpPr/>
        <p:nvPr/>
      </p:nvGrpSpPr>
      <p:grpSpPr>
        <a:xfrm>
          <a:off x="0" y="0"/>
          <a:ext cx="0" cy="0"/>
          <a:chOff x="0" y="0"/>
          <a:chExt cx="0" cy="0"/>
        </a:xfrm>
      </p:grpSpPr>
      <p:sp>
        <p:nvSpPr>
          <p:cNvPr id="208" name="Google Shape;208;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t/>
            </a:r>
            <a:endParaRPr/>
          </a:p>
        </p:txBody>
      </p:sp>
      <p:sp>
        <p:nvSpPr>
          <p:cNvPr id="209" name="Google Shape;209;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pic>
        <p:nvPicPr>
          <p:cNvPr id="210" name="Google Shape;210;p43"/>
          <p:cNvPicPr preferRelativeResize="0"/>
          <p:nvPr/>
        </p:nvPicPr>
        <p:blipFill rotWithShape="1">
          <a:blip r:embed="rId3">
            <a:alphaModFix/>
          </a:blip>
          <a:srcRect b="0" l="0" r="0" t="0"/>
          <a:stretch/>
        </p:blipFill>
        <p:spPr>
          <a:xfrm>
            <a:off x="604071" y="304364"/>
            <a:ext cx="10983858" cy="62492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4" name="Shape 214"/>
        <p:cNvGrpSpPr/>
        <p:nvPr/>
      </p:nvGrpSpPr>
      <p:grpSpPr>
        <a:xfrm>
          <a:off x="0" y="0"/>
          <a:ext cx="0" cy="0"/>
          <a:chOff x="0" y="0"/>
          <a:chExt cx="0" cy="0"/>
        </a:xfrm>
      </p:grpSpPr>
      <p:sp>
        <p:nvSpPr>
          <p:cNvPr id="215" name="Google Shape;215;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t/>
            </a:r>
            <a:endParaRPr/>
          </a:p>
        </p:txBody>
      </p:sp>
      <p:sp>
        <p:nvSpPr>
          <p:cNvPr id="216" name="Google Shape;216;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pic>
        <p:nvPicPr>
          <p:cNvPr id="217" name="Google Shape;217;p44"/>
          <p:cNvPicPr preferRelativeResize="0"/>
          <p:nvPr/>
        </p:nvPicPr>
        <p:blipFill rotWithShape="1">
          <a:blip r:embed="rId3">
            <a:alphaModFix/>
          </a:blip>
          <a:srcRect b="0" l="0" r="0" t="0"/>
          <a:stretch/>
        </p:blipFill>
        <p:spPr>
          <a:xfrm>
            <a:off x="84886" y="190048"/>
            <a:ext cx="12022228" cy="64779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g2e572745a7c_0_0"/>
          <p:cNvSpPr txBox="1"/>
          <p:nvPr>
            <p:ph type="title"/>
          </p:nvPr>
        </p:nvSpPr>
        <p:spPr>
          <a:xfrm>
            <a:off x="0" y="134050"/>
            <a:ext cx="12192000" cy="823800"/>
          </a:xfrm>
          <a:prstGeom prst="rect">
            <a:avLst/>
          </a:prstGeom>
          <a:solidFill>
            <a:srgbClr val="D9EAD3"/>
          </a:solidFill>
        </p:spPr>
        <p:txBody>
          <a:bodyPr anchorCtr="0" anchor="ctr" bIns="45700" lIns="91425" spcFirstLastPara="1" rIns="91425" wrap="square" tIns="45700">
            <a:normAutofit/>
          </a:bodyPr>
          <a:lstStyle/>
          <a:p>
            <a:pPr indent="0" lvl="0" marL="0" rtl="0" algn="l">
              <a:spcBef>
                <a:spcPts val="0"/>
              </a:spcBef>
              <a:spcAft>
                <a:spcPts val="0"/>
              </a:spcAft>
              <a:buNone/>
            </a:pPr>
            <a:r>
              <a:rPr b="1" lang="fr-FR"/>
              <a:t>     </a:t>
            </a:r>
            <a:r>
              <a:rPr b="1" lang="fr-FR"/>
              <a:t>Outline</a:t>
            </a:r>
            <a:endParaRPr b="1"/>
          </a:p>
        </p:txBody>
      </p:sp>
      <p:sp>
        <p:nvSpPr>
          <p:cNvPr id="94" name="Google Shape;94;g2e572745a7c_0_0"/>
          <p:cNvSpPr txBox="1"/>
          <p:nvPr>
            <p:ph idx="1" type="body"/>
          </p:nvPr>
        </p:nvSpPr>
        <p:spPr>
          <a:xfrm>
            <a:off x="728888" y="1163563"/>
            <a:ext cx="5157900" cy="823800"/>
          </a:xfrm>
          <a:prstGeom prst="rect">
            <a:avLst/>
          </a:prstGeom>
          <a:solidFill>
            <a:srgbClr val="6AA84F"/>
          </a:solidFill>
        </p:spPr>
        <p:txBody>
          <a:bodyPr anchorCtr="0" anchor="b" bIns="45700" lIns="91425" spcFirstLastPara="1" rIns="91425" wrap="square" tIns="45700">
            <a:normAutofit/>
          </a:bodyPr>
          <a:lstStyle/>
          <a:p>
            <a:pPr indent="0" lvl="0" marL="0" rtl="0" algn="l">
              <a:spcBef>
                <a:spcPts val="1000"/>
              </a:spcBef>
              <a:spcAft>
                <a:spcPts val="0"/>
              </a:spcAft>
              <a:buNone/>
            </a:pPr>
            <a:r>
              <a:rPr lang="fr-FR" sz="3000"/>
              <a:t>Context</a:t>
            </a:r>
            <a:endParaRPr sz="3000"/>
          </a:p>
        </p:txBody>
      </p:sp>
      <p:sp>
        <p:nvSpPr>
          <p:cNvPr id="95" name="Google Shape;95;g2e572745a7c_0_0"/>
          <p:cNvSpPr txBox="1"/>
          <p:nvPr>
            <p:ph idx="2" type="body"/>
          </p:nvPr>
        </p:nvSpPr>
        <p:spPr>
          <a:xfrm>
            <a:off x="728888" y="2246300"/>
            <a:ext cx="5157900" cy="3684600"/>
          </a:xfrm>
          <a:prstGeom prst="rect">
            <a:avLst/>
          </a:prstGeom>
          <a:solidFill>
            <a:srgbClr val="EFEFEF"/>
          </a:solidFill>
        </p:spPr>
        <p:txBody>
          <a:bodyPr anchorCtr="0" anchor="t" bIns="45700" lIns="91425" spcFirstLastPara="1" rIns="91425" wrap="square" tIns="45700">
            <a:normAutofit fontScale="77500" lnSpcReduction="20000"/>
          </a:bodyPr>
          <a:lstStyle/>
          <a:p>
            <a:pPr indent="-317182" lvl="0" marL="457200" rtl="0" algn="l">
              <a:spcBef>
                <a:spcPts val="1000"/>
              </a:spcBef>
              <a:spcAft>
                <a:spcPts val="0"/>
              </a:spcAft>
              <a:buSzPct val="64285"/>
              <a:buChar char="-"/>
            </a:pPr>
            <a:r>
              <a:rPr lang="fr-FR"/>
              <a:t>online course</a:t>
            </a:r>
            <a:endParaRPr/>
          </a:p>
          <a:p>
            <a:pPr indent="-317182" lvl="0" marL="457200" rtl="0" algn="l">
              <a:spcBef>
                <a:spcPts val="0"/>
              </a:spcBef>
              <a:spcAft>
                <a:spcPts val="0"/>
              </a:spcAft>
              <a:buSzPct val="64285"/>
              <a:buChar char="-"/>
            </a:pPr>
            <a:r>
              <a:rPr lang="fr-FR"/>
              <a:t>multi-disciplinary team</a:t>
            </a:r>
            <a:endParaRPr/>
          </a:p>
          <a:p>
            <a:pPr indent="-317182" lvl="0" marL="457200" rtl="0" algn="l">
              <a:spcBef>
                <a:spcPts val="0"/>
              </a:spcBef>
              <a:spcAft>
                <a:spcPts val="0"/>
              </a:spcAft>
              <a:buSzPct val="64285"/>
              <a:buChar char="-"/>
            </a:pPr>
            <a:r>
              <a:rPr lang="fr-FR"/>
              <a:t>online and in Bucharest</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fr-FR" sz="2400"/>
              <a:t>Tasks</a:t>
            </a:r>
            <a:r>
              <a:rPr lang="fr-FR"/>
              <a:t> </a:t>
            </a:r>
            <a:endParaRPr/>
          </a:p>
          <a:p>
            <a:pPr indent="-317182" lvl="0" marL="457200" rtl="0" algn="l">
              <a:spcBef>
                <a:spcPts val="1000"/>
              </a:spcBef>
              <a:spcAft>
                <a:spcPts val="0"/>
              </a:spcAft>
              <a:buSzPct val="64285"/>
              <a:buChar char="-"/>
            </a:pPr>
            <a:r>
              <a:rPr lang="fr-FR"/>
              <a:t>determine objectives: draft an approach/vision for a Living Lab and an agri-food strategy</a:t>
            </a:r>
            <a:endParaRPr/>
          </a:p>
          <a:p>
            <a:pPr indent="-317182" lvl="0" marL="457200" rtl="0" algn="l">
              <a:spcBef>
                <a:spcPts val="1000"/>
              </a:spcBef>
              <a:spcAft>
                <a:spcPts val="0"/>
              </a:spcAft>
              <a:buSzPct val="64285"/>
              <a:buChar char="-"/>
            </a:pPr>
            <a:r>
              <a:rPr lang="fr-FR"/>
              <a:t>map </a:t>
            </a:r>
            <a:r>
              <a:rPr lang="fr-FR"/>
              <a:t>local</a:t>
            </a:r>
            <a:r>
              <a:rPr lang="fr-FR"/>
              <a:t> state and non-state actors </a:t>
            </a:r>
            <a:endParaRPr/>
          </a:p>
          <a:p>
            <a:pPr indent="-317182" lvl="0" marL="457200" rtl="0" algn="l">
              <a:spcBef>
                <a:spcPts val="1000"/>
              </a:spcBef>
              <a:spcAft>
                <a:spcPts val="1000"/>
              </a:spcAft>
              <a:buSzPct val="64285"/>
              <a:buChar char="-"/>
            </a:pPr>
            <a:r>
              <a:rPr lang="fr-FR"/>
              <a:t>inform the draft of the strategy through the analysis of similar examples from other cities</a:t>
            </a:r>
            <a:endParaRPr/>
          </a:p>
        </p:txBody>
      </p:sp>
      <p:sp>
        <p:nvSpPr>
          <p:cNvPr id="96" name="Google Shape;96;g2e572745a7c_0_0"/>
          <p:cNvSpPr txBox="1"/>
          <p:nvPr>
            <p:ph idx="3" type="body"/>
          </p:nvPr>
        </p:nvSpPr>
        <p:spPr>
          <a:xfrm>
            <a:off x="6209175" y="1163563"/>
            <a:ext cx="5183100" cy="823800"/>
          </a:xfrm>
          <a:prstGeom prst="rect">
            <a:avLst/>
          </a:prstGeom>
          <a:solidFill>
            <a:srgbClr val="6AA84F"/>
          </a:solidFill>
        </p:spPr>
        <p:txBody>
          <a:bodyPr anchorCtr="0" anchor="b" bIns="45700" lIns="91425" spcFirstLastPara="1" rIns="91425" wrap="square" tIns="45700">
            <a:normAutofit/>
          </a:bodyPr>
          <a:lstStyle/>
          <a:p>
            <a:pPr indent="0" lvl="0" marL="0" rtl="0" algn="l">
              <a:spcBef>
                <a:spcPts val="1000"/>
              </a:spcBef>
              <a:spcAft>
                <a:spcPts val="0"/>
              </a:spcAft>
              <a:buNone/>
            </a:pPr>
            <a:r>
              <a:rPr lang="fr-FR" sz="3000"/>
              <a:t>Objectives reached</a:t>
            </a:r>
            <a:endParaRPr sz="3000"/>
          </a:p>
        </p:txBody>
      </p:sp>
      <p:sp>
        <p:nvSpPr>
          <p:cNvPr id="97" name="Google Shape;97;g2e572745a7c_0_0"/>
          <p:cNvSpPr txBox="1"/>
          <p:nvPr>
            <p:ph idx="4" type="body"/>
          </p:nvPr>
        </p:nvSpPr>
        <p:spPr>
          <a:xfrm>
            <a:off x="6209175" y="2163100"/>
            <a:ext cx="5183100" cy="3767700"/>
          </a:xfrm>
          <a:prstGeom prst="rect">
            <a:avLst/>
          </a:prstGeom>
          <a:solidFill>
            <a:srgbClr val="EFEFEF"/>
          </a:solidFill>
        </p:spPr>
        <p:txBody>
          <a:bodyPr anchorCtr="0" anchor="t" bIns="45700" lIns="91425" spcFirstLastPara="1" rIns="91425" wrap="square" tIns="45700">
            <a:normAutofit lnSpcReduction="20000"/>
          </a:bodyPr>
          <a:lstStyle/>
          <a:p>
            <a:pPr indent="-342900" lvl="0" marL="457200" rtl="0" algn="l">
              <a:spcBef>
                <a:spcPts val="1000"/>
              </a:spcBef>
              <a:spcAft>
                <a:spcPts val="0"/>
              </a:spcAft>
              <a:buSzPts val="1800"/>
              <a:buChar char="-"/>
            </a:pPr>
            <a:r>
              <a:rPr lang="fr-FR"/>
              <a:t>mapped local public, private, and civil society actors</a:t>
            </a:r>
            <a:endParaRPr/>
          </a:p>
          <a:p>
            <a:pPr indent="-342900" lvl="0" marL="457200" rtl="0" algn="l">
              <a:spcBef>
                <a:spcPts val="1000"/>
              </a:spcBef>
              <a:spcAft>
                <a:spcPts val="0"/>
              </a:spcAft>
              <a:buSzPts val="1800"/>
              <a:buChar char="-"/>
            </a:pPr>
            <a:r>
              <a:rPr lang="fr-FR"/>
              <a:t>performed the background analysis of similar examples</a:t>
            </a:r>
            <a:endParaRPr/>
          </a:p>
          <a:p>
            <a:pPr indent="-342900" lvl="0" marL="457200" rtl="0" algn="l">
              <a:spcBef>
                <a:spcPts val="1000"/>
              </a:spcBef>
              <a:spcAft>
                <a:spcPts val="0"/>
              </a:spcAft>
              <a:buSzPts val="1800"/>
              <a:buChar char="-"/>
            </a:pPr>
            <a:r>
              <a:rPr lang="fr-FR"/>
              <a:t>co-organized a workshop in District 6, Paris</a:t>
            </a:r>
            <a:endParaRPr/>
          </a:p>
          <a:p>
            <a:pPr indent="-342900" lvl="0" marL="457200" rtl="0" algn="l">
              <a:spcBef>
                <a:spcPts val="1000"/>
              </a:spcBef>
              <a:spcAft>
                <a:spcPts val="0"/>
              </a:spcAft>
              <a:buSzPts val="1800"/>
              <a:buChar char="-"/>
            </a:pPr>
            <a:r>
              <a:rPr lang="fr-FR"/>
              <a:t>bi-lateral meeting Bergamo</a:t>
            </a:r>
            <a:endParaRPr/>
          </a:p>
          <a:p>
            <a:pPr indent="-342900" lvl="0" marL="457200" rtl="0" algn="l">
              <a:spcBef>
                <a:spcPts val="1000"/>
              </a:spcBef>
              <a:spcAft>
                <a:spcPts val="1000"/>
              </a:spcAft>
              <a:buSzPts val="1800"/>
              <a:buChar char="-"/>
            </a:pPr>
            <a:r>
              <a:rPr lang="fr-FR"/>
              <a:t>drafted the approach for a Living Lab and an agri-food strategy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26f76b96334_0_0"/>
          <p:cNvSpPr txBox="1"/>
          <p:nvPr>
            <p:ph idx="1" type="body"/>
          </p:nvPr>
        </p:nvSpPr>
        <p:spPr>
          <a:xfrm>
            <a:off x="433225" y="908225"/>
            <a:ext cx="11478600" cy="5512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fr-FR" sz="1700"/>
              <a:t>Production</a:t>
            </a:r>
            <a:endParaRPr b="1" sz="1700"/>
          </a:p>
          <a:p>
            <a:pPr indent="-336550" lvl="0" marL="457200" rtl="0" algn="l">
              <a:lnSpc>
                <a:spcPct val="100000"/>
              </a:lnSpc>
              <a:spcBef>
                <a:spcPts val="0"/>
              </a:spcBef>
              <a:spcAft>
                <a:spcPts val="0"/>
              </a:spcAft>
              <a:buSzPts val="1700"/>
              <a:buFont typeface="Calibri"/>
              <a:buChar char="●"/>
            </a:pPr>
            <a:r>
              <a:rPr lang="fr-FR" sz="1700"/>
              <a:t>Agricultural Directorate Bucharest (</a:t>
            </a:r>
            <a:r>
              <a:rPr i="1" lang="fr-FR" sz="1700"/>
              <a:t>Direcția</a:t>
            </a:r>
            <a:r>
              <a:rPr i="1" lang="fr-FR" sz="1700"/>
              <a:t> pentru Agricultura a Municipiului București</a:t>
            </a:r>
            <a:r>
              <a:rPr lang="fr-FR" sz="1700"/>
              <a:t>)</a:t>
            </a:r>
            <a:endParaRPr sz="1700"/>
          </a:p>
          <a:p>
            <a:pPr indent="-336550" lvl="0" marL="457200" rtl="0" algn="l">
              <a:lnSpc>
                <a:spcPct val="100000"/>
              </a:lnSpc>
              <a:spcBef>
                <a:spcPts val="0"/>
              </a:spcBef>
              <a:spcAft>
                <a:spcPts val="0"/>
              </a:spcAft>
              <a:buSzPts val="1700"/>
              <a:buFont typeface="Calibri"/>
              <a:buChar char="●"/>
            </a:pPr>
            <a:r>
              <a:rPr lang="fr-FR" sz="1700"/>
              <a:t>Sanitary Veterinary and Food Safety Directorate Bucharest (</a:t>
            </a:r>
            <a:r>
              <a:rPr i="1" lang="fr-FR" sz="1700"/>
              <a:t>Direcția Sanitar-Veterinară </a:t>
            </a:r>
            <a:r>
              <a:rPr i="1" lang="fr-FR" sz="1700"/>
              <a:t>și</a:t>
            </a:r>
            <a:r>
              <a:rPr i="1" lang="fr-FR" sz="1700"/>
              <a:t> pentru </a:t>
            </a:r>
            <a:r>
              <a:rPr i="1" lang="fr-FR" sz="1700"/>
              <a:t>Siguranța</a:t>
            </a:r>
            <a:r>
              <a:rPr i="1" lang="fr-FR" sz="1700"/>
              <a:t> </a:t>
            </a:r>
            <a:r>
              <a:rPr i="1" lang="fr-FR" sz="1700"/>
              <a:t>Alimentară</a:t>
            </a:r>
            <a:r>
              <a:rPr i="1" lang="fr-FR" sz="1700"/>
              <a:t> București</a:t>
            </a:r>
            <a:r>
              <a:rPr lang="fr-FR" sz="1700"/>
              <a:t>)</a:t>
            </a:r>
            <a:endParaRPr sz="1700"/>
          </a:p>
          <a:p>
            <a:pPr indent="-336550" lvl="0" marL="457200" rtl="0" algn="l">
              <a:lnSpc>
                <a:spcPct val="100000"/>
              </a:lnSpc>
              <a:spcBef>
                <a:spcPts val="0"/>
              </a:spcBef>
              <a:spcAft>
                <a:spcPts val="0"/>
              </a:spcAft>
              <a:buSzPts val="1700"/>
              <a:buFont typeface="Calibri"/>
              <a:buChar char="●"/>
            </a:pPr>
            <a:r>
              <a:rPr lang="fr-FR" sz="1700"/>
              <a:t>Bucharest District 6 City Hall (</a:t>
            </a:r>
            <a:r>
              <a:rPr i="1" lang="fr-FR" sz="1700"/>
              <a:t>Primăria</a:t>
            </a:r>
            <a:r>
              <a:rPr i="1" lang="fr-FR" sz="1700"/>
              <a:t> Sectorului 6</a:t>
            </a:r>
            <a:r>
              <a:rPr lang="fr-FR" sz="1700"/>
              <a:t>)</a:t>
            </a:r>
            <a:endParaRPr sz="1700"/>
          </a:p>
          <a:p>
            <a:pPr indent="0" lvl="0" marL="0" rtl="0" algn="l">
              <a:lnSpc>
                <a:spcPct val="100000"/>
              </a:lnSpc>
              <a:spcBef>
                <a:spcPts val="0"/>
              </a:spcBef>
              <a:spcAft>
                <a:spcPts val="0"/>
              </a:spcAft>
              <a:buClr>
                <a:schemeClr val="dk1"/>
              </a:buClr>
              <a:buSzPts val="1100"/>
              <a:buFont typeface="Arial"/>
              <a:buNone/>
            </a:pPr>
            <a:r>
              <a:t/>
            </a:r>
            <a:endParaRPr b="1" sz="1700"/>
          </a:p>
          <a:p>
            <a:pPr indent="0" lvl="0" marL="0" rtl="0" algn="l">
              <a:lnSpc>
                <a:spcPct val="100000"/>
              </a:lnSpc>
              <a:spcBef>
                <a:spcPts val="600"/>
              </a:spcBef>
              <a:spcAft>
                <a:spcPts val="0"/>
              </a:spcAft>
              <a:buClr>
                <a:schemeClr val="dk1"/>
              </a:buClr>
              <a:buSzPts val="1100"/>
              <a:buFont typeface="Arial"/>
              <a:buNone/>
            </a:pPr>
            <a:r>
              <a:rPr b="1" lang="fr-FR" sz="1700"/>
              <a:t>Value chain actors</a:t>
            </a:r>
            <a:endParaRPr b="1" sz="1700"/>
          </a:p>
          <a:p>
            <a:pPr indent="-336550" lvl="0" marL="457200" rtl="0" algn="l">
              <a:lnSpc>
                <a:spcPct val="100000"/>
              </a:lnSpc>
              <a:spcBef>
                <a:spcPts val="0"/>
              </a:spcBef>
              <a:spcAft>
                <a:spcPts val="0"/>
              </a:spcAft>
              <a:buSzPts val="1700"/>
              <a:buFont typeface="Calibri"/>
              <a:buChar char="●"/>
            </a:pPr>
            <a:r>
              <a:rPr lang="fr-FR" sz="1700"/>
              <a:t>National Trade Register Office (</a:t>
            </a:r>
            <a:r>
              <a:rPr i="1" lang="fr-FR" sz="1700"/>
              <a:t>Oficiul Național al Registrul Comerțului</a:t>
            </a:r>
            <a:r>
              <a:rPr lang="fr-FR" sz="1700"/>
              <a:t>)</a:t>
            </a:r>
            <a:endParaRPr sz="1700"/>
          </a:p>
          <a:p>
            <a:pPr indent="-336550" lvl="0" marL="457200" rtl="0" algn="l">
              <a:lnSpc>
                <a:spcPct val="100000"/>
              </a:lnSpc>
              <a:spcBef>
                <a:spcPts val="0"/>
              </a:spcBef>
              <a:spcAft>
                <a:spcPts val="0"/>
              </a:spcAft>
              <a:buSzPts val="1700"/>
              <a:buFont typeface="Calibri"/>
              <a:buChar char="●"/>
            </a:pPr>
            <a:r>
              <a:rPr lang="fr-FR" sz="1700"/>
              <a:t>Sanitary Veterinary and Food Safety Directorate Bucharest (</a:t>
            </a:r>
            <a:r>
              <a:rPr i="1" lang="fr-FR" sz="1700"/>
              <a:t>Direcția Sanitar-Veterinară și pentru Siguranță Alimentară București</a:t>
            </a:r>
            <a:r>
              <a:rPr lang="fr-FR" sz="1700"/>
              <a:t>)</a:t>
            </a:r>
            <a:endParaRPr sz="1700"/>
          </a:p>
          <a:p>
            <a:pPr indent="-336550" lvl="0" marL="457200" rtl="0" algn="l">
              <a:lnSpc>
                <a:spcPct val="100000"/>
              </a:lnSpc>
              <a:spcBef>
                <a:spcPts val="0"/>
              </a:spcBef>
              <a:spcAft>
                <a:spcPts val="0"/>
              </a:spcAft>
              <a:buSzPts val="1700"/>
              <a:buFont typeface="Calibri"/>
              <a:buChar char="●"/>
            </a:pPr>
            <a:r>
              <a:rPr lang="fr-FR" sz="1700"/>
              <a:t>Bucharest District 6 City Hall (</a:t>
            </a:r>
            <a:r>
              <a:rPr i="1" lang="fr-FR" sz="1700"/>
              <a:t>Administrația </a:t>
            </a:r>
            <a:r>
              <a:rPr i="1" lang="fr-FR" sz="1700"/>
              <a:t>Comercială</a:t>
            </a:r>
            <a:r>
              <a:rPr i="1" lang="fr-FR" sz="1700"/>
              <a:t> Sector 6</a:t>
            </a:r>
            <a:r>
              <a:rPr lang="fr-FR" sz="1700"/>
              <a:t>)</a:t>
            </a:r>
            <a:endParaRPr sz="1700"/>
          </a:p>
          <a:p>
            <a:pPr indent="0" lvl="0" marL="0" rtl="0" algn="l">
              <a:lnSpc>
                <a:spcPct val="100000"/>
              </a:lnSpc>
              <a:spcBef>
                <a:spcPts val="0"/>
              </a:spcBef>
              <a:spcAft>
                <a:spcPts val="0"/>
              </a:spcAft>
              <a:buClr>
                <a:schemeClr val="dk1"/>
              </a:buClr>
              <a:buSzPts val="1100"/>
              <a:buFont typeface="Arial"/>
              <a:buNone/>
            </a:pPr>
            <a:r>
              <a:t/>
            </a:r>
            <a:endParaRPr b="1" sz="1700"/>
          </a:p>
          <a:p>
            <a:pPr indent="0" lvl="0" marL="0" rtl="0" algn="l">
              <a:lnSpc>
                <a:spcPct val="100000"/>
              </a:lnSpc>
              <a:spcBef>
                <a:spcPts val="0"/>
              </a:spcBef>
              <a:spcAft>
                <a:spcPts val="0"/>
              </a:spcAft>
              <a:buClr>
                <a:schemeClr val="dk1"/>
              </a:buClr>
              <a:buSzPts val="1100"/>
              <a:buFont typeface="Arial"/>
              <a:buNone/>
            </a:pPr>
            <a:r>
              <a:rPr b="1" lang="fr-FR" sz="1700"/>
              <a:t>Social assistance organizations</a:t>
            </a:r>
            <a:endParaRPr b="1" sz="1700"/>
          </a:p>
          <a:p>
            <a:pPr indent="-336550" lvl="0" marL="457200" rtl="0" algn="l">
              <a:lnSpc>
                <a:spcPct val="100000"/>
              </a:lnSpc>
              <a:spcBef>
                <a:spcPts val="0"/>
              </a:spcBef>
              <a:spcAft>
                <a:spcPts val="0"/>
              </a:spcAft>
              <a:buSzPts val="1700"/>
              <a:buFont typeface="Calibri"/>
              <a:buChar char="●"/>
            </a:pPr>
            <a:r>
              <a:rPr lang="fr-FR" sz="1700"/>
              <a:t>Social assistance – Bucharest District 6 City Hall (</a:t>
            </a:r>
            <a:r>
              <a:rPr i="1" lang="fr-FR" sz="1700"/>
              <a:t>D.G.A.S.P.C Sector 6</a:t>
            </a:r>
            <a:r>
              <a:rPr lang="fr-FR" sz="1700"/>
              <a:t>)</a:t>
            </a:r>
            <a:endParaRPr sz="1700"/>
          </a:p>
          <a:p>
            <a:pPr indent="-336550" lvl="0" marL="457200" rtl="0" algn="l">
              <a:lnSpc>
                <a:spcPct val="100000"/>
              </a:lnSpc>
              <a:spcBef>
                <a:spcPts val="0"/>
              </a:spcBef>
              <a:spcAft>
                <a:spcPts val="0"/>
              </a:spcAft>
              <a:buSzPts val="1700"/>
              <a:buFont typeface="Calibri"/>
              <a:buChar char="●"/>
            </a:pPr>
            <a:r>
              <a:rPr lang="fr-FR" sz="1700"/>
              <a:t>Public catering units (hospitals, creches, schools, military)</a:t>
            </a:r>
            <a:endParaRPr sz="1700"/>
          </a:p>
          <a:p>
            <a:pPr indent="0" lvl="0" marL="0" rtl="0" algn="l">
              <a:lnSpc>
                <a:spcPct val="100000"/>
              </a:lnSpc>
              <a:spcBef>
                <a:spcPts val="0"/>
              </a:spcBef>
              <a:spcAft>
                <a:spcPts val="0"/>
              </a:spcAft>
              <a:buClr>
                <a:schemeClr val="dk1"/>
              </a:buClr>
              <a:buSzPts val="1100"/>
              <a:buFont typeface="Arial"/>
              <a:buNone/>
            </a:pPr>
            <a:r>
              <a:t/>
            </a:r>
            <a:endParaRPr b="1" sz="1700"/>
          </a:p>
          <a:p>
            <a:pPr indent="0" lvl="0" marL="0" rtl="0" algn="l">
              <a:lnSpc>
                <a:spcPct val="100000"/>
              </a:lnSpc>
              <a:spcBef>
                <a:spcPts val="0"/>
              </a:spcBef>
              <a:spcAft>
                <a:spcPts val="0"/>
              </a:spcAft>
              <a:buClr>
                <a:schemeClr val="dk1"/>
              </a:buClr>
              <a:buSzPts val="1100"/>
              <a:buFont typeface="Arial"/>
              <a:buNone/>
            </a:pPr>
            <a:r>
              <a:rPr b="1" lang="fr-FR" sz="1700"/>
              <a:t>Consumption</a:t>
            </a:r>
            <a:endParaRPr b="1" sz="1700"/>
          </a:p>
          <a:p>
            <a:pPr indent="-336550" lvl="0" marL="457200" rtl="0" algn="l">
              <a:lnSpc>
                <a:spcPct val="100000"/>
              </a:lnSpc>
              <a:spcBef>
                <a:spcPts val="0"/>
              </a:spcBef>
              <a:spcAft>
                <a:spcPts val="0"/>
              </a:spcAft>
              <a:buSzPts val="1700"/>
              <a:buFont typeface="Calibri"/>
              <a:buChar char="●"/>
            </a:pPr>
            <a:r>
              <a:rPr lang="fr-FR" sz="1700"/>
              <a:t>Consumer Protection (</a:t>
            </a:r>
            <a:r>
              <a:rPr i="1" lang="fr-FR" sz="1700"/>
              <a:t>Protecția Consumatorului</a:t>
            </a:r>
            <a:r>
              <a:rPr lang="fr-FR" sz="1700"/>
              <a:t>)</a:t>
            </a:r>
            <a:endParaRPr sz="1700"/>
          </a:p>
          <a:p>
            <a:pPr indent="-336550" lvl="0" marL="457200" rtl="0" algn="l">
              <a:lnSpc>
                <a:spcPct val="100000"/>
              </a:lnSpc>
              <a:spcBef>
                <a:spcPts val="0"/>
              </a:spcBef>
              <a:spcAft>
                <a:spcPts val="0"/>
              </a:spcAft>
              <a:buSzPts val="1700"/>
              <a:buFont typeface="Calibri"/>
              <a:buChar char="●"/>
            </a:pPr>
            <a:r>
              <a:rPr lang="fr-FR" sz="1700"/>
              <a:t>Sanitary Veterinary and Food Safety Directorate Bucharest (</a:t>
            </a:r>
            <a:r>
              <a:rPr i="1" lang="fr-FR" sz="1700"/>
              <a:t>Direcția Sanitar-Veterinară și pentru </a:t>
            </a:r>
            <a:r>
              <a:rPr i="1" lang="fr-FR" sz="1700"/>
              <a:t>Siguranță</a:t>
            </a:r>
            <a:r>
              <a:rPr i="1" lang="fr-FR" sz="1700"/>
              <a:t> Alimentară București</a:t>
            </a:r>
            <a:r>
              <a:rPr lang="fr-FR" sz="1700"/>
              <a:t>)</a:t>
            </a:r>
            <a:endParaRPr sz="1700"/>
          </a:p>
          <a:p>
            <a:pPr indent="0" lvl="0" marL="228600" rtl="0" algn="l">
              <a:lnSpc>
                <a:spcPct val="115000"/>
              </a:lnSpc>
              <a:spcBef>
                <a:spcPts val="0"/>
              </a:spcBef>
              <a:spcAft>
                <a:spcPts val="800"/>
              </a:spcAft>
              <a:buSzPts val="1800"/>
              <a:buNone/>
            </a:pPr>
            <a:r>
              <a:t/>
            </a:r>
            <a:endParaRPr b="1" sz="2200">
              <a:highlight>
                <a:srgbClr val="F2F2F2"/>
              </a:highlight>
              <a:latin typeface="Arial"/>
              <a:ea typeface="Arial"/>
              <a:cs typeface="Arial"/>
              <a:sym typeface="Arial"/>
            </a:endParaRPr>
          </a:p>
        </p:txBody>
      </p:sp>
      <p:sp>
        <p:nvSpPr>
          <p:cNvPr id="223" name="Google Shape;223;g26f76b96334_0_0"/>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500"/>
              <a:t>Mapping</a:t>
            </a:r>
            <a:r>
              <a:rPr b="1" lang="fr-FR" sz="3500"/>
              <a:t> </a:t>
            </a:r>
            <a:r>
              <a:rPr b="1" lang="fr-FR" sz="3500"/>
              <a:t>institutional actors </a:t>
            </a:r>
            <a:endParaRPr b="1" sz="35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2cc9fb141fc_1_0"/>
          <p:cNvSpPr txBox="1"/>
          <p:nvPr>
            <p:ph idx="1" type="body"/>
          </p:nvPr>
        </p:nvSpPr>
        <p:spPr>
          <a:xfrm>
            <a:off x="505450" y="1347875"/>
            <a:ext cx="4875300" cy="5170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fr-FR"/>
              <a:t>Instrument: </a:t>
            </a:r>
            <a:r>
              <a:rPr lang="fr-FR"/>
              <a:t>google my maps </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b="1" lang="fr-FR" sz="2400"/>
              <a:t>+</a:t>
            </a:r>
            <a:r>
              <a:rPr lang="fr-FR" sz="2400"/>
              <a:t> easy to collaborate, share and integrate on the website of the S6 administration</a:t>
            </a:r>
            <a:endParaRPr sz="2400"/>
          </a:p>
          <a:p>
            <a:pPr indent="0" lvl="0" marL="0" rtl="0" algn="l">
              <a:lnSpc>
                <a:spcPct val="90000"/>
              </a:lnSpc>
              <a:spcBef>
                <a:spcPts val="1000"/>
              </a:spcBef>
              <a:spcAft>
                <a:spcPts val="0"/>
              </a:spcAft>
              <a:buSzPts val="1800"/>
              <a:buNone/>
            </a:pPr>
            <a:r>
              <a:rPr b="1" lang="fr-FR" sz="2400"/>
              <a:t>- </a:t>
            </a:r>
            <a:r>
              <a:rPr lang="fr-FR" sz="2400"/>
              <a:t>difficult to highlight large areas like available plot and green spaces</a:t>
            </a:r>
            <a:endParaRPr sz="2400"/>
          </a:p>
          <a:p>
            <a:pPr indent="0" lvl="0" marL="0" rtl="0" algn="l">
              <a:lnSpc>
                <a:spcPct val="90000"/>
              </a:lnSpc>
              <a:spcBef>
                <a:spcPts val="1000"/>
              </a:spcBef>
              <a:spcAft>
                <a:spcPts val="0"/>
              </a:spcAft>
              <a:buSzPts val="1800"/>
              <a:buNone/>
            </a:pPr>
            <a:r>
              <a:t/>
            </a:r>
            <a:endParaRPr sz="2400"/>
          </a:p>
          <a:p>
            <a:pPr indent="0" lvl="0" marL="0" rtl="0" algn="l">
              <a:lnSpc>
                <a:spcPct val="90000"/>
              </a:lnSpc>
              <a:spcBef>
                <a:spcPts val="1000"/>
              </a:spcBef>
              <a:spcAft>
                <a:spcPts val="0"/>
              </a:spcAft>
              <a:buSzPts val="1800"/>
              <a:buNone/>
            </a:pPr>
            <a:r>
              <a:t/>
            </a:r>
            <a:endParaRPr sz="2400"/>
          </a:p>
          <a:p>
            <a:pPr indent="0" lvl="0" marL="0" rtl="0" algn="l">
              <a:lnSpc>
                <a:spcPct val="90000"/>
              </a:lnSpc>
              <a:spcBef>
                <a:spcPts val="1000"/>
              </a:spcBef>
              <a:spcAft>
                <a:spcPts val="0"/>
              </a:spcAft>
              <a:buSzPts val="1800"/>
              <a:buNone/>
            </a:pPr>
            <a:r>
              <a:rPr lang="fr-FR"/>
              <a:t>Link: </a:t>
            </a:r>
            <a:r>
              <a:rPr lang="fr-FR" u="sng">
                <a:solidFill>
                  <a:schemeClr val="hlink"/>
                </a:solidFill>
                <a:hlinkClick r:id="rId3"/>
              </a:rPr>
              <a:t>Sector 6 map</a:t>
            </a:r>
            <a:r>
              <a:rPr lang="fr-FR"/>
              <a:t> </a:t>
            </a:r>
            <a:endParaRPr/>
          </a:p>
        </p:txBody>
      </p:sp>
      <p:sp>
        <p:nvSpPr>
          <p:cNvPr id="229" name="Google Shape;229;g2cc9fb141fc_1_0"/>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600"/>
              <a:t>Stakeholder mapping</a:t>
            </a:r>
            <a:r>
              <a:rPr lang="fr-FR" sz="3600"/>
              <a:t> </a:t>
            </a:r>
            <a:endParaRPr sz="3600"/>
          </a:p>
        </p:txBody>
      </p:sp>
      <p:pic>
        <p:nvPicPr>
          <p:cNvPr id="230" name="Google Shape;230;g2cc9fb141fc_1_0"/>
          <p:cNvPicPr preferRelativeResize="0"/>
          <p:nvPr/>
        </p:nvPicPr>
        <p:blipFill rotWithShape="1">
          <a:blip r:embed="rId4">
            <a:alphaModFix/>
          </a:blip>
          <a:srcRect b="0" l="4879" r="21194" t="0"/>
          <a:stretch/>
        </p:blipFill>
        <p:spPr>
          <a:xfrm>
            <a:off x="5975075" y="640800"/>
            <a:ext cx="6216925" cy="62503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cc9fb141fc_1_17"/>
          <p:cNvSpPr txBox="1"/>
          <p:nvPr>
            <p:ph idx="1" type="body"/>
          </p:nvPr>
        </p:nvSpPr>
        <p:spPr>
          <a:xfrm>
            <a:off x="429775" y="931300"/>
            <a:ext cx="5349000" cy="54873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SzPts val="1946"/>
              <a:buNone/>
            </a:pPr>
            <a:r>
              <a:rPr b="1" lang="fr-FR" sz="2400"/>
              <a:t>Institutions </a:t>
            </a:r>
            <a:endParaRPr b="1" sz="2400"/>
          </a:p>
          <a:p>
            <a:pPr indent="-355600" lvl="0" marL="457200" rtl="0" algn="l">
              <a:lnSpc>
                <a:spcPct val="115000"/>
              </a:lnSpc>
              <a:spcBef>
                <a:spcPts val="1000"/>
              </a:spcBef>
              <a:spcAft>
                <a:spcPts val="0"/>
              </a:spcAft>
              <a:buSzPts val="2000"/>
              <a:buChar char="●"/>
            </a:pPr>
            <a:r>
              <a:rPr lang="fr-FR" sz="2000"/>
              <a:t>public administration</a:t>
            </a:r>
            <a:endParaRPr sz="2000"/>
          </a:p>
          <a:p>
            <a:pPr indent="-355600" lvl="0" marL="457200" rtl="0" algn="l">
              <a:lnSpc>
                <a:spcPct val="115000"/>
              </a:lnSpc>
              <a:spcBef>
                <a:spcPts val="0"/>
              </a:spcBef>
              <a:spcAft>
                <a:spcPts val="0"/>
              </a:spcAft>
              <a:buSzPts val="2000"/>
              <a:buChar char="●"/>
            </a:pPr>
            <a:r>
              <a:rPr lang="fr-FR" sz="2000"/>
              <a:t>schools (3 schools are part of the warm meal programme), preschools, nurseries, universities</a:t>
            </a:r>
            <a:endParaRPr sz="2000"/>
          </a:p>
          <a:p>
            <a:pPr indent="-355600" lvl="0" marL="457200" rtl="0" algn="l">
              <a:lnSpc>
                <a:spcPct val="115000"/>
              </a:lnSpc>
              <a:spcBef>
                <a:spcPts val="0"/>
              </a:spcBef>
              <a:spcAft>
                <a:spcPts val="0"/>
              </a:spcAft>
              <a:buSzPts val="2000"/>
              <a:buChar char="●"/>
            </a:pPr>
            <a:r>
              <a:rPr lang="fr-FR" sz="2000"/>
              <a:t>social services (care homes, food banks, day centers)</a:t>
            </a:r>
            <a:endParaRPr sz="2000"/>
          </a:p>
          <a:p>
            <a:pPr indent="-355600" lvl="0" marL="457200" rtl="0" algn="l">
              <a:lnSpc>
                <a:spcPct val="115000"/>
              </a:lnSpc>
              <a:spcBef>
                <a:spcPts val="0"/>
              </a:spcBef>
              <a:spcAft>
                <a:spcPts val="0"/>
              </a:spcAft>
              <a:buSzPts val="2000"/>
              <a:buChar char="●"/>
            </a:pPr>
            <a:r>
              <a:rPr lang="fr-FR" sz="2000"/>
              <a:t>healthcare institutions</a:t>
            </a:r>
            <a:endParaRPr sz="2000"/>
          </a:p>
          <a:p>
            <a:pPr indent="-355600" lvl="0" marL="457200" rtl="0" algn="l">
              <a:lnSpc>
                <a:spcPct val="115000"/>
              </a:lnSpc>
              <a:spcBef>
                <a:spcPts val="0"/>
              </a:spcBef>
              <a:spcAft>
                <a:spcPts val="0"/>
              </a:spcAft>
              <a:buSzPts val="2000"/>
              <a:buChar char="●"/>
            </a:pPr>
            <a:r>
              <a:rPr lang="fr-FR" sz="2000"/>
              <a:t>waste management</a:t>
            </a:r>
            <a:endParaRPr sz="2000"/>
          </a:p>
          <a:p>
            <a:pPr indent="0" lvl="0" marL="0" rtl="0" algn="l">
              <a:lnSpc>
                <a:spcPct val="115000"/>
              </a:lnSpc>
              <a:spcBef>
                <a:spcPts val="1000"/>
              </a:spcBef>
              <a:spcAft>
                <a:spcPts val="0"/>
              </a:spcAft>
              <a:buSzPts val="1946"/>
              <a:buNone/>
            </a:pPr>
            <a:r>
              <a:t/>
            </a:r>
            <a:endParaRPr sz="2400"/>
          </a:p>
          <a:p>
            <a:pPr indent="0" lvl="0" marL="0" rtl="0" algn="l">
              <a:lnSpc>
                <a:spcPct val="115000"/>
              </a:lnSpc>
              <a:spcBef>
                <a:spcPts val="1000"/>
              </a:spcBef>
              <a:spcAft>
                <a:spcPts val="0"/>
              </a:spcAft>
              <a:buClr>
                <a:schemeClr val="dk1"/>
              </a:buClr>
              <a:buSzPts val="1100"/>
              <a:buFont typeface="Arial"/>
              <a:buNone/>
            </a:pPr>
            <a:r>
              <a:rPr b="1" lang="fr-FR" sz="2400"/>
              <a:t>Food producers</a:t>
            </a:r>
            <a:endParaRPr b="1" sz="2400"/>
          </a:p>
          <a:p>
            <a:pPr indent="-355600" lvl="0" marL="457200" rtl="0" algn="l">
              <a:lnSpc>
                <a:spcPct val="115000"/>
              </a:lnSpc>
              <a:spcBef>
                <a:spcPts val="1000"/>
              </a:spcBef>
              <a:spcAft>
                <a:spcPts val="0"/>
              </a:spcAft>
              <a:buSzPts val="2000"/>
              <a:buChar char="•"/>
            </a:pPr>
            <a:r>
              <a:rPr lang="fr-FR" sz="2000"/>
              <a:t>ecological producers in periurban area, other producers</a:t>
            </a:r>
            <a:endParaRPr sz="2400"/>
          </a:p>
        </p:txBody>
      </p:sp>
      <p:pic>
        <p:nvPicPr>
          <p:cNvPr id="236" name="Google Shape;236;g2cc9fb141fc_1_17"/>
          <p:cNvPicPr preferRelativeResize="0"/>
          <p:nvPr/>
        </p:nvPicPr>
        <p:blipFill rotWithShape="1">
          <a:blip r:embed="rId3">
            <a:alphaModFix/>
          </a:blip>
          <a:srcRect b="0" l="0" r="0" t="0"/>
          <a:stretch/>
        </p:blipFill>
        <p:spPr>
          <a:xfrm>
            <a:off x="6402550" y="793200"/>
            <a:ext cx="2545617" cy="5912401"/>
          </a:xfrm>
          <a:prstGeom prst="rect">
            <a:avLst/>
          </a:prstGeom>
          <a:noFill/>
          <a:ln>
            <a:noFill/>
          </a:ln>
        </p:spPr>
      </p:pic>
      <p:pic>
        <p:nvPicPr>
          <p:cNvPr id="237" name="Google Shape;237;g2cc9fb141fc_1_17"/>
          <p:cNvPicPr preferRelativeResize="0"/>
          <p:nvPr/>
        </p:nvPicPr>
        <p:blipFill rotWithShape="1">
          <a:blip r:embed="rId4">
            <a:alphaModFix/>
          </a:blip>
          <a:srcRect b="0" l="0" r="0" t="0"/>
          <a:stretch/>
        </p:blipFill>
        <p:spPr>
          <a:xfrm>
            <a:off x="8948167" y="931300"/>
            <a:ext cx="2594123" cy="5912401"/>
          </a:xfrm>
          <a:prstGeom prst="rect">
            <a:avLst/>
          </a:prstGeom>
          <a:noFill/>
          <a:ln>
            <a:noFill/>
          </a:ln>
        </p:spPr>
      </p:pic>
      <p:sp>
        <p:nvSpPr>
          <p:cNvPr id="238" name="Google Shape;238;g2cc9fb141fc_1_17"/>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600"/>
              <a:t>Stakeholder mapping (comprehensive) </a:t>
            </a:r>
            <a:endParaRPr b="1" sz="3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2F2F2"/>
        </a:solidFill>
      </p:bgPr>
    </p:bg>
    <p:spTree>
      <p:nvGrpSpPr>
        <p:cNvPr id="242" name="Shape 242"/>
        <p:cNvGrpSpPr/>
        <p:nvPr/>
      </p:nvGrpSpPr>
      <p:grpSpPr>
        <a:xfrm>
          <a:off x="0" y="0"/>
          <a:ext cx="0" cy="0"/>
          <a:chOff x="0" y="0"/>
          <a:chExt cx="0" cy="0"/>
        </a:xfrm>
      </p:grpSpPr>
      <p:sp>
        <p:nvSpPr>
          <p:cNvPr id="243" name="Google Shape;243;g26f76b96334_0_9"/>
          <p:cNvSpPr txBox="1"/>
          <p:nvPr>
            <p:ph type="title"/>
          </p:nvPr>
        </p:nvSpPr>
        <p:spPr>
          <a:xfrm>
            <a:off x="801225" y="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fr-FR"/>
              <a:t>Next steps </a:t>
            </a:r>
            <a:r>
              <a:rPr b="1" lang="fr-FR"/>
              <a:t>for agri-food in District 6</a:t>
            </a:r>
            <a:r>
              <a:rPr b="1" lang="fr-FR"/>
              <a:t> </a:t>
            </a:r>
            <a:endParaRPr/>
          </a:p>
        </p:txBody>
      </p:sp>
      <p:sp>
        <p:nvSpPr>
          <p:cNvPr id="244" name="Google Shape;244;g26f76b96334_0_9"/>
          <p:cNvSpPr txBox="1"/>
          <p:nvPr>
            <p:ph idx="1" type="body"/>
          </p:nvPr>
        </p:nvSpPr>
        <p:spPr>
          <a:xfrm>
            <a:off x="838200" y="1189225"/>
            <a:ext cx="10967700" cy="54717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rPr b="1" lang="fr-FR" sz="3253">
                <a:solidFill>
                  <a:srgbClr val="121512"/>
                </a:solidFill>
              </a:rPr>
              <a:t>Target Groups</a:t>
            </a:r>
            <a:r>
              <a:rPr lang="fr-FR" sz="3253">
                <a:solidFill>
                  <a:srgbClr val="121512"/>
                </a:solidFill>
              </a:rPr>
              <a:t> / </a:t>
            </a:r>
            <a:r>
              <a:rPr lang="fr-FR" sz="3253">
                <a:solidFill>
                  <a:srgbClr val="121512"/>
                </a:solidFill>
              </a:rPr>
              <a:t>Stakeholders</a:t>
            </a:r>
            <a:r>
              <a:rPr lang="fr-FR" sz="3253">
                <a:solidFill>
                  <a:srgbClr val="121512"/>
                </a:solidFill>
              </a:rPr>
              <a:t> mapping</a:t>
            </a:r>
            <a:endParaRPr sz="3253">
              <a:solidFill>
                <a:srgbClr val="121512"/>
              </a:solidFill>
            </a:endParaRPr>
          </a:p>
          <a:p>
            <a:pPr indent="-435215" lvl="1" marL="914400" rtl="0" algn="l">
              <a:lnSpc>
                <a:spcPct val="115000"/>
              </a:lnSpc>
              <a:spcBef>
                <a:spcPts val="0"/>
              </a:spcBef>
              <a:spcAft>
                <a:spcPts val="0"/>
              </a:spcAft>
              <a:buClr>
                <a:srgbClr val="121512"/>
              </a:buClr>
              <a:buSzPts val="3254"/>
              <a:buFont typeface="Calibri"/>
              <a:buChar char="•"/>
            </a:pPr>
            <a:r>
              <a:rPr lang="fr-FR" sz="3253">
                <a:solidFill>
                  <a:srgbClr val="121512"/>
                </a:solidFill>
              </a:rPr>
              <a:t>Institutional actors (public, private, civil society)</a:t>
            </a:r>
            <a:endParaRPr sz="3253">
              <a:solidFill>
                <a:srgbClr val="121512"/>
              </a:solidFill>
            </a:endParaRPr>
          </a:p>
          <a:p>
            <a:pPr indent="-435215" lvl="1" marL="914400" rtl="0" algn="l">
              <a:lnSpc>
                <a:spcPct val="115000"/>
              </a:lnSpc>
              <a:spcBef>
                <a:spcPts val="0"/>
              </a:spcBef>
              <a:spcAft>
                <a:spcPts val="0"/>
              </a:spcAft>
              <a:buClr>
                <a:srgbClr val="121512"/>
              </a:buClr>
              <a:buSzPts val="3254"/>
              <a:buFont typeface="Calibri"/>
              <a:buChar char="•"/>
            </a:pPr>
            <a:r>
              <a:rPr lang="fr-FR" sz="3253">
                <a:solidFill>
                  <a:srgbClr val="121512"/>
                </a:solidFill>
              </a:rPr>
              <a:t>Private actors: families, children, elderly, low income/homeless?</a:t>
            </a:r>
            <a:endParaRPr sz="3253">
              <a:solidFill>
                <a:srgbClr val="121512"/>
              </a:solidFill>
            </a:endParaRPr>
          </a:p>
          <a:p>
            <a:pPr indent="0" lvl="0" marL="914400" rtl="0" algn="l">
              <a:lnSpc>
                <a:spcPct val="115000"/>
              </a:lnSpc>
              <a:spcBef>
                <a:spcPts val="0"/>
              </a:spcBef>
              <a:spcAft>
                <a:spcPts val="0"/>
              </a:spcAft>
              <a:buNone/>
            </a:pPr>
            <a:r>
              <a:t/>
            </a:r>
            <a:endParaRPr sz="3253">
              <a:solidFill>
                <a:srgbClr val="121512"/>
              </a:solidFill>
            </a:endParaRPr>
          </a:p>
          <a:p>
            <a:pPr indent="0" lvl="0" marL="0" rtl="0" algn="l">
              <a:lnSpc>
                <a:spcPct val="115000"/>
              </a:lnSpc>
              <a:spcBef>
                <a:spcPts val="0"/>
              </a:spcBef>
              <a:spcAft>
                <a:spcPts val="0"/>
              </a:spcAft>
              <a:buNone/>
            </a:pPr>
            <a:r>
              <a:rPr b="1" lang="fr-FR" sz="3253">
                <a:solidFill>
                  <a:srgbClr val="121512"/>
                </a:solidFill>
              </a:rPr>
              <a:t>Institutional Partnerships</a:t>
            </a:r>
            <a:endParaRPr sz="3253">
              <a:solidFill>
                <a:srgbClr val="121512"/>
              </a:solidFill>
            </a:endParaRPr>
          </a:p>
          <a:p>
            <a:pPr indent="0" lvl="0" marL="0" rtl="0" algn="l">
              <a:lnSpc>
                <a:spcPct val="115000"/>
              </a:lnSpc>
              <a:spcBef>
                <a:spcPts val="0"/>
              </a:spcBef>
              <a:spcAft>
                <a:spcPts val="0"/>
              </a:spcAft>
              <a:buNone/>
            </a:pPr>
            <a:r>
              <a:t/>
            </a:r>
            <a:endParaRPr sz="3253">
              <a:solidFill>
                <a:srgbClr val="121512"/>
              </a:solidFill>
            </a:endParaRPr>
          </a:p>
          <a:p>
            <a:pPr indent="0" lvl="0" marL="0" rtl="0" algn="just">
              <a:lnSpc>
                <a:spcPct val="115000"/>
              </a:lnSpc>
              <a:spcBef>
                <a:spcPts val="0"/>
              </a:spcBef>
              <a:spcAft>
                <a:spcPts val="0"/>
              </a:spcAft>
              <a:buNone/>
            </a:pPr>
            <a:r>
              <a:rPr b="1" lang="fr-FR" sz="3253">
                <a:solidFill>
                  <a:srgbClr val="121512"/>
                </a:solidFill>
              </a:rPr>
              <a:t>Overall Objective:	</a:t>
            </a:r>
            <a:r>
              <a:rPr lang="fr-FR" sz="3253">
                <a:solidFill>
                  <a:srgbClr val="121512"/>
                </a:solidFill>
              </a:rPr>
              <a:t>Improve accessibility and affordability to safe and nutritious food for all income levels in District 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8"/>
          <p:cNvSpPr txBox="1"/>
          <p:nvPr/>
        </p:nvSpPr>
        <p:spPr>
          <a:xfrm>
            <a:off x="3916021" y="5480073"/>
            <a:ext cx="2339898" cy="111474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Calibri"/>
              <a:buNone/>
            </a:pPr>
            <a:r>
              <a:rPr b="1" i="0" lang="fr-FR" sz="2800" u="sng" cap="none" strike="noStrike">
                <a:solidFill>
                  <a:schemeClr val="dk1"/>
                </a:solidFill>
                <a:latin typeface="Calibri"/>
                <a:ea typeface="Calibri"/>
                <a:cs typeface="Calibri"/>
                <a:sym typeface="Calibri"/>
              </a:rPr>
              <a:t>Piața Apusului</a:t>
            </a:r>
            <a:endParaRPr b="1" i="0" sz="2800" u="sng" cap="none" strike="noStrike">
              <a:solidFill>
                <a:schemeClr val="dk1"/>
              </a:solidFill>
              <a:latin typeface="Calibri"/>
              <a:ea typeface="Calibri"/>
              <a:cs typeface="Calibri"/>
              <a:sym typeface="Calibri"/>
            </a:endParaRPr>
          </a:p>
        </p:txBody>
      </p:sp>
      <p:pic>
        <p:nvPicPr>
          <p:cNvPr id="250" name="Google Shape;250;p38"/>
          <p:cNvPicPr preferRelativeResize="0"/>
          <p:nvPr/>
        </p:nvPicPr>
        <p:blipFill rotWithShape="1">
          <a:blip r:embed="rId3">
            <a:alphaModFix/>
          </a:blip>
          <a:srcRect b="0" l="0" r="0" t="0"/>
          <a:stretch/>
        </p:blipFill>
        <p:spPr>
          <a:xfrm>
            <a:off x="1909476" y="3998379"/>
            <a:ext cx="4395075" cy="1753917"/>
          </a:xfrm>
          <a:prstGeom prst="rect">
            <a:avLst/>
          </a:prstGeom>
          <a:noFill/>
          <a:ln>
            <a:noFill/>
          </a:ln>
        </p:spPr>
      </p:pic>
      <p:pic>
        <p:nvPicPr>
          <p:cNvPr id="251" name="Google Shape;251;p38"/>
          <p:cNvPicPr preferRelativeResize="0"/>
          <p:nvPr/>
        </p:nvPicPr>
        <p:blipFill rotWithShape="1">
          <a:blip r:embed="rId4">
            <a:alphaModFix/>
          </a:blip>
          <a:srcRect b="0" l="0" r="0" t="0"/>
          <a:stretch/>
        </p:blipFill>
        <p:spPr>
          <a:xfrm>
            <a:off x="857666" y="4995504"/>
            <a:ext cx="2534838" cy="1327091"/>
          </a:xfrm>
          <a:prstGeom prst="rect">
            <a:avLst/>
          </a:prstGeom>
          <a:noFill/>
          <a:ln>
            <a:noFill/>
          </a:ln>
        </p:spPr>
      </p:pic>
      <p:pic>
        <p:nvPicPr>
          <p:cNvPr id="252" name="Google Shape;252;p38"/>
          <p:cNvPicPr preferRelativeResize="0"/>
          <p:nvPr/>
        </p:nvPicPr>
        <p:blipFill rotWithShape="1">
          <a:blip r:embed="rId5">
            <a:alphaModFix/>
          </a:blip>
          <a:srcRect b="0" l="0" r="0" t="0"/>
          <a:stretch/>
        </p:blipFill>
        <p:spPr>
          <a:xfrm>
            <a:off x="605875" y="2075511"/>
            <a:ext cx="2965902" cy="1538045"/>
          </a:xfrm>
          <a:prstGeom prst="rect">
            <a:avLst/>
          </a:prstGeom>
          <a:noFill/>
          <a:ln>
            <a:noFill/>
          </a:ln>
        </p:spPr>
      </p:pic>
      <p:pic>
        <p:nvPicPr>
          <p:cNvPr descr="Piața Valea Ialomiței va fi reabilitată până în octombrie ..." id="253" name="Google Shape;253;p38"/>
          <p:cNvPicPr preferRelativeResize="0"/>
          <p:nvPr/>
        </p:nvPicPr>
        <p:blipFill rotWithShape="1">
          <a:blip r:embed="rId6">
            <a:alphaModFix/>
          </a:blip>
          <a:srcRect b="0" l="0" r="0" t="0"/>
          <a:stretch/>
        </p:blipFill>
        <p:spPr>
          <a:xfrm>
            <a:off x="3556772" y="1403121"/>
            <a:ext cx="2600922" cy="1948238"/>
          </a:xfrm>
          <a:prstGeom prst="rect">
            <a:avLst/>
          </a:prstGeom>
          <a:noFill/>
          <a:ln>
            <a:noFill/>
          </a:ln>
        </p:spPr>
      </p:pic>
      <p:sp>
        <p:nvSpPr>
          <p:cNvPr id="254" name="Google Shape;254;p38"/>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600"/>
              <a:t>Stakeholder mapping - producers</a:t>
            </a:r>
            <a:r>
              <a:rPr lang="fr-FR" sz="3600"/>
              <a:t> </a:t>
            </a:r>
            <a:endParaRPr sz="3600"/>
          </a:p>
        </p:txBody>
      </p:sp>
      <p:pic>
        <p:nvPicPr>
          <p:cNvPr id="255" name="Google Shape;255;p38"/>
          <p:cNvPicPr preferRelativeResize="0"/>
          <p:nvPr/>
        </p:nvPicPr>
        <p:blipFill rotWithShape="1">
          <a:blip r:embed="rId7">
            <a:alphaModFix/>
          </a:blip>
          <a:srcRect b="0" l="0" r="0" t="0"/>
          <a:stretch/>
        </p:blipFill>
        <p:spPr>
          <a:xfrm>
            <a:off x="6390780" y="640800"/>
            <a:ext cx="5801220" cy="62171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2e341fc4479_0_175"/>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600"/>
              <a:t>Stakeholder mapping - </a:t>
            </a:r>
            <a:r>
              <a:rPr b="1" lang="fr-FR" sz="3500"/>
              <a:t>certified ecological producers</a:t>
            </a:r>
            <a:r>
              <a:rPr b="1" lang="fr-FR" sz="3600"/>
              <a:t> </a:t>
            </a:r>
            <a:endParaRPr b="1" sz="3600"/>
          </a:p>
        </p:txBody>
      </p:sp>
      <p:pic>
        <p:nvPicPr>
          <p:cNvPr id="261" name="Google Shape;261;g2e341fc4479_0_175"/>
          <p:cNvPicPr preferRelativeResize="0"/>
          <p:nvPr/>
        </p:nvPicPr>
        <p:blipFill>
          <a:blip r:embed="rId3">
            <a:alphaModFix/>
          </a:blip>
          <a:stretch>
            <a:fillRect/>
          </a:stretch>
        </p:blipFill>
        <p:spPr>
          <a:xfrm>
            <a:off x="1606325" y="948412"/>
            <a:ext cx="8790288" cy="4862376"/>
          </a:xfrm>
          <a:prstGeom prst="rect">
            <a:avLst/>
          </a:prstGeom>
          <a:noFill/>
          <a:ln>
            <a:noFill/>
          </a:ln>
        </p:spPr>
      </p:pic>
      <p:sp>
        <p:nvSpPr>
          <p:cNvPr id="262" name="Google Shape;262;g2e341fc4479_0_175"/>
          <p:cNvSpPr txBox="1"/>
          <p:nvPr/>
        </p:nvSpPr>
        <p:spPr>
          <a:xfrm>
            <a:off x="691650" y="5949450"/>
            <a:ext cx="10929300" cy="600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FR" sz="900">
                <a:solidFill>
                  <a:schemeClr val="dk1"/>
                </a:solidFill>
              </a:rPr>
              <a:t>Source: </a:t>
            </a:r>
            <a:r>
              <a:rPr lang="fr-FR" sz="900" u="sng">
                <a:solidFill>
                  <a:schemeClr val="hlink"/>
                </a:solidFill>
                <a:hlinkClick r:id="rId4"/>
              </a:rPr>
              <a:t>https://www.google.com/maps/d/u/0/viewer?mid=1vjnzHRgaJTwOlmOLmb1fHV-YxqKIjZc&amp;ll=44.46088693531953%2C26.05435294005388&amp;z=10</a:t>
            </a:r>
            <a:r>
              <a:rPr lang="fr-FR" sz="900">
                <a:solidFill>
                  <a:schemeClr val="dk1"/>
                </a:solidFill>
              </a:rPr>
              <a:t> </a:t>
            </a:r>
            <a:endParaRPr sz="900">
              <a:solidFill>
                <a:schemeClr val="dk1"/>
              </a:solidFill>
            </a:endParaRPr>
          </a:p>
          <a:p>
            <a:pPr indent="0" lvl="0" marL="0" rtl="0" algn="r">
              <a:spcBef>
                <a:spcPts val="0"/>
              </a:spcBef>
              <a:spcAft>
                <a:spcPts val="0"/>
              </a:spcAft>
              <a:buNone/>
            </a:pPr>
            <a:r>
              <a:t/>
            </a:r>
            <a:endParaRPr sz="900">
              <a:solidFill>
                <a:schemeClr val="dk1"/>
              </a:solidFill>
            </a:endParaRPr>
          </a:p>
          <a:p>
            <a:pPr indent="0" lvl="0" marL="0" rtl="0" algn="r">
              <a:spcBef>
                <a:spcPts val="0"/>
              </a:spcBef>
              <a:spcAft>
                <a:spcPts val="0"/>
              </a:spcAft>
              <a:buNone/>
            </a:pPr>
            <a:r>
              <a:rPr lang="fr-FR" sz="900">
                <a:solidFill>
                  <a:schemeClr val="dk1"/>
                </a:solidFill>
              </a:rPr>
              <a:t>Agriculture Ministry registry 2023: </a:t>
            </a:r>
            <a:r>
              <a:rPr lang="fr-FR" sz="900" u="sng">
                <a:solidFill>
                  <a:schemeClr val="hlink"/>
                </a:solidFill>
                <a:hlinkClick r:id="rId5"/>
              </a:rPr>
              <a:t>https://www.madr.ro/agricultura-ecologica/operatorii-certificati-in-agricultura-ecologica-2023.html</a:t>
            </a:r>
            <a:r>
              <a:rPr lang="fr-FR" sz="900">
                <a:solidFill>
                  <a:schemeClr val="dk1"/>
                </a:solidFill>
              </a:rPr>
              <a:t> </a:t>
            </a:r>
            <a:endParaRPr sz="900">
              <a:solidFill>
                <a:schemeClr val="dk1"/>
              </a:solidFill>
            </a:endParaRPr>
          </a:p>
        </p:txBody>
      </p:sp>
      <p:sp>
        <p:nvSpPr>
          <p:cNvPr id="263" name="Google Shape;263;g2e341fc4479_0_175"/>
          <p:cNvSpPr/>
          <p:nvPr/>
        </p:nvSpPr>
        <p:spPr>
          <a:xfrm>
            <a:off x="3850025" y="1228175"/>
            <a:ext cx="4302900" cy="43029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2cd101004ac_0_4"/>
          <p:cNvSpPr txBox="1"/>
          <p:nvPr>
            <p:ph idx="1" type="body"/>
          </p:nvPr>
        </p:nvSpPr>
        <p:spPr>
          <a:xfrm>
            <a:off x="587900" y="1221400"/>
            <a:ext cx="4868400" cy="4616700"/>
          </a:xfrm>
          <a:prstGeom prst="rect">
            <a:avLst/>
          </a:prstGeom>
          <a:solidFill>
            <a:srgbClr val="F3F3F3"/>
          </a:solidFill>
          <a:ln>
            <a:noFill/>
          </a:ln>
        </p:spPr>
        <p:txBody>
          <a:bodyPr anchorCtr="0" anchor="t" bIns="45700" lIns="91425" spcFirstLastPara="1" rIns="91425" wrap="square" tIns="45700">
            <a:normAutofit lnSpcReduction="20000"/>
          </a:bodyPr>
          <a:lstStyle/>
          <a:p>
            <a:pPr indent="0" lvl="0" marL="0" rtl="0" algn="l">
              <a:lnSpc>
                <a:spcPct val="95000"/>
              </a:lnSpc>
              <a:spcBef>
                <a:spcPts val="1000"/>
              </a:spcBef>
              <a:spcAft>
                <a:spcPts val="0"/>
              </a:spcAft>
              <a:buClr>
                <a:schemeClr val="dk1"/>
              </a:buClr>
              <a:buSzPts val="1017"/>
              <a:buFont typeface="Arial"/>
              <a:buNone/>
            </a:pPr>
            <a:r>
              <a:rPr b="1" lang="fr-FR" sz="2020"/>
              <a:t>R</a:t>
            </a:r>
            <a:r>
              <a:rPr b="1" lang="fr-FR" sz="2020"/>
              <a:t>etail and Hotels, Restaurants, Catering (HoReCa)</a:t>
            </a:r>
            <a:endParaRPr b="1" sz="2020"/>
          </a:p>
          <a:p>
            <a:pPr indent="-356870" lvl="0" marL="457200" rtl="0" algn="l">
              <a:lnSpc>
                <a:spcPct val="95000"/>
              </a:lnSpc>
              <a:spcBef>
                <a:spcPts val="1000"/>
              </a:spcBef>
              <a:spcAft>
                <a:spcPts val="0"/>
              </a:spcAft>
              <a:buSzPts val="2020"/>
              <a:buChar char="●"/>
            </a:pPr>
            <a:r>
              <a:rPr lang="fr-FR" sz="2020"/>
              <a:t>farmers markets, temporary markets, hypermarkets, supermarkets, shopping centers</a:t>
            </a:r>
            <a:endParaRPr sz="2020"/>
          </a:p>
          <a:p>
            <a:pPr indent="-356870" lvl="0" marL="457200" rtl="0" algn="l">
              <a:lnSpc>
                <a:spcPct val="95000"/>
              </a:lnSpc>
              <a:spcBef>
                <a:spcPts val="0"/>
              </a:spcBef>
              <a:spcAft>
                <a:spcPts val="0"/>
              </a:spcAft>
              <a:buSzPts val="2020"/>
              <a:buChar char="●"/>
            </a:pPr>
            <a:r>
              <a:rPr lang="fr-FR" sz="2020"/>
              <a:t>food service, restaurants </a:t>
            </a:r>
            <a:endParaRPr sz="2020"/>
          </a:p>
          <a:p>
            <a:pPr indent="-356870" lvl="0" marL="457200" rtl="0" algn="l">
              <a:lnSpc>
                <a:spcPct val="95000"/>
              </a:lnSpc>
              <a:spcBef>
                <a:spcPts val="0"/>
              </a:spcBef>
              <a:spcAft>
                <a:spcPts val="0"/>
              </a:spcAft>
              <a:buSzPts val="2020"/>
              <a:buChar char="●"/>
            </a:pPr>
            <a:r>
              <a:rPr lang="fr-FR" sz="2020"/>
              <a:t>festivals</a:t>
            </a:r>
            <a:endParaRPr sz="2020"/>
          </a:p>
          <a:p>
            <a:pPr indent="0" lvl="0" marL="0" rtl="0" algn="l">
              <a:lnSpc>
                <a:spcPct val="95000"/>
              </a:lnSpc>
              <a:spcBef>
                <a:spcPts val="1000"/>
              </a:spcBef>
              <a:spcAft>
                <a:spcPts val="0"/>
              </a:spcAft>
              <a:buClr>
                <a:schemeClr val="dk1"/>
              </a:buClr>
              <a:buSzPts val="1017"/>
              <a:buFont typeface="Arial"/>
              <a:buNone/>
            </a:pPr>
            <a:r>
              <a:t/>
            </a:r>
            <a:endParaRPr sz="2020">
              <a:highlight>
                <a:srgbClr val="E1EFD8"/>
              </a:highlight>
            </a:endParaRPr>
          </a:p>
          <a:p>
            <a:pPr indent="0" lvl="0" marL="0" rtl="0" algn="l">
              <a:lnSpc>
                <a:spcPct val="95000"/>
              </a:lnSpc>
              <a:spcBef>
                <a:spcPts val="1000"/>
              </a:spcBef>
              <a:spcAft>
                <a:spcPts val="0"/>
              </a:spcAft>
              <a:buSzPts val="1800"/>
              <a:buNone/>
            </a:pPr>
            <a:r>
              <a:rPr b="1" lang="fr-FR" sz="2020"/>
              <a:t>Available land and green spaces</a:t>
            </a:r>
            <a:endParaRPr b="1" sz="2020"/>
          </a:p>
          <a:p>
            <a:pPr indent="-356870" lvl="0" marL="457200" rtl="0" algn="l">
              <a:lnSpc>
                <a:spcPct val="95000"/>
              </a:lnSpc>
              <a:spcBef>
                <a:spcPts val="1000"/>
              </a:spcBef>
              <a:spcAft>
                <a:spcPts val="0"/>
              </a:spcAft>
              <a:buSzPts val="2020"/>
              <a:buChar char="•"/>
            </a:pPr>
            <a:r>
              <a:rPr lang="fr-FR" sz="2020"/>
              <a:t>public parks, available land </a:t>
            </a:r>
            <a:endParaRPr sz="2020"/>
          </a:p>
          <a:p>
            <a:pPr indent="-356870" lvl="0" marL="457200" rtl="0" algn="l">
              <a:lnSpc>
                <a:spcPct val="95000"/>
              </a:lnSpc>
              <a:spcBef>
                <a:spcPts val="0"/>
              </a:spcBef>
              <a:spcAft>
                <a:spcPts val="0"/>
              </a:spcAft>
              <a:buSzPts val="2020"/>
              <a:buChar char="•"/>
            </a:pPr>
            <a:r>
              <a:rPr lang="fr-FR" sz="2020"/>
              <a:t>public land, abandoned industrial infrastructure</a:t>
            </a:r>
            <a:endParaRPr sz="2020"/>
          </a:p>
          <a:p>
            <a:pPr indent="0" lvl="0" marL="0" rtl="0" algn="l">
              <a:lnSpc>
                <a:spcPct val="95000"/>
              </a:lnSpc>
              <a:spcBef>
                <a:spcPts val="1000"/>
              </a:spcBef>
              <a:spcAft>
                <a:spcPts val="0"/>
              </a:spcAft>
              <a:buSzPts val="1800"/>
              <a:buNone/>
            </a:pPr>
            <a:r>
              <a:t/>
            </a:r>
            <a:endParaRPr sz="2020"/>
          </a:p>
          <a:p>
            <a:pPr indent="0" lvl="0" marL="0" rtl="0" algn="l">
              <a:lnSpc>
                <a:spcPct val="95000"/>
              </a:lnSpc>
              <a:spcBef>
                <a:spcPts val="1000"/>
              </a:spcBef>
              <a:spcAft>
                <a:spcPts val="0"/>
              </a:spcAft>
              <a:buSzPts val="1800"/>
              <a:buNone/>
            </a:pPr>
            <a:r>
              <a:rPr b="1" lang="fr-FR" sz="2020"/>
              <a:t>Civil society</a:t>
            </a:r>
            <a:endParaRPr b="1" sz="2020"/>
          </a:p>
          <a:p>
            <a:pPr indent="-356870" lvl="0" marL="457200" rtl="0" algn="l">
              <a:lnSpc>
                <a:spcPct val="95000"/>
              </a:lnSpc>
              <a:spcBef>
                <a:spcPts val="1000"/>
              </a:spcBef>
              <a:spcAft>
                <a:spcPts val="0"/>
              </a:spcAft>
              <a:buSzPts val="2020"/>
              <a:buChar char="●"/>
            </a:pPr>
            <a:r>
              <a:rPr lang="fr-FR" sz="2020"/>
              <a:t>NGOs, neighbourhood communities etc.</a:t>
            </a:r>
            <a:endParaRPr sz="2020"/>
          </a:p>
        </p:txBody>
      </p:sp>
      <p:pic>
        <p:nvPicPr>
          <p:cNvPr id="269" name="Google Shape;269;g2cd101004ac_0_4"/>
          <p:cNvPicPr preferRelativeResize="0"/>
          <p:nvPr/>
        </p:nvPicPr>
        <p:blipFill rotWithShape="1">
          <a:blip r:embed="rId3">
            <a:alphaModFix/>
          </a:blip>
          <a:srcRect b="0" l="0" r="0" t="0"/>
          <a:stretch/>
        </p:blipFill>
        <p:spPr>
          <a:xfrm>
            <a:off x="6256675" y="793200"/>
            <a:ext cx="2695575" cy="3543300"/>
          </a:xfrm>
          <a:prstGeom prst="rect">
            <a:avLst/>
          </a:prstGeom>
          <a:noFill/>
          <a:ln>
            <a:noFill/>
          </a:ln>
        </p:spPr>
      </p:pic>
      <p:pic>
        <p:nvPicPr>
          <p:cNvPr id="270" name="Google Shape;270;g2cd101004ac_0_4"/>
          <p:cNvPicPr preferRelativeResize="0"/>
          <p:nvPr/>
        </p:nvPicPr>
        <p:blipFill rotWithShape="1">
          <a:blip r:embed="rId4">
            <a:alphaModFix/>
          </a:blip>
          <a:srcRect b="0" l="0" r="0" t="0"/>
          <a:stretch/>
        </p:blipFill>
        <p:spPr>
          <a:xfrm>
            <a:off x="9104650" y="793200"/>
            <a:ext cx="2495550" cy="3581400"/>
          </a:xfrm>
          <a:prstGeom prst="rect">
            <a:avLst/>
          </a:prstGeom>
          <a:noFill/>
          <a:ln>
            <a:noFill/>
          </a:ln>
        </p:spPr>
      </p:pic>
      <p:sp>
        <p:nvSpPr>
          <p:cNvPr id="271" name="Google Shape;271;g2cd101004ac_0_4"/>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600"/>
              <a:t>Stakeholder mapping - retail and HoReCa</a:t>
            </a:r>
            <a:r>
              <a:rPr lang="fr-FR" sz="3600"/>
              <a:t> </a:t>
            </a:r>
            <a:endParaRPr sz="3600"/>
          </a:p>
        </p:txBody>
      </p:sp>
      <p:pic>
        <p:nvPicPr>
          <p:cNvPr id="272" name="Google Shape;272;g2cd101004ac_0_4"/>
          <p:cNvPicPr preferRelativeResize="0"/>
          <p:nvPr/>
        </p:nvPicPr>
        <p:blipFill rotWithShape="1">
          <a:blip r:embed="rId5">
            <a:alphaModFix/>
          </a:blip>
          <a:srcRect b="17671" l="0" r="22281" t="41259"/>
          <a:stretch/>
        </p:blipFill>
        <p:spPr>
          <a:xfrm>
            <a:off x="6256675" y="4527000"/>
            <a:ext cx="5935324" cy="23310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2de8c622823_0_41"/>
          <p:cNvSpPr txBox="1"/>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None/>
            </a:pPr>
            <a:r>
              <a:rPr b="1" lang="fr-FR" sz="3600">
                <a:solidFill>
                  <a:srgbClr val="000000"/>
                </a:solidFill>
                <a:latin typeface="Calibri"/>
                <a:ea typeface="Calibri"/>
                <a:cs typeface="Calibri"/>
                <a:sym typeface="Calibri"/>
              </a:rPr>
              <a:t>Stakeholder mapping </a:t>
            </a:r>
            <a:r>
              <a:rPr b="1" lang="fr-FR" sz="3600">
                <a:latin typeface="Calibri"/>
                <a:ea typeface="Calibri"/>
                <a:cs typeface="Calibri"/>
                <a:sym typeface="Calibri"/>
              </a:rPr>
              <a:t>- District 6 </a:t>
            </a:r>
            <a:r>
              <a:rPr b="1" lang="fr-FR" sz="3600">
                <a:latin typeface="Calibri"/>
                <a:ea typeface="Calibri"/>
                <a:cs typeface="Calibri"/>
                <a:sym typeface="Calibri"/>
              </a:rPr>
              <a:t>neighborhood groups </a:t>
            </a:r>
            <a:endParaRPr b="1" sz="3600">
              <a:latin typeface="Calibri"/>
              <a:ea typeface="Calibri"/>
              <a:cs typeface="Calibri"/>
              <a:sym typeface="Calibri"/>
            </a:endParaRPr>
          </a:p>
        </p:txBody>
      </p:sp>
      <p:sp>
        <p:nvSpPr>
          <p:cNvPr id="278" name="Google Shape;278;g2de8c622823_0_41"/>
          <p:cNvSpPr txBox="1"/>
          <p:nvPr>
            <p:ph idx="1" type="body"/>
          </p:nvPr>
        </p:nvSpPr>
        <p:spPr>
          <a:xfrm>
            <a:off x="353250" y="1504475"/>
            <a:ext cx="5916300" cy="4197900"/>
          </a:xfrm>
          <a:prstGeom prst="rect">
            <a:avLst/>
          </a:prstGeom>
          <a:noFill/>
          <a:ln>
            <a:noFill/>
          </a:ln>
        </p:spPr>
        <p:txBody>
          <a:bodyPr anchorCtr="0" anchor="t" bIns="45700" lIns="91425" spcFirstLastPara="1" rIns="91425" wrap="square" tIns="45700">
            <a:normAutofit/>
          </a:bodyPr>
          <a:lstStyle/>
          <a:p>
            <a:pPr indent="-381000" lvl="0" marL="457200" rtl="0" algn="l">
              <a:lnSpc>
                <a:spcPct val="115000"/>
              </a:lnSpc>
              <a:spcBef>
                <a:spcPts val="1000"/>
              </a:spcBef>
              <a:spcAft>
                <a:spcPts val="0"/>
              </a:spcAft>
              <a:buSzPts val="2400"/>
              <a:buChar char="•"/>
            </a:pPr>
            <a:r>
              <a:rPr b="1" lang="fr-FR" sz="2400"/>
              <a:t>Grozăvești: </a:t>
            </a:r>
            <a:r>
              <a:rPr lang="fr-FR" sz="2400"/>
              <a:t>green spaces and playgrounds</a:t>
            </a:r>
            <a:endParaRPr sz="2400"/>
          </a:p>
          <a:p>
            <a:pPr indent="-381000" lvl="0" marL="457200" rtl="0" algn="l">
              <a:lnSpc>
                <a:spcPct val="115000"/>
              </a:lnSpc>
              <a:spcBef>
                <a:spcPts val="1000"/>
              </a:spcBef>
              <a:spcAft>
                <a:spcPts val="0"/>
              </a:spcAft>
              <a:buSzPts val="2400"/>
              <a:buChar char="•"/>
            </a:pPr>
            <a:r>
              <a:rPr b="1" lang="fr-FR" sz="2400"/>
              <a:t>Favorit:</a:t>
            </a:r>
            <a:r>
              <a:rPr lang="fr-FR" sz="2400"/>
              <a:t> transforming the old cinema into a community cultural center</a:t>
            </a:r>
            <a:endParaRPr sz="2400"/>
          </a:p>
          <a:p>
            <a:pPr indent="-381000" lvl="0" marL="457200" rtl="0" algn="l">
              <a:lnSpc>
                <a:spcPct val="115000"/>
              </a:lnSpc>
              <a:spcBef>
                <a:spcPts val="1000"/>
              </a:spcBef>
              <a:spcAft>
                <a:spcPts val="0"/>
              </a:spcAft>
              <a:buSzPts val="2400"/>
              <a:buChar char="•"/>
            </a:pPr>
            <a:r>
              <a:rPr b="1" lang="fr-FR" sz="2400"/>
              <a:t>Tudor Vladimirescu: </a:t>
            </a:r>
            <a:r>
              <a:rPr lang="fr-FR" sz="2400"/>
              <a:t>improving life quality </a:t>
            </a:r>
            <a:endParaRPr sz="2400"/>
          </a:p>
          <a:p>
            <a:pPr indent="-381000" lvl="0" marL="457200" rtl="0" algn="l">
              <a:lnSpc>
                <a:spcPct val="115000"/>
              </a:lnSpc>
              <a:spcBef>
                <a:spcPts val="1000"/>
              </a:spcBef>
              <a:spcAft>
                <a:spcPts val="0"/>
              </a:spcAft>
              <a:buSzPts val="2400"/>
              <a:buChar char="•"/>
            </a:pPr>
            <a:r>
              <a:rPr b="1" lang="fr-FR" sz="2400"/>
              <a:t>Callatis: </a:t>
            </a:r>
            <a:r>
              <a:rPr lang="fr-FR" sz="2400"/>
              <a:t>improving the image of the area</a:t>
            </a:r>
            <a:endParaRPr sz="2400"/>
          </a:p>
          <a:p>
            <a:pPr indent="-381000" lvl="0" marL="457200" rtl="0" algn="l">
              <a:lnSpc>
                <a:spcPct val="115000"/>
              </a:lnSpc>
              <a:spcBef>
                <a:spcPts val="1000"/>
              </a:spcBef>
              <a:spcAft>
                <a:spcPts val="1000"/>
              </a:spcAft>
              <a:buSzPts val="2400"/>
              <a:buChar char="•"/>
            </a:pPr>
            <a:r>
              <a:rPr b="1" lang="fr-FR" sz="2400"/>
              <a:t>Prelungirea Ghencea: </a:t>
            </a:r>
            <a:r>
              <a:rPr lang="fr-FR" sz="2400"/>
              <a:t>improving mobility, public spaces </a:t>
            </a:r>
            <a:endParaRPr sz="2400"/>
          </a:p>
        </p:txBody>
      </p:sp>
      <p:pic>
        <p:nvPicPr>
          <p:cNvPr id="279" name="Google Shape;279;g2de8c622823_0_41"/>
          <p:cNvPicPr preferRelativeResize="0"/>
          <p:nvPr/>
        </p:nvPicPr>
        <p:blipFill>
          <a:blip r:embed="rId3">
            <a:alphaModFix/>
          </a:blip>
          <a:stretch>
            <a:fillRect/>
          </a:stretch>
        </p:blipFill>
        <p:spPr>
          <a:xfrm>
            <a:off x="7056400" y="984000"/>
            <a:ext cx="4941775" cy="4718376"/>
          </a:xfrm>
          <a:prstGeom prst="rect">
            <a:avLst/>
          </a:prstGeom>
          <a:noFill/>
          <a:ln>
            <a:noFill/>
          </a:ln>
        </p:spPr>
      </p:pic>
      <p:sp>
        <p:nvSpPr>
          <p:cNvPr id="280" name="Google Shape;280;g2de8c622823_0_41"/>
          <p:cNvSpPr txBox="1"/>
          <p:nvPr/>
        </p:nvSpPr>
        <p:spPr>
          <a:xfrm>
            <a:off x="7000950" y="5702375"/>
            <a:ext cx="42852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fr-FR" sz="1600">
                <a:solidFill>
                  <a:schemeClr val="dk1"/>
                </a:solidFill>
                <a:latin typeface="Calibri"/>
                <a:ea typeface="Calibri"/>
                <a:cs typeface="Calibri"/>
                <a:sym typeface="Calibri"/>
              </a:rPr>
              <a:t>Source: </a:t>
            </a:r>
            <a:r>
              <a:rPr lang="fr-FR" sz="1600" u="sng">
                <a:solidFill>
                  <a:schemeClr val="hlink"/>
                </a:solidFill>
                <a:latin typeface="Calibri"/>
                <a:ea typeface="Calibri"/>
                <a:cs typeface="Calibri"/>
                <a:sym typeface="Calibri"/>
                <a:hlinkClick r:id="rId4"/>
              </a:rPr>
              <a:t>https://bucuresticivic.ro/sector-6/</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g2cd101004ac_0_16"/>
          <p:cNvPicPr preferRelativeResize="0"/>
          <p:nvPr/>
        </p:nvPicPr>
        <p:blipFill rotWithShape="1">
          <a:blip r:embed="rId3">
            <a:alphaModFix/>
          </a:blip>
          <a:srcRect b="0" l="0" r="0" t="0"/>
          <a:stretch/>
        </p:blipFill>
        <p:spPr>
          <a:xfrm>
            <a:off x="4864176" y="640800"/>
            <a:ext cx="7327824" cy="6217201"/>
          </a:xfrm>
          <a:prstGeom prst="rect">
            <a:avLst/>
          </a:prstGeom>
          <a:noFill/>
          <a:ln>
            <a:noFill/>
          </a:ln>
        </p:spPr>
      </p:pic>
      <p:sp>
        <p:nvSpPr>
          <p:cNvPr id="286" name="Google Shape;286;g2cd101004ac_0_16"/>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600"/>
              <a:t>Stakeholder mapping </a:t>
            </a:r>
            <a:r>
              <a:rPr b="1" lang="fr-FR" sz="3600"/>
              <a:t>- c</a:t>
            </a:r>
            <a:r>
              <a:rPr b="1" lang="fr-FR" sz="3600"/>
              <a:t>ommunity gardening practices </a:t>
            </a:r>
            <a:endParaRPr b="1" sz="3600"/>
          </a:p>
        </p:txBody>
      </p:sp>
      <p:sp>
        <p:nvSpPr>
          <p:cNvPr id="287" name="Google Shape;287;g2cd101004ac_0_16"/>
          <p:cNvSpPr txBox="1"/>
          <p:nvPr>
            <p:ph idx="1" type="body"/>
          </p:nvPr>
        </p:nvSpPr>
        <p:spPr>
          <a:xfrm>
            <a:off x="195025" y="5961600"/>
            <a:ext cx="4317300" cy="8964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SzPts val="1800"/>
              <a:buNone/>
            </a:pPr>
            <a:r>
              <a:rPr lang="fr-FR" sz="1400"/>
              <a:t>Source: arh. Alex Axinte </a:t>
            </a:r>
            <a:endParaRPr sz="1400"/>
          </a:p>
          <a:p>
            <a:pPr indent="0" lvl="0" marL="0" rtl="0" algn="l">
              <a:lnSpc>
                <a:spcPct val="115000"/>
              </a:lnSpc>
              <a:spcBef>
                <a:spcPts val="1000"/>
              </a:spcBef>
              <a:spcAft>
                <a:spcPts val="0"/>
              </a:spcAft>
              <a:buSzPts val="1800"/>
              <a:buNone/>
            </a:pPr>
            <a:r>
              <a:rPr lang="fr-FR" sz="1400" u="sng">
                <a:solidFill>
                  <a:schemeClr val="hlink"/>
                </a:solidFill>
                <a:hlinkClick r:id="rId4"/>
              </a:rPr>
              <a:t>https://www.anuala.ro/proiecte/2022/199/</a:t>
            </a:r>
            <a:r>
              <a:rPr lang="fr-FR" sz="1400"/>
              <a:t> </a:t>
            </a:r>
            <a:endParaRPr sz="1400"/>
          </a:p>
        </p:txBody>
      </p:sp>
      <p:pic>
        <p:nvPicPr>
          <p:cNvPr id="288" name="Google Shape;288;g2cd101004ac_0_16"/>
          <p:cNvPicPr preferRelativeResize="0"/>
          <p:nvPr/>
        </p:nvPicPr>
        <p:blipFill rotWithShape="1">
          <a:blip r:embed="rId5">
            <a:alphaModFix/>
          </a:blip>
          <a:srcRect b="0" l="0" r="19451" t="0"/>
          <a:stretch/>
        </p:blipFill>
        <p:spPr>
          <a:xfrm>
            <a:off x="0" y="640800"/>
            <a:ext cx="4864175" cy="3914025"/>
          </a:xfrm>
          <a:prstGeom prst="rect">
            <a:avLst/>
          </a:prstGeom>
          <a:noFill/>
          <a:ln>
            <a:noFill/>
          </a:ln>
        </p:spPr>
      </p:pic>
      <p:pic>
        <p:nvPicPr>
          <p:cNvPr id="289" name="Google Shape;289;g2cd101004ac_0_16"/>
          <p:cNvPicPr preferRelativeResize="0"/>
          <p:nvPr/>
        </p:nvPicPr>
        <p:blipFill rotWithShape="1">
          <a:blip r:embed="rId5">
            <a:alphaModFix/>
          </a:blip>
          <a:srcRect b="0" l="89673" r="0" t="95902"/>
          <a:stretch/>
        </p:blipFill>
        <p:spPr>
          <a:xfrm>
            <a:off x="0" y="4394450"/>
            <a:ext cx="623625" cy="160374"/>
          </a:xfrm>
          <a:prstGeom prst="rect">
            <a:avLst/>
          </a:prstGeom>
          <a:noFill/>
          <a:ln>
            <a:noFill/>
          </a:ln>
        </p:spPr>
      </p:pic>
      <p:sp>
        <p:nvSpPr>
          <p:cNvPr id="290" name="Google Shape;290;g2cd101004ac_0_16"/>
          <p:cNvSpPr/>
          <p:nvPr/>
        </p:nvSpPr>
        <p:spPr>
          <a:xfrm>
            <a:off x="2529375" y="3320729"/>
            <a:ext cx="623700" cy="5847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294" name="Shape 294"/>
        <p:cNvGrpSpPr/>
        <p:nvPr/>
      </p:nvGrpSpPr>
      <p:grpSpPr>
        <a:xfrm>
          <a:off x="0" y="0"/>
          <a:ext cx="0" cy="0"/>
          <a:chOff x="0" y="0"/>
          <a:chExt cx="0" cy="0"/>
        </a:xfrm>
      </p:grpSpPr>
      <p:pic>
        <p:nvPicPr>
          <p:cNvPr id="295" name="Google Shape;295;g26f76b96334_0_5"/>
          <p:cNvPicPr preferRelativeResize="0"/>
          <p:nvPr/>
        </p:nvPicPr>
        <p:blipFill rotWithShape="1">
          <a:blip r:embed="rId3">
            <a:alphaModFix/>
          </a:blip>
          <a:srcRect b="0" l="0" r="0" t="0"/>
          <a:stretch/>
        </p:blipFill>
        <p:spPr>
          <a:xfrm>
            <a:off x="2785100" y="482150"/>
            <a:ext cx="6389725" cy="5893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211ab0b4166_0_0"/>
          <p:cNvSpPr txBox="1"/>
          <p:nvPr>
            <p:ph idx="1" type="subTitle"/>
          </p:nvPr>
        </p:nvSpPr>
        <p:spPr>
          <a:xfrm>
            <a:off x="365550" y="1599000"/>
            <a:ext cx="11460900" cy="3660000"/>
          </a:xfrm>
          <a:prstGeom prst="rect">
            <a:avLst/>
          </a:prstGeom>
          <a:solidFill>
            <a:srgbClr val="D9EAD3"/>
          </a:solidFill>
        </p:spPr>
        <p:txBody>
          <a:bodyPr anchorCtr="0" anchor="t" bIns="45700" lIns="91425" spcFirstLastPara="1" rIns="91425" wrap="square" tIns="45700">
            <a:noAutofit/>
          </a:bodyPr>
          <a:lstStyle/>
          <a:p>
            <a:pPr indent="0" lvl="0" marL="0" rtl="0" algn="ctr">
              <a:spcBef>
                <a:spcPts val="1000"/>
              </a:spcBef>
              <a:spcAft>
                <a:spcPts val="0"/>
              </a:spcAft>
              <a:buNone/>
            </a:pPr>
            <a:r>
              <a:t/>
            </a:r>
            <a:endParaRPr b="1" sz="4400"/>
          </a:p>
          <a:p>
            <a:pPr indent="0" lvl="0" marL="0" rtl="0" algn="ctr">
              <a:spcBef>
                <a:spcPts val="1000"/>
              </a:spcBef>
              <a:spcAft>
                <a:spcPts val="0"/>
              </a:spcAft>
              <a:buNone/>
            </a:pPr>
            <a:r>
              <a:rPr lang="fr-FR" sz="3000"/>
              <a:t>“Agroecology demands a complete reorganisation of municipalities. </a:t>
            </a:r>
            <a:endParaRPr sz="3000"/>
          </a:p>
          <a:p>
            <a:pPr indent="0" lvl="0" marL="0" rtl="0" algn="ctr">
              <a:spcBef>
                <a:spcPts val="0"/>
              </a:spcBef>
              <a:spcAft>
                <a:spcPts val="0"/>
              </a:spcAft>
              <a:buNone/>
            </a:pPr>
            <a:r>
              <a:rPr lang="fr-FR" sz="3000"/>
              <a:t>People from social economy, food production, the environment, health and planning, they all have to work as one multidisciplinary team.”</a:t>
            </a:r>
            <a:endParaRPr sz="3000"/>
          </a:p>
          <a:p>
            <a:pPr indent="0" lvl="0" marL="0" rtl="0" algn="ctr">
              <a:spcBef>
                <a:spcPts val="1000"/>
              </a:spcBef>
              <a:spcAft>
                <a:spcPts val="0"/>
              </a:spcAft>
              <a:buNone/>
            </a:pPr>
            <a:r>
              <a:t/>
            </a:r>
            <a:endParaRPr sz="2500"/>
          </a:p>
          <a:p>
            <a:pPr indent="0" lvl="0" marL="0" rtl="0" algn="ctr">
              <a:spcBef>
                <a:spcPts val="1000"/>
              </a:spcBef>
              <a:spcAft>
                <a:spcPts val="0"/>
              </a:spcAft>
              <a:buNone/>
            </a:pPr>
            <a:r>
              <a:rPr lang="fr-FR" sz="2300"/>
              <a:t>Raul Terrile (Rosario), September 27, 2019 </a:t>
            </a:r>
            <a:endParaRPr sz="23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2de8c622823_0_5"/>
          <p:cNvSpPr/>
          <p:nvPr/>
        </p:nvSpPr>
        <p:spPr>
          <a:xfrm>
            <a:off x="451825" y="753600"/>
            <a:ext cx="11009700" cy="6051300"/>
          </a:xfrm>
          <a:prstGeom prst="ellipse">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1" name="Google Shape;301;g2de8c622823_0_5"/>
          <p:cNvSpPr/>
          <p:nvPr/>
        </p:nvSpPr>
        <p:spPr>
          <a:xfrm rot="-1131992">
            <a:off x="2029187" y="2127017"/>
            <a:ext cx="9042726" cy="3304453"/>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2" name="Google Shape;302;g2de8c622823_0_5"/>
          <p:cNvSpPr/>
          <p:nvPr/>
        </p:nvSpPr>
        <p:spPr>
          <a:xfrm>
            <a:off x="187125" y="3818588"/>
            <a:ext cx="5690100" cy="2790300"/>
          </a:xfrm>
          <a:prstGeom prst="ellipse">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3" name="Google Shape;303;g2de8c622823_0_5"/>
          <p:cNvSpPr/>
          <p:nvPr/>
        </p:nvSpPr>
        <p:spPr>
          <a:xfrm>
            <a:off x="747500" y="953950"/>
            <a:ext cx="3591600" cy="2551500"/>
          </a:xfrm>
          <a:prstGeom prst="ellipse">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4" name="Google Shape;304;g2de8c622823_0_5"/>
          <p:cNvSpPr/>
          <p:nvPr/>
        </p:nvSpPr>
        <p:spPr>
          <a:xfrm>
            <a:off x="5604500" y="1412488"/>
            <a:ext cx="2019900" cy="1962300"/>
          </a:xfrm>
          <a:prstGeom prst="ellipse">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5" name="Google Shape;305;g2de8c622823_0_5"/>
          <p:cNvSpPr/>
          <p:nvPr/>
        </p:nvSpPr>
        <p:spPr>
          <a:xfrm>
            <a:off x="7874613" y="999163"/>
            <a:ext cx="3519900" cy="3420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6" name="Google Shape;306;g2de8c622823_0_5"/>
          <p:cNvSpPr txBox="1"/>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fr-FR" sz="3600">
                <a:latin typeface="Calibri"/>
                <a:ea typeface="Calibri"/>
                <a:cs typeface="Calibri"/>
                <a:sym typeface="Calibri"/>
              </a:rPr>
              <a:t>   </a:t>
            </a:r>
            <a:r>
              <a:rPr b="1" lang="fr-FR" sz="3600">
                <a:solidFill>
                  <a:srgbClr val="000000"/>
                </a:solidFill>
                <a:latin typeface="Calibri"/>
                <a:ea typeface="Calibri"/>
                <a:cs typeface="Calibri"/>
                <a:sym typeface="Calibri"/>
              </a:rPr>
              <a:t>Stakeholder mapping - </a:t>
            </a:r>
            <a:r>
              <a:rPr b="1" lang="fr-FR" sz="3600">
                <a:latin typeface="Calibri"/>
                <a:ea typeface="Calibri"/>
                <a:cs typeface="Calibri"/>
                <a:sym typeface="Calibri"/>
              </a:rPr>
              <a:t>civil society</a:t>
            </a:r>
            <a:r>
              <a:rPr lang="fr-FR" sz="3600">
                <a:solidFill>
                  <a:srgbClr val="000000"/>
                </a:solidFill>
                <a:latin typeface="Calibri"/>
                <a:ea typeface="Calibri"/>
                <a:cs typeface="Calibri"/>
                <a:sym typeface="Calibri"/>
              </a:rPr>
              <a:t> </a:t>
            </a:r>
            <a:endParaRPr sz="3600">
              <a:solidFill>
                <a:srgbClr val="000000"/>
              </a:solidFill>
              <a:latin typeface="Calibri"/>
              <a:ea typeface="Calibri"/>
              <a:cs typeface="Calibri"/>
              <a:sym typeface="Calibri"/>
            </a:endParaRPr>
          </a:p>
        </p:txBody>
      </p:sp>
      <p:sp>
        <p:nvSpPr>
          <p:cNvPr id="307" name="Google Shape;307;g2de8c622823_0_5"/>
          <p:cNvSpPr/>
          <p:nvPr/>
        </p:nvSpPr>
        <p:spPr>
          <a:xfrm>
            <a:off x="2418475" y="6071479"/>
            <a:ext cx="623700" cy="584700"/>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308" name="Google Shape;308;g2de8c622823_0_5"/>
          <p:cNvGrpSpPr/>
          <p:nvPr/>
        </p:nvGrpSpPr>
        <p:grpSpPr>
          <a:xfrm>
            <a:off x="1432496" y="2690024"/>
            <a:ext cx="2221593" cy="690762"/>
            <a:chOff x="1211075" y="1661825"/>
            <a:chExt cx="2415300" cy="690900"/>
          </a:xfrm>
        </p:grpSpPr>
        <p:sp>
          <p:nvSpPr>
            <p:cNvPr id="309" name="Google Shape;309;g2de8c622823_0_5"/>
            <p:cNvSpPr/>
            <p:nvPr/>
          </p:nvSpPr>
          <p:spPr>
            <a:xfrm>
              <a:off x="1211075" y="1661825"/>
              <a:ext cx="2415300" cy="690900"/>
            </a:xfrm>
            <a:prstGeom prst="rect">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10" name="Google Shape;310;g2de8c622823_0_5"/>
            <p:cNvPicPr preferRelativeResize="0"/>
            <p:nvPr/>
          </p:nvPicPr>
          <p:blipFill>
            <a:blip r:embed="rId3">
              <a:alphaModFix/>
            </a:blip>
            <a:stretch>
              <a:fillRect/>
            </a:stretch>
          </p:blipFill>
          <p:spPr>
            <a:xfrm>
              <a:off x="1300525" y="1781100"/>
              <a:ext cx="2133600" cy="571500"/>
            </a:xfrm>
            <a:prstGeom prst="rect">
              <a:avLst/>
            </a:prstGeom>
            <a:noFill/>
            <a:ln>
              <a:noFill/>
            </a:ln>
          </p:spPr>
        </p:pic>
      </p:grpSp>
      <p:pic>
        <p:nvPicPr>
          <p:cNvPr id="311" name="Google Shape;311;g2de8c622823_0_5"/>
          <p:cNvPicPr preferRelativeResize="0"/>
          <p:nvPr/>
        </p:nvPicPr>
        <p:blipFill rotWithShape="1">
          <a:blip r:embed="rId4">
            <a:alphaModFix/>
          </a:blip>
          <a:srcRect b="16015" l="13056" r="15986" t="17197"/>
          <a:stretch/>
        </p:blipFill>
        <p:spPr>
          <a:xfrm>
            <a:off x="1068225" y="1629825"/>
            <a:ext cx="1013700" cy="954056"/>
          </a:xfrm>
          <a:prstGeom prst="rect">
            <a:avLst/>
          </a:prstGeom>
          <a:noFill/>
          <a:ln>
            <a:noFill/>
          </a:ln>
        </p:spPr>
      </p:pic>
      <p:pic>
        <p:nvPicPr>
          <p:cNvPr id="312" name="Google Shape;312;g2de8c622823_0_5"/>
          <p:cNvPicPr preferRelativeResize="0"/>
          <p:nvPr/>
        </p:nvPicPr>
        <p:blipFill rotWithShape="1">
          <a:blip r:embed="rId5">
            <a:alphaModFix/>
          </a:blip>
          <a:srcRect b="0" l="7724" r="22937" t="0"/>
          <a:stretch/>
        </p:blipFill>
        <p:spPr>
          <a:xfrm>
            <a:off x="8424925" y="1738950"/>
            <a:ext cx="2087100" cy="790575"/>
          </a:xfrm>
          <a:prstGeom prst="rect">
            <a:avLst/>
          </a:prstGeom>
          <a:noFill/>
          <a:ln>
            <a:noFill/>
          </a:ln>
        </p:spPr>
      </p:pic>
      <p:pic>
        <p:nvPicPr>
          <p:cNvPr descr="https://static.wixstatic.com/media/055829_16aaa3940ee4432782df2066dc9c2734~mv2.jpg/v1/fill/w_188,h_54,al_c,q_80,usm_0.66_1.00_0.01,enc_auto/CSNEW.jpg" id="313" name="Google Shape;313;g2de8c622823_0_5"/>
          <p:cNvPicPr preferRelativeResize="0"/>
          <p:nvPr/>
        </p:nvPicPr>
        <p:blipFill>
          <a:blip r:embed="rId6">
            <a:alphaModFix/>
          </a:blip>
          <a:stretch>
            <a:fillRect/>
          </a:stretch>
        </p:blipFill>
        <p:spPr>
          <a:xfrm>
            <a:off x="9111950" y="2454363"/>
            <a:ext cx="1790700" cy="514350"/>
          </a:xfrm>
          <a:prstGeom prst="rect">
            <a:avLst/>
          </a:prstGeom>
          <a:noFill/>
          <a:ln>
            <a:noFill/>
          </a:ln>
        </p:spPr>
      </p:pic>
      <p:pic>
        <p:nvPicPr>
          <p:cNvPr id="314" name="Google Shape;314;g2de8c622823_0_5"/>
          <p:cNvPicPr preferRelativeResize="0"/>
          <p:nvPr/>
        </p:nvPicPr>
        <p:blipFill>
          <a:blip r:embed="rId7">
            <a:alphaModFix/>
          </a:blip>
          <a:stretch>
            <a:fillRect/>
          </a:stretch>
        </p:blipFill>
        <p:spPr>
          <a:xfrm>
            <a:off x="8878925" y="3064263"/>
            <a:ext cx="1179100" cy="1179100"/>
          </a:xfrm>
          <a:prstGeom prst="rect">
            <a:avLst/>
          </a:prstGeom>
          <a:noFill/>
          <a:ln>
            <a:noFill/>
          </a:ln>
        </p:spPr>
      </p:pic>
      <p:pic>
        <p:nvPicPr>
          <p:cNvPr id="315" name="Google Shape;315;g2de8c622823_0_5"/>
          <p:cNvPicPr preferRelativeResize="0"/>
          <p:nvPr/>
        </p:nvPicPr>
        <p:blipFill>
          <a:blip r:embed="rId8">
            <a:alphaModFix/>
          </a:blip>
          <a:stretch>
            <a:fillRect/>
          </a:stretch>
        </p:blipFill>
        <p:spPr>
          <a:xfrm>
            <a:off x="7896050" y="2522188"/>
            <a:ext cx="1179100" cy="1179100"/>
          </a:xfrm>
          <a:prstGeom prst="rect">
            <a:avLst/>
          </a:prstGeom>
          <a:noFill/>
          <a:ln>
            <a:noFill/>
          </a:ln>
        </p:spPr>
      </p:pic>
      <p:pic>
        <p:nvPicPr>
          <p:cNvPr id="316" name="Google Shape;316;g2de8c622823_0_5"/>
          <p:cNvPicPr preferRelativeResize="0"/>
          <p:nvPr/>
        </p:nvPicPr>
        <p:blipFill>
          <a:blip r:embed="rId9">
            <a:alphaModFix/>
          </a:blip>
          <a:stretch>
            <a:fillRect/>
          </a:stretch>
        </p:blipFill>
        <p:spPr>
          <a:xfrm>
            <a:off x="10011950" y="4097449"/>
            <a:ext cx="1506299" cy="1119429"/>
          </a:xfrm>
          <a:prstGeom prst="rect">
            <a:avLst/>
          </a:prstGeom>
          <a:noFill/>
          <a:ln>
            <a:noFill/>
          </a:ln>
        </p:spPr>
      </p:pic>
      <p:sp>
        <p:nvSpPr>
          <p:cNvPr id="317" name="Google Shape;317;g2de8c622823_0_5"/>
          <p:cNvSpPr txBox="1"/>
          <p:nvPr/>
        </p:nvSpPr>
        <p:spPr>
          <a:xfrm>
            <a:off x="1038350" y="1308150"/>
            <a:ext cx="3009900" cy="51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FR" sz="1300">
                <a:latin typeface="Calibri"/>
                <a:ea typeface="Calibri"/>
                <a:cs typeface="Calibri"/>
                <a:sym typeface="Calibri"/>
              </a:rPr>
              <a:t>F</a:t>
            </a:r>
            <a:r>
              <a:rPr b="1" lang="fr-FR" sz="1300">
                <a:solidFill>
                  <a:srgbClr val="000000"/>
                </a:solidFill>
                <a:latin typeface="Calibri"/>
                <a:ea typeface="Calibri"/>
                <a:cs typeface="Calibri"/>
                <a:sym typeface="Calibri"/>
              </a:rPr>
              <a:t>acilitating community initiatives and participation</a:t>
            </a:r>
            <a:endParaRPr b="1" sz="1300">
              <a:solidFill>
                <a:srgbClr val="000000"/>
              </a:solidFill>
              <a:latin typeface="Calibri"/>
              <a:ea typeface="Calibri"/>
              <a:cs typeface="Calibri"/>
              <a:sym typeface="Calibri"/>
            </a:endParaRPr>
          </a:p>
        </p:txBody>
      </p:sp>
      <p:sp>
        <p:nvSpPr>
          <p:cNvPr id="318" name="Google Shape;318;g2de8c622823_0_5"/>
          <p:cNvSpPr txBox="1"/>
          <p:nvPr/>
        </p:nvSpPr>
        <p:spPr>
          <a:xfrm>
            <a:off x="8802327" y="1290338"/>
            <a:ext cx="2659200" cy="51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FR" sz="1300">
                <a:latin typeface="Calibri"/>
                <a:ea typeface="Calibri"/>
                <a:cs typeface="Calibri"/>
                <a:sym typeface="Calibri"/>
              </a:rPr>
              <a:t>C</a:t>
            </a:r>
            <a:r>
              <a:rPr b="1" lang="fr-FR" sz="1300">
                <a:solidFill>
                  <a:srgbClr val="000000"/>
                </a:solidFill>
                <a:latin typeface="Calibri"/>
                <a:ea typeface="Calibri"/>
                <a:cs typeface="Calibri"/>
                <a:sym typeface="Calibri"/>
              </a:rPr>
              <a:t>omposting advocacy</a:t>
            </a:r>
            <a:r>
              <a:rPr b="1" lang="fr-FR" sz="1300">
                <a:latin typeface="Calibri"/>
                <a:ea typeface="Calibri"/>
                <a:cs typeface="Calibri"/>
                <a:sym typeface="Calibri"/>
              </a:rPr>
              <a:t> &amp;</a:t>
            </a:r>
            <a:r>
              <a:rPr b="1" lang="fr-FR" sz="1300">
                <a:solidFill>
                  <a:srgbClr val="000000"/>
                </a:solidFill>
                <a:latin typeface="Calibri"/>
                <a:ea typeface="Calibri"/>
                <a:cs typeface="Calibri"/>
                <a:sym typeface="Calibri"/>
              </a:rPr>
              <a:t> education</a:t>
            </a:r>
            <a:endParaRPr b="1" sz="1300">
              <a:solidFill>
                <a:srgbClr val="000000"/>
              </a:solidFill>
              <a:latin typeface="Calibri"/>
              <a:ea typeface="Calibri"/>
              <a:cs typeface="Calibri"/>
              <a:sym typeface="Calibri"/>
            </a:endParaRPr>
          </a:p>
        </p:txBody>
      </p:sp>
      <p:sp>
        <p:nvSpPr>
          <p:cNvPr id="319" name="Google Shape;319;g2de8c622823_0_5"/>
          <p:cNvSpPr txBox="1"/>
          <p:nvPr/>
        </p:nvSpPr>
        <p:spPr>
          <a:xfrm>
            <a:off x="583925" y="4173838"/>
            <a:ext cx="1506300" cy="5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1700">
                <a:latin typeface="Calibri"/>
                <a:ea typeface="Calibri"/>
                <a:cs typeface="Calibri"/>
                <a:sym typeface="Calibri"/>
              </a:rPr>
              <a:t>S</a:t>
            </a:r>
            <a:r>
              <a:rPr b="1" lang="fr-FR" sz="1700">
                <a:solidFill>
                  <a:srgbClr val="000000"/>
                </a:solidFill>
                <a:latin typeface="Calibri"/>
                <a:ea typeface="Calibri"/>
                <a:cs typeface="Calibri"/>
                <a:sym typeface="Calibri"/>
              </a:rPr>
              <a:t>ocial services</a:t>
            </a:r>
            <a:endParaRPr b="1" sz="1700">
              <a:solidFill>
                <a:srgbClr val="000000"/>
              </a:solidFill>
              <a:latin typeface="Calibri"/>
              <a:ea typeface="Calibri"/>
              <a:cs typeface="Calibri"/>
              <a:sym typeface="Calibri"/>
            </a:endParaRPr>
          </a:p>
        </p:txBody>
      </p:sp>
      <p:sp>
        <p:nvSpPr>
          <p:cNvPr id="320" name="Google Shape;320;g2de8c622823_0_5"/>
          <p:cNvSpPr txBox="1"/>
          <p:nvPr/>
        </p:nvSpPr>
        <p:spPr>
          <a:xfrm>
            <a:off x="8588500" y="4567888"/>
            <a:ext cx="1506300" cy="5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1600">
                <a:latin typeface="Calibri"/>
                <a:ea typeface="Calibri"/>
                <a:cs typeface="Calibri"/>
                <a:sym typeface="Calibri"/>
              </a:rPr>
              <a:t>Sustainability</a:t>
            </a:r>
            <a:endParaRPr b="1" sz="1600">
              <a:solidFill>
                <a:srgbClr val="000000"/>
              </a:solidFill>
              <a:latin typeface="Calibri"/>
              <a:ea typeface="Calibri"/>
              <a:cs typeface="Calibri"/>
              <a:sym typeface="Calibri"/>
            </a:endParaRPr>
          </a:p>
        </p:txBody>
      </p:sp>
      <p:pic>
        <p:nvPicPr>
          <p:cNvPr id="321" name="Google Shape;321;g2de8c622823_0_5"/>
          <p:cNvPicPr preferRelativeResize="0"/>
          <p:nvPr/>
        </p:nvPicPr>
        <p:blipFill>
          <a:blip r:embed="rId10">
            <a:alphaModFix/>
          </a:blip>
          <a:stretch>
            <a:fillRect/>
          </a:stretch>
        </p:blipFill>
        <p:spPr>
          <a:xfrm>
            <a:off x="9239298" y="5065825"/>
            <a:ext cx="790575" cy="790575"/>
          </a:xfrm>
          <a:prstGeom prst="rect">
            <a:avLst/>
          </a:prstGeom>
          <a:noFill/>
          <a:ln>
            <a:noFill/>
          </a:ln>
        </p:spPr>
      </p:pic>
      <p:pic>
        <p:nvPicPr>
          <p:cNvPr id="322" name="Google Shape;322;g2de8c622823_0_5"/>
          <p:cNvPicPr preferRelativeResize="0"/>
          <p:nvPr/>
        </p:nvPicPr>
        <p:blipFill>
          <a:blip r:embed="rId11">
            <a:alphaModFix/>
          </a:blip>
          <a:stretch>
            <a:fillRect/>
          </a:stretch>
        </p:blipFill>
        <p:spPr>
          <a:xfrm>
            <a:off x="7289945" y="5156462"/>
            <a:ext cx="1654205" cy="514350"/>
          </a:xfrm>
          <a:prstGeom prst="rect">
            <a:avLst/>
          </a:prstGeom>
          <a:noFill/>
          <a:ln>
            <a:noFill/>
          </a:ln>
        </p:spPr>
      </p:pic>
      <p:pic>
        <p:nvPicPr>
          <p:cNvPr id="323" name="Google Shape;323;g2de8c622823_0_5"/>
          <p:cNvPicPr preferRelativeResize="0"/>
          <p:nvPr/>
        </p:nvPicPr>
        <p:blipFill>
          <a:blip r:embed="rId12">
            <a:alphaModFix/>
          </a:blip>
          <a:stretch>
            <a:fillRect/>
          </a:stretch>
        </p:blipFill>
        <p:spPr>
          <a:xfrm>
            <a:off x="201144" y="4980825"/>
            <a:ext cx="1536650" cy="584700"/>
          </a:xfrm>
          <a:prstGeom prst="rect">
            <a:avLst/>
          </a:prstGeom>
          <a:noFill/>
          <a:ln>
            <a:noFill/>
          </a:ln>
        </p:spPr>
      </p:pic>
      <p:pic>
        <p:nvPicPr>
          <p:cNvPr id="324" name="Google Shape;324;g2de8c622823_0_5"/>
          <p:cNvPicPr preferRelativeResize="0"/>
          <p:nvPr/>
        </p:nvPicPr>
        <p:blipFill rotWithShape="1">
          <a:blip r:embed="rId13">
            <a:alphaModFix/>
          </a:blip>
          <a:srcRect b="0" l="0" r="0" t="0"/>
          <a:stretch/>
        </p:blipFill>
        <p:spPr>
          <a:xfrm>
            <a:off x="2851784" y="5020462"/>
            <a:ext cx="1506429" cy="881300"/>
          </a:xfrm>
          <a:prstGeom prst="rect">
            <a:avLst/>
          </a:prstGeom>
          <a:noFill/>
          <a:ln>
            <a:noFill/>
          </a:ln>
        </p:spPr>
      </p:pic>
      <p:pic>
        <p:nvPicPr>
          <p:cNvPr id="325" name="Google Shape;325;g2de8c622823_0_5"/>
          <p:cNvPicPr preferRelativeResize="0"/>
          <p:nvPr/>
        </p:nvPicPr>
        <p:blipFill rotWithShape="1">
          <a:blip r:embed="rId14">
            <a:alphaModFix/>
          </a:blip>
          <a:srcRect b="27662" l="0" r="0" t="25276"/>
          <a:stretch/>
        </p:blipFill>
        <p:spPr>
          <a:xfrm>
            <a:off x="1857675" y="5978125"/>
            <a:ext cx="1097775" cy="514350"/>
          </a:xfrm>
          <a:prstGeom prst="rect">
            <a:avLst/>
          </a:prstGeom>
          <a:noFill/>
          <a:ln>
            <a:noFill/>
          </a:ln>
        </p:spPr>
      </p:pic>
      <p:pic>
        <p:nvPicPr>
          <p:cNvPr id="326" name="Google Shape;326;g2de8c622823_0_5"/>
          <p:cNvPicPr preferRelativeResize="0"/>
          <p:nvPr/>
        </p:nvPicPr>
        <p:blipFill rotWithShape="1">
          <a:blip r:embed="rId15">
            <a:alphaModFix/>
          </a:blip>
          <a:srcRect b="7381" l="0" r="11103" t="0"/>
          <a:stretch/>
        </p:blipFill>
        <p:spPr>
          <a:xfrm>
            <a:off x="4267788" y="4713463"/>
            <a:ext cx="1790700" cy="1119425"/>
          </a:xfrm>
          <a:prstGeom prst="rect">
            <a:avLst/>
          </a:prstGeom>
          <a:noFill/>
          <a:ln>
            <a:noFill/>
          </a:ln>
        </p:spPr>
      </p:pic>
      <p:pic>
        <p:nvPicPr>
          <p:cNvPr id="327" name="Google Shape;327;g2de8c622823_0_5"/>
          <p:cNvPicPr preferRelativeResize="0"/>
          <p:nvPr/>
        </p:nvPicPr>
        <p:blipFill rotWithShape="1">
          <a:blip r:embed="rId16">
            <a:alphaModFix/>
          </a:blip>
          <a:srcRect b="27207" l="0" r="0" t="16179"/>
          <a:stretch/>
        </p:blipFill>
        <p:spPr>
          <a:xfrm>
            <a:off x="5472200" y="5763362"/>
            <a:ext cx="1790701" cy="1013699"/>
          </a:xfrm>
          <a:prstGeom prst="rect">
            <a:avLst/>
          </a:prstGeom>
          <a:noFill/>
          <a:ln>
            <a:noFill/>
          </a:ln>
        </p:spPr>
      </p:pic>
      <p:pic>
        <p:nvPicPr>
          <p:cNvPr id="328" name="Google Shape;328;g2de8c622823_0_5"/>
          <p:cNvPicPr preferRelativeResize="0"/>
          <p:nvPr/>
        </p:nvPicPr>
        <p:blipFill>
          <a:blip r:embed="rId17">
            <a:alphaModFix/>
          </a:blip>
          <a:stretch>
            <a:fillRect/>
          </a:stretch>
        </p:blipFill>
        <p:spPr>
          <a:xfrm>
            <a:off x="7289957" y="5744849"/>
            <a:ext cx="878425" cy="980908"/>
          </a:xfrm>
          <a:prstGeom prst="rect">
            <a:avLst/>
          </a:prstGeom>
          <a:noFill/>
          <a:ln>
            <a:noFill/>
          </a:ln>
        </p:spPr>
      </p:pic>
      <p:pic>
        <p:nvPicPr>
          <p:cNvPr id="329" name="Google Shape;329;g2de8c622823_0_5"/>
          <p:cNvPicPr preferRelativeResize="0"/>
          <p:nvPr/>
        </p:nvPicPr>
        <p:blipFill>
          <a:blip r:embed="rId18">
            <a:alphaModFix/>
          </a:blip>
          <a:stretch>
            <a:fillRect/>
          </a:stretch>
        </p:blipFill>
        <p:spPr>
          <a:xfrm>
            <a:off x="10165396" y="2988972"/>
            <a:ext cx="878417" cy="790575"/>
          </a:xfrm>
          <a:prstGeom prst="rect">
            <a:avLst/>
          </a:prstGeom>
          <a:noFill/>
          <a:ln>
            <a:noFill/>
          </a:ln>
        </p:spPr>
      </p:pic>
      <p:pic>
        <p:nvPicPr>
          <p:cNvPr id="330" name="Google Shape;330;g2de8c622823_0_5"/>
          <p:cNvPicPr preferRelativeResize="0"/>
          <p:nvPr/>
        </p:nvPicPr>
        <p:blipFill>
          <a:blip r:embed="rId19">
            <a:alphaModFix/>
          </a:blip>
          <a:stretch>
            <a:fillRect/>
          </a:stretch>
        </p:blipFill>
        <p:spPr>
          <a:xfrm>
            <a:off x="5980571" y="2216200"/>
            <a:ext cx="514334" cy="514350"/>
          </a:xfrm>
          <a:prstGeom prst="rect">
            <a:avLst/>
          </a:prstGeom>
          <a:noFill/>
          <a:ln>
            <a:noFill/>
          </a:ln>
        </p:spPr>
      </p:pic>
      <p:pic>
        <p:nvPicPr>
          <p:cNvPr id="331" name="Google Shape;331;g2de8c622823_0_5"/>
          <p:cNvPicPr preferRelativeResize="0"/>
          <p:nvPr/>
        </p:nvPicPr>
        <p:blipFill>
          <a:blip r:embed="rId20">
            <a:alphaModFix/>
          </a:blip>
          <a:stretch>
            <a:fillRect/>
          </a:stretch>
        </p:blipFill>
        <p:spPr>
          <a:xfrm>
            <a:off x="6614998" y="2216225"/>
            <a:ext cx="514325" cy="514325"/>
          </a:xfrm>
          <a:prstGeom prst="rect">
            <a:avLst/>
          </a:prstGeom>
          <a:noFill/>
          <a:ln>
            <a:noFill/>
          </a:ln>
        </p:spPr>
      </p:pic>
      <p:sp>
        <p:nvSpPr>
          <p:cNvPr id="332" name="Google Shape;332;g2de8c622823_0_5"/>
          <p:cNvSpPr txBox="1"/>
          <p:nvPr/>
        </p:nvSpPr>
        <p:spPr>
          <a:xfrm>
            <a:off x="5520938" y="1629825"/>
            <a:ext cx="2221500" cy="51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FR" sz="1300">
                <a:latin typeface="Calibri"/>
                <a:ea typeface="Calibri"/>
                <a:cs typeface="Calibri"/>
                <a:sym typeface="Calibri"/>
              </a:rPr>
              <a:t>Periurban community garden &amp; seed bank Domnești</a:t>
            </a:r>
            <a:endParaRPr b="1" sz="1300">
              <a:solidFill>
                <a:srgbClr val="000000"/>
              </a:solidFill>
              <a:latin typeface="Calibri"/>
              <a:ea typeface="Calibri"/>
              <a:cs typeface="Calibri"/>
              <a:sym typeface="Calibri"/>
            </a:endParaRPr>
          </a:p>
        </p:txBody>
      </p:sp>
      <p:pic>
        <p:nvPicPr>
          <p:cNvPr id="333" name="Google Shape;333;g2de8c622823_0_5"/>
          <p:cNvPicPr preferRelativeResize="0"/>
          <p:nvPr/>
        </p:nvPicPr>
        <p:blipFill>
          <a:blip r:embed="rId21">
            <a:alphaModFix/>
          </a:blip>
          <a:stretch>
            <a:fillRect/>
          </a:stretch>
        </p:blipFill>
        <p:spPr>
          <a:xfrm>
            <a:off x="8424922" y="6014525"/>
            <a:ext cx="1179101" cy="674879"/>
          </a:xfrm>
          <a:prstGeom prst="rect">
            <a:avLst/>
          </a:prstGeom>
          <a:noFill/>
          <a:ln>
            <a:noFill/>
          </a:ln>
        </p:spPr>
      </p:pic>
      <p:pic>
        <p:nvPicPr>
          <p:cNvPr id="334" name="Google Shape;334;g2de8c622823_0_5"/>
          <p:cNvPicPr preferRelativeResize="0"/>
          <p:nvPr/>
        </p:nvPicPr>
        <p:blipFill>
          <a:blip r:embed="rId22">
            <a:alphaModFix/>
          </a:blip>
          <a:stretch>
            <a:fillRect/>
          </a:stretch>
        </p:blipFill>
        <p:spPr>
          <a:xfrm>
            <a:off x="345118" y="5481411"/>
            <a:ext cx="1700357" cy="690749"/>
          </a:xfrm>
          <a:prstGeom prst="rect">
            <a:avLst/>
          </a:prstGeom>
          <a:noFill/>
          <a:ln>
            <a:noFill/>
          </a:ln>
        </p:spPr>
      </p:pic>
      <p:sp>
        <p:nvSpPr>
          <p:cNvPr id="335" name="Google Shape;335;g2de8c622823_0_5"/>
          <p:cNvSpPr/>
          <p:nvPr/>
        </p:nvSpPr>
        <p:spPr>
          <a:xfrm>
            <a:off x="2374100" y="1935941"/>
            <a:ext cx="1293900" cy="640800"/>
          </a:xfrm>
          <a:prstGeom prst="rect">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36" name="Google Shape;336;g2de8c622823_0_5"/>
          <p:cNvPicPr preferRelativeResize="0"/>
          <p:nvPr/>
        </p:nvPicPr>
        <p:blipFill>
          <a:blip r:embed="rId23">
            <a:alphaModFix/>
          </a:blip>
          <a:stretch>
            <a:fillRect/>
          </a:stretch>
        </p:blipFill>
        <p:spPr>
          <a:xfrm>
            <a:off x="2407103" y="1965520"/>
            <a:ext cx="1227894" cy="581636"/>
          </a:xfrm>
          <a:prstGeom prst="rect">
            <a:avLst/>
          </a:prstGeom>
          <a:noFill/>
          <a:ln>
            <a:noFill/>
          </a:ln>
        </p:spPr>
      </p:pic>
      <p:pic>
        <p:nvPicPr>
          <p:cNvPr id="337" name="Google Shape;337;g2de8c622823_0_5"/>
          <p:cNvPicPr preferRelativeResize="0"/>
          <p:nvPr/>
        </p:nvPicPr>
        <p:blipFill rotWithShape="1">
          <a:blip r:embed="rId24">
            <a:alphaModFix/>
          </a:blip>
          <a:srcRect b="32699" l="9337" r="4759" t="33143"/>
          <a:stretch/>
        </p:blipFill>
        <p:spPr>
          <a:xfrm>
            <a:off x="3384400" y="4173850"/>
            <a:ext cx="1293900" cy="514500"/>
          </a:xfrm>
          <a:prstGeom prst="rect">
            <a:avLst/>
          </a:prstGeom>
          <a:noFill/>
          <a:ln>
            <a:noFill/>
          </a:ln>
        </p:spPr>
      </p:pic>
      <p:pic>
        <p:nvPicPr>
          <p:cNvPr id="338" name="Google Shape;338;g2de8c622823_0_5"/>
          <p:cNvPicPr preferRelativeResize="0"/>
          <p:nvPr/>
        </p:nvPicPr>
        <p:blipFill>
          <a:blip r:embed="rId25">
            <a:alphaModFix/>
          </a:blip>
          <a:stretch>
            <a:fillRect/>
          </a:stretch>
        </p:blipFill>
        <p:spPr>
          <a:xfrm>
            <a:off x="2439236" y="4153536"/>
            <a:ext cx="1185864" cy="790576"/>
          </a:xfrm>
          <a:prstGeom prst="rect">
            <a:avLst/>
          </a:prstGeom>
          <a:noFill/>
          <a:ln>
            <a:noFill/>
          </a:ln>
        </p:spPr>
      </p:pic>
      <p:pic>
        <p:nvPicPr>
          <p:cNvPr id="339" name="Google Shape;339;g2de8c622823_0_5"/>
          <p:cNvPicPr preferRelativeResize="0"/>
          <p:nvPr/>
        </p:nvPicPr>
        <p:blipFill>
          <a:blip r:embed="rId26">
            <a:alphaModFix/>
          </a:blip>
          <a:stretch>
            <a:fillRect/>
          </a:stretch>
        </p:blipFill>
        <p:spPr>
          <a:xfrm>
            <a:off x="4582500" y="2945444"/>
            <a:ext cx="878425" cy="967106"/>
          </a:xfrm>
          <a:prstGeom prst="rect">
            <a:avLst/>
          </a:prstGeom>
          <a:noFill/>
          <a:ln>
            <a:noFill/>
          </a:ln>
        </p:spPr>
      </p:pic>
      <p:pic>
        <p:nvPicPr>
          <p:cNvPr id="340" name="Google Shape;340;g2de8c622823_0_5"/>
          <p:cNvPicPr preferRelativeResize="0"/>
          <p:nvPr/>
        </p:nvPicPr>
        <p:blipFill rotWithShape="1">
          <a:blip r:embed="rId27">
            <a:alphaModFix/>
          </a:blip>
          <a:srcRect b="75779" l="24772" r="59492" t="10019"/>
          <a:stretch/>
        </p:blipFill>
        <p:spPr>
          <a:xfrm>
            <a:off x="6017738" y="3494525"/>
            <a:ext cx="1227899" cy="410156"/>
          </a:xfrm>
          <a:prstGeom prst="rect">
            <a:avLst/>
          </a:prstGeom>
          <a:noFill/>
          <a:ln>
            <a:noFill/>
          </a:ln>
        </p:spPr>
      </p:pic>
      <p:sp>
        <p:nvSpPr>
          <p:cNvPr id="341" name="Google Shape;341;g2de8c622823_0_5"/>
          <p:cNvSpPr txBox="1"/>
          <p:nvPr/>
        </p:nvSpPr>
        <p:spPr>
          <a:xfrm rot="1174">
            <a:off x="4532588" y="2332496"/>
            <a:ext cx="878400" cy="4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2300">
                <a:latin typeface="Calibri"/>
                <a:ea typeface="Calibri"/>
                <a:cs typeface="Calibri"/>
                <a:sym typeface="Calibri"/>
              </a:rPr>
              <a:t>F</a:t>
            </a:r>
            <a:r>
              <a:rPr b="1" lang="fr-FR" sz="2300">
                <a:latin typeface="Calibri"/>
                <a:ea typeface="Calibri"/>
                <a:cs typeface="Calibri"/>
                <a:sym typeface="Calibri"/>
              </a:rPr>
              <a:t>ood </a:t>
            </a:r>
            <a:endParaRPr b="1" sz="2300">
              <a:solidFill>
                <a:srgbClr val="000000"/>
              </a:solidFill>
              <a:latin typeface="Calibri"/>
              <a:ea typeface="Calibri"/>
              <a:cs typeface="Calibri"/>
              <a:sym typeface="Calibri"/>
            </a:endParaRPr>
          </a:p>
        </p:txBody>
      </p:sp>
      <p:pic>
        <p:nvPicPr>
          <p:cNvPr id="342" name="Google Shape;342;g2de8c622823_0_5"/>
          <p:cNvPicPr preferRelativeResize="0"/>
          <p:nvPr/>
        </p:nvPicPr>
        <p:blipFill>
          <a:blip r:embed="rId28">
            <a:alphaModFix/>
          </a:blip>
          <a:stretch>
            <a:fillRect/>
          </a:stretch>
        </p:blipFill>
        <p:spPr>
          <a:xfrm>
            <a:off x="7386146" y="3868963"/>
            <a:ext cx="1013700" cy="1013700"/>
          </a:xfrm>
          <a:prstGeom prst="rect">
            <a:avLst/>
          </a:prstGeom>
          <a:noFill/>
          <a:ln>
            <a:noFill/>
          </a:ln>
        </p:spPr>
      </p:pic>
      <p:pic>
        <p:nvPicPr>
          <p:cNvPr id="343" name="Google Shape;343;g2de8c622823_0_5"/>
          <p:cNvPicPr preferRelativeResize="0"/>
          <p:nvPr/>
        </p:nvPicPr>
        <p:blipFill>
          <a:blip r:embed="rId29">
            <a:alphaModFix/>
          </a:blip>
          <a:stretch>
            <a:fillRect/>
          </a:stretch>
        </p:blipFill>
        <p:spPr>
          <a:xfrm>
            <a:off x="5903588" y="4392412"/>
            <a:ext cx="1293902" cy="624649"/>
          </a:xfrm>
          <a:prstGeom prst="rect">
            <a:avLst/>
          </a:prstGeom>
          <a:noFill/>
          <a:ln>
            <a:noFill/>
          </a:ln>
        </p:spPr>
      </p:pic>
      <p:pic>
        <p:nvPicPr>
          <p:cNvPr id="344" name="Google Shape;344;g2de8c622823_0_5"/>
          <p:cNvPicPr preferRelativeResize="0"/>
          <p:nvPr/>
        </p:nvPicPr>
        <p:blipFill>
          <a:blip r:embed="rId30">
            <a:alphaModFix/>
          </a:blip>
          <a:stretch>
            <a:fillRect/>
          </a:stretch>
        </p:blipFill>
        <p:spPr>
          <a:xfrm>
            <a:off x="4112063" y="842425"/>
            <a:ext cx="1819275" cy="5619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8" name="Shape 348"/>
        <p:cNvGrpSpPr/>
        <p:nvPr/>
      </p:nvGrpSpPr>
      <p:grpSpPr>
        <a:xfrm>
          <a:off x="0" y="0"/>
          <a:ext cx="0" cy="0"/>
          <a:chOff x="0" y="0"/>
          <a:chExt cx="0" cy="0"/>
        </a:xfrm>
      </p:grpSpPr>
      <p:sp>
        <p:nvSpPr>
          <p:cNvPr id="349" name="Google Shape;349;g2e341fc4479_0_116"/>
          <p:cNvSpPr txBox="1"/>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None/>
            </a:pPr>
            <a:r>
              <a:rPr lang="fr-FR" sz="3600">
                <a:solidFill>
                  <a:srgbClr val="000000"/>
                </a:solidFill>
                <a:latin typeface="Calibri"/>
                <a:ea typeface="Calibri"/>
                <a:cs typeface="Calibri"/>
                <a:sym typeface="Calibri"/>
              </a:rPr>
              <a:t>Stakeholder mapping (work in progress Ioana)</a:t>
            </a:r>
            <a:endParaRPr sz="3600">
              <a:solidFill>
                <a:srgbClr val="000000"/>
              </a:solidFill>
              <a:latin typeface="Calibri"/>
              <a:ea typeface="Calibri"/>
              <a:cs typeface="Calibri"/>
              <a:sym typeface="Calibri"/>
            </a:endParaRPr>
          </a:p>
        </p:txBody>
      </p:sp>
      <p:sp>
        <p:nvSpPr>
          <p:cNvPr id="350" name="Google Shape;350;g2e341fc4479_0_116"/>
          <p:cNvSpPr txBox="1"/>
          <p:nvPr>
            <p:ph idx="1" type="body"/>
          </p:nvPr>
        </p:nvSpPr>
        <p:spPr>
          <a:xfrm>
            <a:off x="293525" y="753600"/>
            <a:ext cx="2087100" cy="6408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Clr>
                <a:schemeClr val="dk1"/>
              </a:buClr>
              <a:buSzPts val="1100"/>
              <a:buFont typeface="Arial"/>
              <a:buNone/>
            </a:pPr>
            <a:r>
              <a:rPr b="1" lang="fr-FR" sz="2400"/>
              <a:t>NGOs </a:t>
            </a:r>
            <a:endParaRPr sz="2400"/>
          </a:p>
        </p:txBody>
      </p:sp>
      <p:graphicFrame>
        <p:nvGraphicFramePr>
          <p:cNvPr id="351" name="Google Shape;351;g2e341fc4479_0_116"/>
          <p:cNvGraphicFramePr/>
          <p:nvPr/>
        </p:nvGraphicFramePr>
        <p:xfrm>
          <a:off x="293525" y="1252425"/>
          <a:ext cx="3000000" cy="3000000"/>
        </p:xfrm>
        <a:graphic>
          <a:graphicData uri="http://schemas.openxmlformats.org/drawingml/2006/table">
            <a:tbl>
              <a:tblPr>
                <a:noFill/>
                <a:tableStyleId>{EF3F169F-D244-456D-A2C7-977D0D6BC717}</a:tableStyleId>
              </a:tblPr>
              <a:tblGrid>
                <a:gridCol w="2802075"/>
                <a:gridCol w="5613375"/>
                <a:gridCol w="3321375"/>
              </a:tblGrid>
              <a:tr h="381000">
                <a:tc>
                  <a:txBody>
                    <a:bodyPr/>
                    <a:lstStyle/>
                    <a:p>
                      <a:pPr indent="0" lvl="0" marL="0" rtl="0" algn="l">
                        <a:spcBef>
                          <a:spcPts val="0"/>
                        </a:spcBef>
                        <a:spcAft>
                          <a:spcPts val="0"/>
                        </a:spcAft>
                        <a:buNone/>
                      </a:pPr>
                      <a:r>
                        <a:rPr lang="fr-FR" sz="1200">
                          <a:highlight>
                            <a:srgbClr val="D9EAD3"/>
                          </a:highlight>
                        </a:rPr>
                        <a:t>Name</a:t>
                      </a:r>
                      <a:endParaRPr sz="1200">
                        <a:highlight>
                          <a:srgbClr val="D9EAD3"/>
                        </a:highlight>
                      </a:endParaRPr>
                    </a:p>
                  </a:txBody>
                  <a:tcPr marT="91425" marB="91425" marR="91425" marL="91425">
                    <a:solidFill>
                      <a:srgbClr val="E1EFD8"/>
                    </a:solidFill>
                  </a:tcPr>
                </a:tc>
                <a:tc>
                  <a:txBody>
                    <a:bodyPr/>
                    <a:lstStyle/>
                    <a:p>
                      <a:pPr indent="0" lvl="0" marL="0" rtl="0" algn="l">
                        <a:spcBef>
                          <a:spcPts val="0"/>
                        </a:spcBef>
                        <a:spcAft>
                          <a:spcPts val="0"/>
                        </a:spcAft>
                        <a:buNone/>
                      </a:pPr>
                      <a:r>
                        <a:rPr lang="fr-FR" sz="1200">
                          <a:highlight>
                            <a:srgbClr val="D9EAD3"/>
                          </a:highlight>
                        </a:rPr>
                        <a:t>Activity</a:t>
                      </a:r>
                      <a:endParaRPr sz="1200">
                        <a:highlight>
                          <a:srgbClr val="D9EAD3"/>
                        </a:highlight>
                      </a:endParaRPr>
                    </a:p>
                  </a:txBody>
                  <a:tcPr marT="91425" marB="91425" marR="91425" marL="91425">
                    <a:solidFill>
                      <a:srgbClr val="E1EFD8"/>
                    </a:solidFill>
                  </a:tcPr>
                </a:tc>
                <a:tc>
                  <a:txBody>
                    <a:bodyPr/>
                    <a:lstStyle/>
                    <a:p>
                      <a:pPr indent="0" lvl="0" marL="0" rtl="0" algn="l">
                        <a:spcBef>
                          <a:spcPts val="0"/>
                        </a:spcBef>
                        <a:spcAft>
                          <a:spcPts val="0"/>
                        </a:spcAft>
                        <a:buNone/>
                      </a:pPr>
                      <a:r>
                        <a:rPr lang="fr-FR" sz="1200">
                          <a:highlight>
                            <a:srgbClr val="D9EAD3"/>
                          </a:highlight>
                        </a:rPr>
                        <a:t>website</a:t>
                      </a:r>
                      <a:endParaRPr sz="1200">
                        <a:highlight>
                          <a:srgbClr val="D9EAD3"/>
                        </a:highlight>
                      </a:endParaRPr>
                    </a:p>
                  </a:txBody>
                  <a:tcPr marT="91425" marB="91425" marR="91425" marL="91425">
                    <a:solidFill>
                      <a:srgbClr val="E1EFD8"/>
                    </a:solidFill>
                  </a:tcPr>
                </a:tc>
              </a:tr>
              <a:tr h="381000">
                <a:tc>
                  <a:txBody>
                    <a:bodyPr/>
                    <a:lstStyle/>
                    <a:p>
                      <a:pPr indent="0" lvl="0" marL="0" rtl="0" algn="l">
                        <a:spcBef>
                          <a:spcPts val="0"/>
                        </a:spcBef>
                        <a:spcAft>
                          <a:spcPts val="0"/>
                        </a:spcAft>
                        <a:buNone/>
                      </a:pPr>
                      <a:r>
                        <a:rPr lang="fr-FR" sz="1200"/>
                        <a:t>Fundația Comunitară București</a:t>
                      </a:r>
                      <a:endParaRPr sz="12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fr-FR" sz="1200"/>
                        <a:t>Finding resources for community initiatives in Bucharest</a:t>
                      </a:r>
                      <a:endParaRPr sz="12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fr-FR" sz="1200" u="sng">
                          <a:solidFill>
                            <a:schemeClr val="hlink"/>
                          </a:solidFill>
                          <a:hlinkClick r:id="rId3"/>
                        </a:rPr>
                        <a:t>https://fundatiacomunitarabucuresti.ro/</a:t>
                      </a:r>
                      <a:r>
                        <a:rPr lang="fr-FR" sz="1200"/>
                        <a:t> </a:t>
                      </a:r>
                      <a:endParaRPr sz="1200"/>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fr-FR" sz="1200"/>
                        <a:t>Platforma de mediu pentru București</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fr-FR" sz="1200"/>
                        <a:t>Platform for collaborating to solve environmental problems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fr-FR" sz="1200" u="sng">
                          <a:solidFill>
                            <a:schemeClr val="hlink"/>
                          </a:solidFill>
                          <a:hlinkClick r:id="rId4"/>
                        </a:rPr>
                        <a:t>https://www.platformademediu.ro/</a:t>
                      </a:r>
                      <a:r>
                        <a:rPr lang="fr-FR" sz="1200"/>
                        <a:t> </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fr-FR" sz="1200"/>
                        <a:t>CERE: Centru de resurse pentru participare publică</a:t>
                      </a:r>
                      <a:endParaRPr sz="12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fr-FR" sz="1200"/>
                        <a:t>Resource center for public participation</a:t>
                      </a:r>
                      <a:endParaRPr sz="12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fr-FR" sz="1200" u="sng">
                          <a:solidFill>
                            <a:schemeClr val="hlink"/>
                          </a:solidFill>
                          <a:hlinkClick r:id="rId5"/>
                        </a:rPr>
                        <a:t>https://cere.ong/</a:t>
                      </a:r>
                      <a:r>
                        <a:rPr lang="fr-FR" sz="1200"/>
                        <a:t> </a:t>
                      </a:r>
                      <a:endParaRPr sz="1200"/>
                    </a:p>
                  </a:txBody>
                  <a:tcPr marT="91425" marB="91425" marR="91425" marL="91425">
                    <a:lnT cap="flat" cmpd="sng" w="9525">
                      <a:solidFill>
                        <a:srgbClr val="9E9E9E"/>
                      </a:solidFill>
                      <a:prstDash val="solid"/>
                      <a:round/>
                      <a:headEnd len="sm" w="sm" type="none"/>
                      <a:tailEnd len="sm" w="sm" type="none"/>
                    </a:lnT>
                  </a:tcPr>
                </a:tc>
              </a:tr>
              <a:tr h="381000">
                <a:tc>
                  <a:txBody>
                    <a:bodyPr/>
                    <a:lstStyle/>
                    <a:p>
                      <a:pPr indent="0" lvl="0" marL="0" rtl="0" algn="l">
                        <a:spcBef>
                          <a:spcPts val="0"/>
                        </a:spcBef>
                        <a:spcAft>
                          <a:spcPts val="0"/>
                        </a:spcAft>
                        <a:buNone/>
                      </a:pPr>
                      <a:r>
                        <a:rPr lang="fr-FR" sz="1200"/>
                        <a:t>Ambasada sustenabilității în România</a:t>
                      </a:r>
                      <a:endParaRPr sz="1200"/>
                    </a:p>
                    <a:p>
                      <a:pPr indent="0" lvl="0" marL="0" rtl="0" algn="l">
                        <a:spcBef>
                          <a:spcPts val="0"/>
                        </a:spcBef>
                        <a:spcAft>
                          <a:spcPts val="0"/>
                        </a:spcAft>
                        <a:buNone/>
                      </a:pPr>
                      <a:r>
                        <a:rPr lang="fr-FR" sz="1200"/>
                        <a:t>Sustainability Embassy in Romania</a:t>
                      </a:r>
                      <a:endParaRPr sz="1200"/>
                    </a:p>
                  </a:txBody>
                  <a:tcPr marT="91425" marB="91425" marR="91425" marL="91425"/>
                </a:tc>
                <a:tc>
                  <a:txBody>
                    <a:bodyPr/>
                    <a:lstStyle/>
                    <a:p>
                      <a:pPr indent="0" lvl="0" marL="0" rtl="0" algn="l">
                        <a:spcBef>
                          <a:spcPts val="0"/>
                        </a:spcBef>
                        <a:spcAft>
                          <a:spcPts val="0"/>
                        </a:spcAft>
                        <a:buNone/>
                      </a:pPr>
                      <a:r>
                        <a:rPr lang="fr-FR" sz="1200"/>
                        <a:t>Promoting an economic model that helps companies solve social and environmental problems through partenerships.</a:t>
                      </a:r>
                      <a:endParaRPr sz="1200"/>
                    </a:p>
                  </a:txBody>
                  <a:tcPr marT="91425" marB="91425" marR="91425" marL="91425"/>
                </a:tc>
                <a:tc>
                  <a:txBody>
                    <a:bodyPr/>
                    <a:lstStyle/>
                    <a:p>
                      <a:pPr indent="0" lvl="0" marL="0" rtl="0" algn="l">
                        <a:spcBef>
                          <a:spcPts val="0"/>
                        </a:spcBef>
                        <a:spcAft>
                          <a:spcPts val="0"/>
                        </a:spcAft>
                        <a:buNone/>
                      </a:pPr>
                      <a:r>
                        <a:rPr lang="fr-FR" sz="1200" u="sng">
                          <a:solidFill>
                            <a:schemeClr val="hlink"/>
                          </a:solidFill>
                          <a:hlinkClick r:id="rId6"/>
                        </a:rPr>
                        <a:t>https://ambasadasustenabilitatii.ro/</a:t>
                      </a:r>
                      <a:r>
                        <a:rPr lang="fr-FR" sz="1200"/>
                        <a:t> </a:t>
                      </a:r>
                      <a:endParaRPr sz="1200"/>
                    </a:p>
                  </a:txBody>
                  <a:tcPr marT="91425" marB="91425" marR="91425" marL="91425"/>
                </a:tc>
              </a:tr>
              <a:tr h="381000">
                <a:tc>
                  <a:txBody>
                    <a:bodyPr/>
                    <a:lstStyle/>
                    <a:p>
                      <a:pPr indent="0" lvl="0" marL="0" rtl="0" algn="l">
                        <a:spcBef>
                          <a:spcPts val="0"/>
                        </a:spcBef>
                        <a:spcAft>
                          <a:spcPts val="0"/>
                        </a:spcAft>
                        <a:buNone/>
                      </a:pPr>
                      <a:r>
                        <a:rPr lang="fr-FR" sz="1200"/>
                        <a:t>TERRA </a:t>
                      </a:r>
                      <a:r>
                        <a:rPr lang="fr-FR" sz="1200"/>
                        <a:t>Millenium III</a:t>
                      </a:r>
                      <a:endParaRPr sz="1200"/>
                    </a:p>
                  </a:txBody>
                  <a:tcPr marT="91425" marB="91425" marR="91425" marL="91425"/>
                </a:tc>
                <a:tc>
                  <a:txBody>
                    <a:bodyPr/>
                    <a:lstStyle/>
                    <a:p>
                      <a:pPr indent="0" lvl="0" marL="0" rtl="0" algn="l">
                        <a:spcBef>
                          <a:spcPts val="0"/>
                        </a:spcBef>
                        <a:spcAft>
                          <a:spcPts val="0"/>
                        </a:spcAft>
                        <a:buNone/>
                      </a:pPr>
                      <a:r>
                        <a:rPr lang="fr-FR" sz="1200"/>
                        <a:t>Developing awareness programs on the causes and effects of climate change and to promote sustainable development solutions, improving public policies. </a:t>
                      </a:r>
                      <a:endParaRPr sz="1200"/>
                    </a:p>
                  </a:txBody>
                  <a:tcPr marT="91425" marB="91425" marR="91425" marL="91425"/>
                </a:tc>
                <a:tc>
                  <a:txBody>
                    <a:bodyPr/>
                    <a:lstStyle/>
                    <a:p>
                      <a:pPr indent="0" lvl="0" marL="0" rtl="0" algn="l">
                        <a:spcBef>
                          <a:spcPts val="0"/>
                        </a:spcBef>
                        <a:spcAft>
                          <a:spcPts val="0"/>
                        </a:spcAft>
                        <a:buNone/>
                      </a:pPr>
                      <a:r>
                        <a:rPr lang="fr-FR" sz="1200" u="sng">
                          <a:solidFill>
                            <a:schemeClr val="hlink"/>
                          </a:solidFill>
                          <a:hlinkClick r:id="rId7"/>
                        </a:rPr>
                        <a:t>https://terramileniultrei.ro/en/</a:t>
                      </a:r>
                      <a:r>
                        <a:rPr lang="fr-FR" sz="1200"/>
                        <a:t> </a:t>
                      </a:r>
                      <a:endParaRPr sz="1200"/>
                    </a:p>
                  </a:txBody>
                  <a:tcPr marT="91425" marB="91425" marR="91425" marL="91425"/>
                </a:tc>
              </a:tr>
              <a:tr h="381000">
                <a:tc>
                  <a:txBody>
                    <a:bodyPr/>
                    <a:lstStyle/>
                    <a:p>
                      <a:pPr indent="0" lvl="0" marL="0" rtl="0" algn="l">
                        <a:spcBef>
                          <a:spcPts val="0"/>
                        </a:spcBef>
                        <a:spcAft>
                          <a:spcPts val="0"/>
                        </a:spcAft>
                        <a:buNone/>
                      </a:pPr>
                      <a:r>
                        <a:rPr lang="fr-FR" sz="1200"/>
                        <a:t>Academia de compost</a:t>
                      </a:r>
                      <a:endParaRPr sz="1200"/>
                    </a:p>
                  </a:txBody>
                  <a:tcPr marT="91425" marB="91425" marR="91425" marL="91425"/>
                </a:tc>
                <a:tc>
                  <a:txBody>
                    <a:bodyPr/>
                    <a:lstStyle/>
                    <a:p>
                      <a:pPr indent="0" lvl="0" marL="0" rtl="0" algn="l">
                        <a:spcBef>
                          <a:spcPts val="0"/>
                        </a:spcBef>
                        <a:spcAft>
                          <a:spcPts val="0"/>
                        </a:spcAft>
                        <a:buNone/>
                      </a:pPr>
                      <a:r>
                        <a:t/>
                      </a:r>
                      <a:endParaRPr sz="1200"/>
                    </a:p>
                  </a:txBody>
                  <a:tcPr marT="91425" marB="91425" marR="91425" marL="91425"/>
                </a:tc>
                <a:tc>
                  <a:txBody>
                    <a:bodyPr/>
                    <a:lstStyle/>
                    <a:p>
                      <a:pPr indent="0" lvl="0" marL="0" rtl="0" algn="l">
                        <a:spcBef>
                          <a:spcPts val="0"/>
                        </a:spcBef>
                        <a:spcAft>
                          <a:spcPts val="0"/>
                        </a:spcAft>
                        <a:buNone/>
                      </a:pPr>
                      <a:r>
                        <a:t/>
                      </a:r>
                      <a:endParaRPr sz="1200"/>
                    </a:p>
                  </a:txBody>
                  <a:tcPr marT="91425" marB="91425" marR="91425" marL="91425"/>
                </a:tc>
              </a:tr>
              <a:tr h="381000">
                <a:tc>
                  <a:txBody>
                    <a:bodyPr/>
                    <a:lstStyle/>
                    <a:p>
                      <a:pPr indent="0" lvl="0" marL="0" rtl="0" algn="l">
                        <a:spcBef>
                          <a:spcPts val="0"/>
                        </a:spcBef>
                        <a:spcAft>
                          <a:spcPts val="0"/>
                        </a:spcAft>
                        <a:buNone/>
                      </a:pPr>
                      <a:r>
                        <a:t/>
                      </a:r>
                      <a:endParaRPr sz="1200"/>
                    </a:p>
                  </a:txBody>
                  <a:tcPr marT="91425" marB="91425" marR="91425" marL="91425"/>
                </a:tc>
                <a:tc>
                  <a:txBody>
                    <a:bodyPr/>
                    <a:lstStyle/>
                    <a:p>
                      <a:pPr indent="0" lvl="0" marL="0" rtl="0" algn="l">
                        <a:spcBef>
                          <a:spcPts val="0"/>
                        </a:spcBef>
                        <a:spcAft>
                          <a:spcPts val="0"/>
                        </a:spcAft>
                        <a:buNone/>
                      </a:pPr>
                      <a:r>
                        <a:t/>
                      </a:r>
                      <a:endParaRPr sz="1200"/>
                    </a:p>
                  </a:txBody>
                  <a:tcPr marT="91425" marB="91425" marR="91425" marL="91425"/>
                </a:tc>
                <a:tc>
                  <a:txBody>
                    <a:bodyPr/>
                    <a:lstStyle/>
                    <a:p>
                      <a:pPr indent="0" lvl="0" marL="0" rtl="0" algn="l">
                        <a:spcBef>
                          <a:spcPts val="0"/>
                        </a:spcBef>
                        <a:spcAft>
                          <a:spcPts val="0"/>
                        </a:spcAft>
                        <a:buNone/>
                      </a:pPr>
                      <a:r>
                        <a:t/>
                      </a:r>
                      <a:endParaRPr sz="1200"/>
                    </a:p>
                  </a:txBody>
                  <a:tcPr marT="91425" marB="91425" marR="91425" marL="91425"/>
                </a:tc>
              </a:tr>
              <a:tr h="381000">
                <a:tc>
                  <a:txBody>
                    <a:bodyPr/>
                    <a:lstStyle/>
                    <a:p>
                      <a:pPr indent="0" lvl="0" marL="0" rtl="0" algn="l">
                        <a:spcBef>
                          <a:spcPts val="0"/>
                        </a:spcBef>
                        <a:spcAft>
                          <a:spcPts val="0"/>
                        </a:spcAft>
                        <a:buNone/>
                      </a:pPr>
                      <a:r>
                        <a:t/>
                      </a:r>
                      <a:endParaRPr sz="1200"/>
                    </a:p>
                  </a:txBody>
                  <a:tcPr marT="91425" marB="91425" marR="91425" marL="91425"/>
                </a:tc>
                <a:tc>
                  <a:txBody>
                    <a:bodyPr/>
                    <a:lstStyle/>
                    <a:p>
                      <a:pPr indent="0" lvl="0" marL="0" rtl="0" algn="l">
                        <a:spcBef>
                          <a:spcPts val="0"/>
                        </a:spcBef>
                        <a:spcAft>
                          <a:spcPts val="0"/>
                        </a:spcAft>
                        <a:buNone/>
                      </a:pPr>
                      <a:r>
                        <a:t/>
                      </a:r>
                      <a:endParaRPr sz="1200"/>
                    </a:p>
                  </a:txBody>
                  <a:tcPr marT="91425" marB="91425" marR="91425" marL="91425"/>
                </a:tc>
                <a:tc>
                  <a:txBody>
                    <a:bodyPr/>
                    <a:lstStyle/>
                    <a:p>
                      <a:pPr indent="0" lvl="0" marL="0" rtl="0" algn="l">
                        <a:spcBef>
                          <a:spcPts val="0"/>
                        </a:spcBef>
                        <a:spcAft>
                          <a:spcPts val="0"/>
                        </a:spcAft>
                        <a:buNone/>
                      </a:pPr>
                      <a:r>
                        <a:t/>
                      </a:r>
                      <a:endParaRPr sz="1200"/>
                    </a:p>
                  </a:txBody>
                  <a:tcPr marT="91425" marB="91425" marR="91425" marL="91425"/>
                </a:tc>
              </a:tr>
              <a:tr h="381000">
                <a:tc>
                  <a:txBody>
                    <a:bodyPr/>
                    <a:lstStyle/>
                    <a:p>
                      <a:pPr indent="0" lvl="0" marL="0" rtl="0" algn="l">
                        <a:spcBef>
                          <a:spcPts val="0"/>
                        </a:spcBef>
                        <a:spcAft>
                          <a:spcPts val="0"/>
                        </a:spcAft>
                        <a:buNone/>
                      </a:pPr>
                      <a:r>
                        <a:t/>
                      </a:r>
                      <a:endParaRPr sz="1200"/>
                    </a:p>
                  </a:txBody>
                  <a:tcPr marT="91425" marB="91425" marR="91425" marL="91425"/>
                </a:tc>
                <a:tc>
                  <a:txBody>
                    <a:bodyPr/>
                    <a:lstStyle/>
                    <a:p>
                      <a:pPr indent="0" lvl="0" marL="0" rtl="0" algn="l">
                        <a:spcBef>
                          <a:spcPts val="0"/>
                        </a:spcBef>
                        <a:spcAft>
                          <a:spcPts val="0"/>
                        </a:spcAft>
                        <a:buNone/>
                      </a:pPr>
                      <a:r>
                        <a:t/>
                      </a:r>
                      <a:endParaRPr sz="1200"/>
                    </a:p>
                  </a:txBody>
                  <a:tcPr marT="91425" marB="91425" marR="91425" marL="91425"/>
                </a:tc>
                <a:tc>
                  <a:txBody>
                    <a:bodyPr/>
                    <a:lstStyle/>
                    <a:p>
                      <a:pPr indent="0" lvl="0" marL="0" rtl="0" algn="l">
                        <a:spcBef>
                          <a:spcPts val="0"/>
                        </a:spcBef>
                        <a:spcAft>
                          <a:spcPts val="0"/>
                        </a:spcAft>
                        <a:buNone/>
                      </a:pPr>
                      <a:r>
                        <a:t/>
                      </a:r>
                      <a:endParaRPr sz="1200"/>
                    </a:p>
                  </a:txBody>
                  <a:tcPr marT="91425" marB="91425" marR="91425" marL="91425"/>
                </a:tc>
              </a:tr>
              <a:tr h="381000">
                <a:tc>
                  <a:txBody>
                    <a:bodyPr/>
                    <a:lstStyle/>
                    <a:p>
                      <a:pPr indent="0" lvl="0" marL="0" rtl="0" algn="l">
                        <a:lnSpc>
                          <a:spcPct val="115000"/>
                        </a:lnSpc>
                        <a:spcBef>
                          <a:spcPts val="1200"/>
                        </a:spcBef>
                        <a:spcAft>
                          <a:spcPts val="200"/>
                        </a:spcAft>
                        <a:buNone/>
                      </a:pPr>
                      <a:r>
                        <a:rPr lang="fr-FR" sz="1200">
                          <a:solidFill>
                            <a:schemeClr val="dk1"/>
                          </a:solidFill>
                        </a:rPr>
                        <a:t>Asociația Pentru Protecția Albinelor și polenizatorilor Sălbatici</a:t>
                      </a:r>
                      <a:endParaRPr sz="1200"/>
                    </a:p>
                  </a:txBody>
                  <a:tcPr marT="91425" marB="91425" marR="91425" marL="91425"/>
                </a:tc>
                <a:tc>
                  <a:txBody>
                    <a:bodyPr/>
                    <a:lstStyle/>
                    <a:p>
                      <a:pPr indent="0" lvl="0" marL="0" rtl="0" algn="l">
                        <a:spcBef>
                          <a:spcPts val="0"/>
                        </a:spcBef>
                        <a:spcAft>
                          <a:spcPts val="0"/>
                        </a:spcAft>
                        <a:buNone/>
                      </a:pPr>
                      <a:r>
                        <a:rPr lang="fr-FR" sz="1200"/>
                        <a:t>Education on importance of bees and </a:t>
                      </a:r>
                      <a:r>
                        <a:rPr lang="fr-FR" sz="1200"/>
                        <a:t>pollinators</a:t>
                      </a:r>
                      <a:r>
                        <a:rPr lang="fr-FR" sz="1200"/>
                        <a:t>. </a:t>
                      </a:r>
                      <a:endParaRPr sz="1200"/>
                    </a:p>
                  </a:txBody>
                  <a:tcPr marT="91425" marB="91425" marR="91425" marL="91425"/>
                </a:tc>
                <a:tc>
                  <a:txBody>
                    <a:bodyPr/>
                    <a:lstStyle/>
                    <a:p>
                      <a:pPr indent="0" lvl="0" marL="0" rtl="0" algn="l">
                        <a:spcBef>
                          <a:spcPts val="0"/>
                        </a:spcBef>
                        <a:spcAft>
                          <a:spcPts val="0"/>
                        </a:spcAft>
                        <a:buNone/>
                      </a:pPr>
                      <a:r>
                        <a:rPr lang="fr-FR" sz="1200" u="sng">
                          <a:solidFill>
                            <a:schemeClr val="hlink"/>
                          </a:solidFill>
                          <a:hlinkClick r:id="rId8"/>
                        </a:rPr>
                        <a:t>https://appaps.org/</a:t>
                      </a:r>
                      <a:r>
                        <a:rPr lang="fr-FR" sz="1200"/>
                        <a:t> </a:t>
                      </a:r>
                      <a:endParaRPr sz="1200"/>
                    </a:p>
                  </a:txBody>
                  <a:tcPr marT="91425" marB="91425" marR="91425" marL="91425"/>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2e341fc4479_0_10"/>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fr-FR" sz="3600"/>
              <a:t>   </a:t>
            </a:r>
            <a:r>
              <a:rPr b="1" lang="fr-FR" sz="3600"/>
              <a:t>Stakeholder mapping - festivals</a:t>
            </a:r>
            <a:endParaRPr b="1" sz="3600"/>
          </a:p>
        </p:txBody>
      </p:sp>
      <p:graphicFrame>
        <p:nvGraphicFramePr>
          <p:cNvPr id="357" name="Google Shape;357;g2e341fc4479_0_10"/>
          <p:cNvGraphicFramePr/>
          <p:nvPr/>
        </p:nvGraphicFramePr>
        <p:xfrm>
          <a:off x="407450" y="923025"/>
          <a:ext cx="3000000" cy="3000000"/>
        </p:xfrm>
        <a:graphic>
          <a:graphicData uri="http://schemas.openxmlformats.org/drawingml/2006/table">
            <a:tbl>
              <a:tblPr>
                <a:noFill/>
                <a:tableStyleId>{EF3F169F-D244-456D-A2C7-977D0D6BC717}</a:tableStyleId>
              </a:tblPr>
              <a:tblGrid>
                <a:gridCol w="1981700"/>
                <a:gridCol w="1867250"/>
                <a:gridCol w="2461300"/>
                <a:gridCol w="1262400"/>
              </a:tblGrid>
              <a:tr h="381000">
                <a:tc>
                  <a:txBody>
                    <a:bodyPr/>
                    <a:lstStyle/>
                    <a:p>
                      <a:pPr indent="0" lvl="0" marL="0" rtl="0" algn="l">
                        <a:spcBef>
                          <a:spcPts val="0"/>
                        </a:spcBef>
                        <a:spcAft>
                          <a:spcPts val="0"/>
                        </a:spcAft>
                        <a:buNone/>
                      </a:pPr>
                      <a:r>
                        <a:rPr b="1" lang="fr-FR"/>
                        <a:t>Name</a:t>
                      </a:r>
                      <a:endParaRPr b="1"/>
                    </a:p>
                  </a:txBody>
                  <a:tcPr marT="91425" marB="91425" marR="91425" marL="91425">
                    <a:solidFill>
                      <a:srgbClr val="E1EFD8"/>
                    </a:solidFill>
                  </a:tcPr>
                </a:tc>
                <a:tc>
                  <a:txBody>
                    <a:bodyPr/>
                    <a:lstStyle/>
                    <a:p>
                      <a:pPr indent="0" lvl="0" marL="0" rtl="0" algn="l">
                        <a:spcBef>
                          <a:spcPts val="0"/>
                        </a:spcBef>
                        <a:spcAft>
                          <a:spcPts val="0"/>
                        </a:spcAft>
                        <a:buNone/>
                      </a:pPr>
                      <a:r>
                        <a:rPr b="1" lang="fr-FR"/>
                        <a:t>Date</a:t>
                      </a:r>
                      <a:endParaRPr b="1"/>
                    </a:p>
                  </a:txBody>
                  <a:tcPr marT="91425" marB="91425" marR="91425" marL="91425">
                    <a:solidFill>
                      <a:srgbClr val="E1EFD8"/>
                    </a:solidFill>
                  </a:tcPr>
                </a:tc>
                <a:tc>
                  <a:txBody>
                    <a:bodyPr/>
                    <a:lstStyle/>
                    <a:p>
                      <a:pPr indent="0" lvl="0" marL="0" rtl="0" algn="l">
                        <a:spcBef>
                          <a:spcPts val="0"/>
                        </a:spcBef>
                        <a:spcAft>
                          <a:spcPts val="0"/>
                        </a:spcAft>
                        <a:buNone/>
                      </a:pPr>
                      <a:r>
                        <a:rPr b="1" lang="fr-FR"/>
                        <a:t>Location</a:t>
                      </a:r>
                      <a:endParaRPr b="1"/>
                    </a:p>
                  </a:txBody>
                  <a:tcPr marT="91425" marB="91425" marR="91425" marL="91425">
                    <a:solidFill>
                      <a:srgbClr val="E1EFD8"/>
                    </a:solidFill>
                  </a:tcPr>
                </a:tc>
                <a:tc>
                  <a:txBody>
                    <a:bodyPr/>
                    <a:lstStyle/>
                    <a:p>
                      <a:pPr indent="0" lvl="0" marL="0" rtl="0" algn="l">
                        <a:spcBef>
                          <a:spcPts val="0"/>
                        </a:spcBef>
                        <a:spcAft>
                          <a:spcPts val="0"/>
                        </a:spcAft>
                        <a:buNone/>
                      </a:pPr>
                      <a:r>
                        <a:rPr b="1" lang="fr-FR"/>
                        <a:t>Organiser</a:t>
                      </a:r>
                      <a:endParaRPr b="1"/>
                    </a:p>
                  </a:txBody>
                  <a:tcPr marT="91425" marB="91425" marR="91425" marL="91425">
                    <a:solidFill>
                      <a:srgbClr val="E1EFD8"/>
                    </a:solidFill>
                  </a:tcPr>
                </a:tc>
              </a:tr>
              <a:tr h="381000">
                <a:tc>
                  <a:txBody>
                    <a:bodyPr/>
                    <a:lstStyle/>
                    <a:p>
                      <a:pPr indent="0" lvl="0" marL="0" rtl="0" algn="l">
                        <a:spcBef>
                          <a:spcPts val="0"/>
                        </a:spcBef>
                        <a:spcAft>
                          <a:spcPts val="0"/>
                        </a:spcAft>
                        <a:buNone/>
                      </a:pPr>
                      <a:r>
                        <a:rPr lang="fr-FR"/>
                        <a:t>Astrofest</a:t>
                      </a:r>
                      <a:endParaRPr/>
                    </a:p>
                  </a:txBody>
                  <a:tcPr marT="91425" marB="91425" marR="91425" marL="91425"/>
                </a:tc>
                <a:tc>
                  <a:txBody>
                    <a:bodyPr/>
                    <a:lstStyle/>
                    <a:p>
                      <a:pPr indent="0" lvl="0" marL="0" rtl="0" algn="l">
                        <a:spcBef>
                          <a:spcPts val="0"/>
                        </a:spcBef>
                        <a:spcAft>
                          <a:spcPts val="0"/>
                        </a:spcAft>
                        <a:buNone/>
                      </a:pPr>
                      <a:r>
                        <a:rPr lang="fr-FR"/>
                        <a:t>17-18 may 2024</a:t>
                      </a:r>
                      <a:endParaRPr/>
                    </a:p>
                  </a:txBody>
                  <a:tcPr marT="91425" marB="91425" marR="91425" marL="91425"/>
                </a:tc>
                <a:tc>
                  <a:txBody>
                    <a:bodyPr/>
                    <a:lstStyle/>
                    <a:p>
                      <a:pPr indent="0" lvl="0" marL="0" rtl="0" algn="l">
                        <a:spcBef>
                          <a:spcPts val="0"/>
                        </a:spcBef>
                        <a:spcAft>
                          <a:spcPts val="0"/>
                        </a:spcAft>
                        <a:buNone/>
                      </a:pPr>
                      <a:r>
                        <a:rPr lang="fr-FR"/>
                        <a:t>Crângași Park</a:t>
                      </a:r>
                      <a:endParaRPr/>
                    </a:p>
                  </a:txBody>
                  <a:tcPr marT="91425" marB="91425" marR="91425" marL="91425"/>
                </a:tc>
                <a:tc>
                  <a:txBody>
                    <a:bodyPr/>
                    <a:lstStyle/>
                    <a:p>
                      <a:pPr indent="0" lvl="0" marL="0" rtl="0" algn="l">
                        <a:spcBef>
                          <a:spcPts val="0"/>
                        </a:spcBef>
                        <a:spcAft>
                          <a:spcPts val="0"/>
                        </a:spcAft>
                        <a:buNone/>
                      </a:pPr>
                      <a:r>
                        <a:rPr lang="fr-FR"/>
                        <a:t>PS6</a:t>
                      </a:r>
                      <a:endParaRPr/>
                    </a:p>
                  </a:txBody>
                  <a:tcPr marT="91425" marB="91425" marR="91425" marL="91425"/>
                </a:tc>
              </a:tr>
              <a:tr h="381000">
                <a:tc>
                  <a:txBody>
                    <a:bodyPr/>
                    <a:lstStyle/>
                    <a:p>
                      <a:pPr indent="0" lvl="0" marL="0" rtl="0" algn="l">
                        <a:spcBef>
                          <a:spcPts val="0"/>
                        </a:spcBef>
                        <a:spcAft>
                          <a:spcPts val="0"/>
                        </a:spcAft>
                        <a:buNone/>
                      </a:pPr>
                      <a:r>
                        <a:rPr lang="fr-FR"/>
                        <a:t>West Side Flower Fest</a:t>
                      </a:r>
                      <a:endParaRPr/>
                    </a:p>
                  </a:txBody>
                  <a:tcPr marT="91425" marB="91425" marR="91425" marL="91425"/>
                </a:tc>
                <a:tc>
                  <a:txBody>
                    <a:bodyPr/>
                    <a:lstStyle/>
                    <a:p>
                      <a:pPr indent="0" lvl="0" marL="0" rtl="0" algn="l">
                        <a:spcBef>
                          <a:spcPts val="0"/>
                        </a:spcBef>
                        <a:spcAft>
                          <a:spcPts val="0"/>
                        </a:spcAft>
                        <a:buNone/>
                      </a:pPr>
                      <a:r>
                        <a:rPr lang="fr-FR"/>
                        <a:t>31 may - 2 june 2024</a:t>
                      </a:r>
                      <a:endParaRPr/>
                    </a:p>
                  </a:txBody>
                  <a:tcPr marT="91425" marB="91425" marR="91425" marL="91425"/>
                </a:tc>
                <a:tc>
                  <a:txBody>
                    <a:bodyPr/>
                    <a:lstStyle/>
                    <a:p>
                      <a:pPr indent="0" lvl="0" marL="0" rtl="0" algn="l">
                        <a:spcBef>
                          <a:spcPts val="0"/>
                        </a:spcBef>
                        <a:spcAft>
                          <a:spcPts val="0"/>
                        </a:spcAft>
                        <a:buNone/>
                      </a:pPr>
                      <a:r>
                        <a:rPr lang="fr-FR"/>
                        <a:t>Drumul Taberei Park</a:t>
                      </a:r>
                      <a:endParaRPr/>
                    </a:p>
                  </a:txBody>
                  <a:tcPr marT="91425" marB="91425" marR="91425" marL="91425"/>
                </a:tc>
                <a:tc>
                  <a:txBody>
                    <a:bodyPr/>
                    <a:lstStyle/>
                    <a:p>
                      <a:pPr indent="0" lvl="0" marL="0" rtl="0" algn="l">
                        <a:spcBef>
                          <a:spcPts val="0"/>
                        </a:spcBef>
                        <a:spcAft>
                          <a:spcPts val="0"/>
                        </a:spcAft>
                        <a:buNone/>
                      </a:pPr>
                      <a:r>
                        <a:rPr lang="fr-FR"/>
                        <a:t>PS6</a:t>
                      </a:r>
                      <a:endParaRPr/>
                    </a:p>
                  </a:txBody>
                  <a:tcPr marT="91425" marB="91425" marR="91425" marL="91425"/>
                </a:tc>
              </a:tr>
              <a:tr h="382650">
                <a:tc>
                  <a:txBody>
                    <a:bodyPr/>
                    <a:lstStyle/>
                    <a:p>
                      <a:pPr indent="0" lvl="0" marL="0" rtl="0" algn="l">
                        <a:spcBef>
                          <a:spcPts val="0"/>
                        </a:spcBef>
                        <a:spcAft>
                          <a:spcPts val="0"/>
                        </a:spcAft>
                        <a:buNone/>
                      </a:pPr>
                      <a:r>
                        <a:rPr lang="fr-FR"/>
                        <a:t>Open Streets </a:t>
                      </a:r>
                      <a:endParaRPr/>
                    </a:p>
                  </a:txBody>
                  <a:tcPr marT="91425" marB="91425" marR="91425" marL="91425"/>
                </a:tc>
                <a:tc>
                  <a:txBody>
                    <a:bodyPr/>
                    <a:lstStyle/>
                    <a:p>
                      <a:pPr indent="0" lvl="0" marL="0" rtl="0" algn="l">
                        <a:spcBef>
                          <a:spcPts val="0"/>
                        </a:spcBef>
                        <a:spcAft>
                          <a:spcPts val="0"/>
                        </a:spcAft>
                        <a:buNone/>
                      </a:pPr>
                      <a:r>
                        <a:rPr lang="fr-FR"/>
                        <a:t>27-28 april 2024</a:t>
                      </a:r>
                      <a:endParaRPr/>
                    </a:p>
                  </a:txBody>
                  <a:tcPr marT="91425" marB="91425" marR="91425" marL="91425"/>
                </a:tc>
                <a:tc>
                  <a:txBody>
                    <a:bodyPr/>
                    <a:lstStyle/>
                    <a:p>
                      <a:pPr indent="0" lvl="0" marL="0" rtl="0" algn="l">
                        <a:spcBef>
                          <a:spcPts val="0"/>
                        </a:spcBef>
                        <a:spcAft>
                          <a:spcPts val="0"/>
                        </a:spcAft>
                        <a:buNone/>
                      </a:pPr>
                      <a:r>
                        <a:rPr lang="fr-FR"/>
                        <a:t>Drumul Taberei Boulevard</a:t>
                      </a:r>
                      <a:endParaRPr/>
                    </a:p>
                  </a:txBody>
                  <a:tcPr marT="91425" marB="91425" marR="91425" marL="91425"/>
                </a:tc>
                <a:tc>
                  <a:txBody>
                    <a:bodyPr/>
                    <a:lstStyle/>
                    <a:p>
                      <a:pPr indent="0" lvl="0" marL="0" rtl="0" algn="l">
                        <a:spcBef>
                          <a:spcPts val="0"/>
                        </a:spcBef>
                        <a:spcAft>
                          <a:spcPts val="0"/>
                        </a:spcAft>
                        <a:buNone/>
                      </a:pPr>
                      <a:r>
                        <a:rPr lang="fr-FR"/>
                        <a:t>PMB?</a:t>
                      </a:r>
                      <a:endParaRPr/>
                    </a:p>
                  </a:txBody>
                  <a:tcPr marT="91425" marB="91425" marR="91425" marL="91425"/>
                </a:tc>
              </a:tr>
              <a:tr h="381000">
                <a:tc>
                  <a:txBody>
                    <a:bodyPr/>
                    <a:lstStyle/>
                    <a:p>
                      <a:pPr indent="0" lvl="0" marL="0" rtl="0" algn="l">
                        <a:spcBef>
                          <a:spcPts val="0"/>
                        </a:spcBef>
                        <a:spcAft>
                          <a:spcPts val="0"/>
                        </a:spcAft>
                        <a:buNone/>
                      </a:pPr>
                      <a:r>
                        <a:rPr lang="fr-FR"/>
                        <a:t>Cinema sub stele</a:t>
                      </a:r>
                      <a:endParaRPr/>
                    </a:p>
                  </a:txBody>
                  <a:tcPr marT="91425" marB="91425" marR="91425" marL="91425"/>
                </a:tc>
                <a:tc>
                  <a:txBody>
                    <a:bodyPr/>
                    <a:lstStyle/>
                    <a:p>
                      <a:pPr indent="0" lvl="0" marL="0" rtl="0" algn="l">
                        <a:spcBef>
                          <a:spcPts val="0"/>
                        </a:spcBef>
                        <a:spcAft>
                          <a:spcPts val="0"/>
                        </a:spcAft>
                        <a:buNone/>
                      </a:pPr>
                      <a:r>
                        <a:rPr lang="fr-FR"/>
                        <a:t>august</a:t>
                      </a:r>
                      <a:endParaRPr/>
                    </a:p>
                  </a:txBody>
                  <a:tcPr marT="91425" marB="91425" marR="91425" marL="91425"/>
                </a:tc>
                <a:tc>
                  <a:txBody>
                    <a:bodyPr/>
                    <a:lstStyle/>
                    <a:p>
                      <a:pPr indent="0" lvl="0" marL="0" rtl="0" algn="l">
                        <a:spcBef>
                          <a:spcPts val="0"/>
                        </a:spcBef>
                        <a:spcAft>
                          <a:spcPts val="0"/>
                        </a:spcAft>
                        <a:buNone/>
                      </a:pPr>
                      <a:r>
                        <a:rPr lang="fr-FR"/>
                        <a:t>Dr</a:t>
                      </a:r>
                      <a:r>
                        <a:rPr lang="fr-FR"/>
                        <a:t>umul</a:t>
                      </a:r>
                      <a:r>
                        <a:rPr lang="fr-FR"/>
                        <a:t> Taberei Park, Grângași Park, Line Park, Marin Preda P. </a:t>
                      </a:r>
                      <a:endParaRPr/>
                    </a:p>
                  </a:txBody>
                  <a:tcPr marT="91425" marB="91425" marR="91425" marL="91425"/>
                </a:tc>
                <a:tc>
                  <a:txBody>
                    <a:bodyPr/>
                    <a:lstStyle/>
                    <a:p>
                      <a:pPr indent="0" lvl="0" marL="0" rtl="0" algn="l">
                        <a:spcBef>
                          <a:spcPts val="0"/>
                        </a:spcBef>
                        <a:spcAft>
                          <a:spcPts val="0"/>
                        </a:spcAft>
                        <a:buNone/>
                      </a:pPr>
                      <a:r>
                        <a:rPr lang="fr-FR"/>
                        <a:t>PS6</a:t>
                      </a:r>
                      <a:endParaRPr/>
                    </a:p>
                  </a:txBody>
                  <a:tcPr marT="91425" marB="91425" marR="91425" marL="91425"/>
                </a:tc>
              </a:tr>
              <a:tr h="381000">
                <a:tc>
                  <a:txBody>
                    <a:bodyPr/>
                    <a:lstStyle/>
                    <a:p>
                      <a:pPr indent="0" lvl="0" marL="0" rtl="0" algn="l">
                        <a:spcBef>
                          <a:spcPts val="0"/>
                        </a:spcBef>
                        <a:spcAft>
                          <a:spcPts val="0"/>
                        </a:spcAft>
                        <a:buNone/>
                      </a:pPr>
                      <a:r>
                        <a:rPr lang="fr-FR"/>
                        <a:t>West Side Hallo Fest</a:t>
                      </a:r>
                      <a:endParaRPr/>
                    </a:p>
                  </a:txBody>
                  <a:tcPr marT="91425" marB="91425" marR="91425" marL="91425"/>
                </a:tc>
                <a:tc>
                  <a:txBody>
                    <a:bodyPr/>
                    <a:lstStyle/>
                    <a:p>
                      <a:pPr indent="0" lvl="0" marL="0" rtl="0" algn="l">
                        <a:spcBef>
                          <a:spcPts val="0"/>
                        </a:spcBef>
                        <a:spcAft>
                          <a:spcPts val="0"/>
                        </a:spcAft>
                        <a:buNone/>
                      </a:pPr>
                      <a:r>
                        <a:rPr i="1" lang="fr-FR"/>
                        <a:t>27-28 october 2023</a:t>
                      </a:r>
                      <a:endParaRPr i="1"/>
                    </a:p>
                  </a:txBody>
                  <a:tcPr marT="91425" marB="91425" marR="91425" marL="91425"/>
                </a:tc>
                <a:tc>
                  <a:txBody>
                    <a:bodyPr/>
                    <a:lstStyle/>
                    <a:p>
                      <a:pPr indent="0" lvl="0" marL="0" rtl="0" algn="l">
                        <a:spcBef>
                          <a:spcPts val="0"/>
                        </a:spcBef>
                        <a:spcAft>
                          <a:spcPts val="0"/>
                        </a:spcAft>
                        <a:buNone/>
                      </a:pPr>
                      <a:r>
                        <a:rPr lang="fr-FR"/>
                        <a:t>Morii Lake Island</a:t>
                      </a:r>
                      <a:endParaRPr/>
                    </a:p>
                  </a:txBody>
                  <a:tcPr marT="91425" marB="91425" marR="91425" marL="91425"/>
                </a:tc>
                <a:tc>
                  <a:txBody>
                    <a:bodyPr/>
                    <a:lstStyle/>
                    <a:p>
                      <a:pPr indent="0" lvl="0" marL="0" rtl="0" algn="l">
                        <a:spcBef>
                          <a:spcPts val="0"/>
                        </a:spcBef>
                        <a:spcAft>
                          <a:spcPts val="0"/>
                        </a:spcAft>
                        <a:buNone/>
                      </a:pPr>
                      <a:r>
                        <a:rPr lang="fr-FR"/>
                        <a:t>PS6</a:t>
                      </a:r>
                      <a:endParaRPr/>
                    </a:p>
                  </a:txBody>
                  <a:tcPr marT="91425" marB="91425" marR="91425" marL="91425"/>
                </a:tc>
              </a:tr>
              <a:tr h="381000">
                <a:tc>
                  <a:txBody>
                    <a:bodyPr/>
                    <a:lstStyle/>
                    <a:p>
                      <a:pPr indent="0" lvl="0" marL="0" rtl="0" algn="l">
                        <a:spcBef>
                          <a:spcPts val="0"/>
                        </a:spcBef>
                        <a:spcAft>
                          <a:spcPts val="0"/>
                        </a:spcAft>
                        <a:buNone/>
                      </a:pPr>
                      <a:r>
                        <a:rPr lang="fr-FR"/>
                        <a:t>West Side Christmas Market</a:t>
                      </a:r>
                      <a:endParaRPr/>
                    </a:p>
                  </a:txBody>
                  <a:tcPr marT="91425" marB="91425" marR="91425" marL="91425"/>
                </a:tc>
                <a:tc>
                  <a:txBody>
                    <a:bodyPr/>
                    <a:lstStyle/>
                    <a:p>
                      <a:pPr indent="0" lvl="0" marL="0" rtl="0" algn="l">
                        <a:spcBef>
                          <a:spcPts val="0"/>
                        </a:spcBef>
                        <a:spcAft>
                          <a:spcPts val="0"/>
                        </a:spcAft>
                        <a:buNone/>
                      </a:pPr>
                      <a:r>
                        <a:rPr i="1" lang="fr-FR"/>
                        <a:t>29 november - 27 december 2023</a:t>
                      </a:r>
                      <a:endParaRPr i="1"/>
                    </a:p>
                  </a:txBody>
                  <a:tcPr marT="91425" marB="91425" marR="91425" marL="91425"/>
                </a:tc>
                <a:tc>
                  <a:txBody>
                    <a:bodyPr/>
                    <a:lstStyle/>
                    <a:p>
                      <a:pPr indent="0" lvl="0" marL="0" rtl="0" algn="l">
                        <a:spcBef>
                          <a:spcPts val="0"/>
                        </a:spcBef>
                        <a:spcAft>
                          <a:spcPts val="0"/>
                        </a:spcAft>
                        <a:buNone/>
                      </a:pPr>
                      <a:r>
                        <a:rPr lang="fr-FR"/>
                        <a:t>Drumul Taberei Park</a:t>
                      </a:r>
                      <a:endParaRPr/>
                    </a:p>
                  </a:txBody>
                  <a:tcPr marT="91425" marB="91425" marR="91425" marL="91425"/>
                </a:tc>
                <a:tc>
                  <a:txBody>
                    <a:bodyPr/>
                    <a:lstStyle/>
                    <a:p>
                      <a:pPr indent="0" lvl="0" marL="0" rtl="0" algn="l">
                        <a:spcBef>
                          <a:spcPts val="0"/>
                        </a:spcBef>
                        <a:spcAft>
                          <a:spcPts val="0"/>
                        </a:spcAft>
                        <a:buNone/>
                      </a:pPr>
                      <a:r>
                        <a:rPr lang="fr-FR"/>
                        <a:t>PS6</a:t>
                      </a:r>
                      <a:endParaRPr/>
                    </a:p>
                  </a:txBody>
                  <a:tcPr marT="91425" marB="91425" marR="91425" marL="91425"/>
                </a:tc>
              </a:tr>
            </a:tbl>
          </a:graphicData>
        </a:graphic>
      </p:graphicFrame>
      <p:pic>
        <p:nvPicPr>
          <p:cNvPr id="358" name="Google Shape;358;g2e341fc4479_0_10"/>
          <p:cNvPicPr preferRelativeResize="0"/>
          <p:nvPr/>
        </p:nvPicPr>
        <p:blipFill rotWithShape="1">
          <a:blip r:embed="rId3">
            <a:alphaModFix/>
          </a:blip>
          <a:srcRect b="15773" l="0" r="0" t="1252"/>
          <a:stretch/>
        </p:blipFill>
        <p:spPr>
          <a:xfrm>
            <a:off x="342750" y="4762000"/>
            <a:ext cx="2225749" cy="1943402"/>
          </a:xfrm>
          <a:prstGeom prst="rect">
            <a:avLst/>
          </a:prstGeom>
          <a:noFill/>
          <a:ln>
            <a:noFill/>
          </a:ln>
        </p:spPr>
      </p:pic>
      <p:pic>
        <p:nvPicPr>
          <p:cNvPr id="359" name="Google Shape;359;g2e341fc4479_0_10"/>
          <p:cNvPicPr preferRelativeResize="0"/>
          <p:nvPr/>
        </p:nvPicPr>
        <p:blipFill rotWithShape="1">
          <a:blip r:embed="rId4">
            <a:alphaModFix/>
          </a:blip>
          <a:srcRect b="33523" l="0" r="0" t="988"/>
          <a:stretch/>
        </p:blipFill>
        <p:spPr>
          <a:xfrm>
            <a:off x="2803575" y="4761975"/>
            <a:ext cx="2225748" cy="1943398"/>
          </a:xfrm>
          <a:prstGeom prst="rect">
            <a:avLst/>
          </a:prstGeom>
          <a:noFill/>
          <a:ln>
            <a:noFill/>
          </a:ln>
        </p:spPr>
      </p:pic>
      <p:pic>
        <p:nvPicPr>
          <p:cNvPr id="360" name="Google Shape;360;g2e341fc4479_0_10"/>
          <p:cNvPicPr preferRelativeResize="0"/>
          <p:nvPr/>
        </p:nvPicPr>
        <p:blipFill rotWithShape="1">
          <a:blip r:embed="rId5">
            <a:alphaModFix/>
          </a:blip>
          <a:srcRect b="0" l="14910" r="13543" t="1941"/>
          <a:stretch/>
        </p:blipFill>
        <p:spPr>
          <a:xfrm>
            <a:off x="9919125" y="4785000"/>
            <a:ext cx="2087100" cy="1905726"/>
          </a:xfrm>
          <a:prstGeom prst="rect">
            <a:avLst/>
          </a:prstGeom>
          <a:noFill/>
          <a:ln>
            <a:noFill/>
          </a:ln>
        </p:spPr>
      </p:pic>
      <p:pic>
        <p:nvPicPr>
          <p:cNvPr id="361" name="Google Shape;361;g2e341fc4479_0_10"/>
          <p:cNvPicPr preferRelativeResize="0"/>
          <p:nvPr/>
        </p:nvPicPr>
        <p:blipFill rotWithShape="1">
          <a:blip r:embed="rId6">
            <a:alphaModFix/>
          </a:blip>
          <a:srcRect b="0" l="0" r="35575" t="1941"/>
          <a:stretch/>
        </p:blipFill>
        <p:spPr>
          <a:xfrm>
            <a:off x="7547275" y="4784975"/>
            <a:ext cx="2225750" cy="1905725"/>
          </a:xfrm>
          <a:prstGeom prst="rect">
            <a:avLst/>
          </a:prstGeom>
          <a:noFill/>
          <a:ln>
            <a:noFill/>
          </a:ln>
        </p:spPr>
      </p:pic>
      <p:pic>
        <p:nvPicPr>
          <p:cNvPr id="362" name="Google Shape;362;g2e341fc4479_0_10"/>
          <p:cNvPicPr preferRelativeResize="0"/>
          <p:nvPr/>
        </p:nvPicPr>
        <p:blipFill rotWithShape="1">
          <a:blip r:embed="rId7">
            <a:alphaModFix/>
          </a:blip>
          <a:srcRect b="0" l="12403" r="0" t="0"/>
          <a:stretch/>
        </p:blipFill>
        <p:spPr>
          <a:xfrm>
            <a:off x="5175425" y="4766174"/>
            <a:ext cx="2225751" cy="1905727"/>
          </a:xfrm>
          <a:prstGeom prst="rect">
            <a:avLst/>
          </a:prstGeom>
          <a:noFill/>
          <a:ln>
            <a:noFill/>
          </a:ln>
        </p:spPr>
      </p:pic>
      <p:pic>
        <p:nvPicPr>
          <p:cNvPr id="363" name="Google Shape;363;g2e341fc4479_0_10"/>
          <p:cNvPicPr preferRelativeResize="0"/>
          <p:nvPr/>
        </p:nvPicPr>
        <p:blipFill rotWithShape="1">
          <a:blip r:embed="rId8">
            <a:alphaModFix/>
          </a:blip>
          <a:srcRect b="0" l="7820" r="7820" t="0"/>
          <a:stretch/>
        </p:blipFill>
        <p:spPr>
          <a:xfrm>
            <a:off x="8129813" y="2621238"/>
            <a:ext cx="3876424" cy="1700800"/>
          </a:xfrm>
          <a:prstGeom prst="rect">
            <a:avLst/>
          </a:prstGeom>
          <a:noFill/>
          <a:ln>
            <a:noFill/>
          </a:ln>
        </p:spPr>
      </p:pic>
      <p:sp>
        <p:nvSpPr>
          <p:cNvPr id="364" name="Google Shape;364;g2e341fc4479_0_10"/>
          <p:cNvSpPr txBox="1"/>
          <p:nvPr/>
        </p:nvSpPr>
        <p:spPr>
          <a:xfrm>
            <a:off x="8072700" y="923025"/>
            <a:ext cx="23226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a:solidFill>
                  <a:schemeClr val="dk1"/>
                </a:solidFill>
              </a:rPr>
              <a:t>Centrul Cultural European Sector 6</a:t>
            </a:r>
            <a:r>
              <a:rPr lang="fr-FR">
                <a:solidFill>
                  <a:schemeClr val="dk1"/>
                </a:solidFill>
              </a:rPr>
              <a:t> </a:t>
            </a:r>
            <a:endParaRPr>
              <a:solidFill>
                <a:schemeClr val="dk1"/>
              </a:solidFill>
            </a:endParaRPr>
          </a:p>
          <a:p>
            <a:pPr indent="0" lvl="0" marL="0" rtl="0" algn="l">
              <a:spcBef>
                <a:spcPts val="0"/>
              </a:spcBef>
              <a:spcAft>
                <a:spcPts val="0"/>
              </a:spcAft>
              <a:buNone/>
            </a:pPr>
            <a:r>
              <a:rPr lang="fr-FR">
                <a:solidFill>
                  <a:schemeClr val="dk1"/>
                </a:solidFill>
              </a:rPr>
              <a:t>Center for organising events: </a:t>
            </a:r>
            <a:endParaRPr>
              <a:solidFill>
                <a:schemeClr val="dk1"/>
              </a:solidFill>
            </a:endParaRPr>
          </a:p>
          <a:p>
            <a:pPr indent="0" lvl="0" marL="0" rtl="0" algn="l">
              <a:spcBef>
                <a:spcPts val="0"/>
              </a:spcBef>
              <a:spcAft>
                <a:spcPts val="0"/>
              </a:spcAft>
              <a:buNone/>
            </a:pPr>
            <a:r>
              <a:rPr lang="fr-FR" sz="1200" u="sng">
                <a:solidFill>
                  <a:schemeClr val="hlink"/>
                </a:solidFill>
                <a:hlinkClick r:id="rId9"/>
              </a:rPr>
              <a:t>https://primarie6.ro/primarie_sector6/lista-evenimente</a:t>
            </a:r>
            <a:r>
              <a:rPr lang="fr-FR" sz="1200">
                <a:solidFill>
                  <a:schemeClr val="dk1"/>
                </a:solidFill>
              </a:rPr>
              <a:t> </a:t>
            </a:r>
            <a:endParaRPr sz="1200"/>
          </a:p>
        </p:txBody>
      </p:sp>
      <p:pic>
        <p:nvPicPr>
          <p:cNvPr id="365" name="Google Shape;365;g2e341fc4479_0_10"/>
          <p:cNvPicPr preferRelativeResize="0"/>
          <p:nvPr/>
        </p:nvPicPr>
        <p:blipFill>
          <a:blip r:embed="rId10">
            <a:alphaModFix/>
          </a:blip>
          <a:stretch>
            <a:fillRect/>
          </a:stretch>
        </p:blipFill>
        <p:spPr>
          <a:xfrm>
            <a:off x="10487900" y="945225"/>
            <a:ext cx="1428750" cy="1371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2e572745a7c_0_81"/>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2000"/>
              <a:buNone/>
            </a:pPr>
            <a:r>
              <a:rPr b="1" lang="fr-FR" sz="3600"/>
              <a:t>Integrated and participatory food governance in District 6 </a:t>
            </a:r>
            <a:endParaRPr b="1" sz="3600"/>
          </a:p>
        </p:txBody>
      </p:sp>
      <p:pic>
        <p:nvPicPr>
          <p:cNvPr id="371" name="Google Shape;371;g2e572745a7c_0_81"/>
          <p:cNvPicPr preferRelativeResize="0"/>
          <p:nvPr/>
        </p:nvPicPr>
        <p:blipFill rotWithShape="1">
          <a:blip r:embed="rId3">
            <a:alphaModFix/>
          </a:blip>
          <a:srcRect b="2528" l="14647" r="14830" t="3477"/>
          <a:stretch/>
        </p:blipFill>
        <p:spPr>
          <a:xfrm>
            <a:off x="1342525" y="640800"/>
            <a:ext cx="9486677" cy="62172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2e531c28b3c_2_0"/>
          <p:cNvSpPr txBox="1"/>
          <p:nvPr>
            <p:ph idx="1" type="body"/>
          </p:nvPr>
        </p:nvSpPr>
        <p:spPr>
          <a:xfrm>
            <a:off x="5080125" y="941725"/>
            <a:ext cx="6898800" cy="57597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Font typeface="Calibri"/>
              <a:buAutoNum type="arabicPeriod"/>
            </a:pPr>
            <a:r>
              <a:rPr b="1" lang="fr-FR" sz="1800"/>
              <a:t>O</a:t>
            </a:r>
            <a:r>
              <a:rPr b="1" lang="fr-FR" sz="1800"/>
              <a:t>rganize communication </a:t>
            </a:r>
            <a:r>
              <a:rPr b="1" lang="fr-FR" sz="1800"/>
              <a:t>strategy for the participation process</a:t>
            </a:r>
            <a:endParaRPr b="1" sz="1800"/>
          </a:p>
          <a:p>
            <a:pPr indent="-323850" lvl="0" marL="914400" rtl="0" algn="l">
              <a:spcBef>
                <a:spcPts val="0"/>
              </a:spcBef>
              <a:spcAft>
                <a:spcPts val="0"/>
              </a:spcAft>
              <a:buSzPts val="1500"/>
              <a:buChar char="➔"/>
            </a:pPr>
            <a:r>
              <a:rPr lang="fr-FR" sz="1500"/>
              <a:t>Online comm, Posters, flyer distribution in local markets, school and public education institutions, social services and cantines.</a:t>
            </a:r>
            <a:endParaRPr sz="1500"/>
          </a:p>
          <a:p>
            <a:pPr indent="-323850" lvl="0" marL="914400" rtl="0" algn="l">
              <a:spcBef>
                <a:spcPts val="0"/>
              </a:spcBef>
              <a:spcAft>
                <a:spcPts val="0"/>
              </a:spcAft>
              <a:buSzPts val="1500"/>
              <a:buChar char="➔"/>
            </a:pPr>
            <a:r>
              <a:rPr lang="fr-FR" sz="1500"/>
              <a:t>Set up a program of meetings with local NGOs facilitating citizen engagement to involve them in the definition of the consultation.</a:t>
            </a:r>
            <a:endParaRPr sz="1500"/>
          </a:p>
          <a:p>
            <a:pPr indent="0" lvl="0" marL="1371600" rtl="0" algn="l">
              <a:spcBef>
                <a:spcPts val="1000"/>
              </a:spcBef>
              <a:spcAft>
                <a:spcPts val="0"/>
              </a:spcAft>
              <a:buNone/>
            </a:pPr>
            <a:r>
              <a:t/>
            </a:r>
            <a:endParaRPr sz="1500"/>
          </a:p>
          <a:p>
            <a:pPr indent="-342900" lvl="0" marL="457200" rtl="0" algn="l">
              <a:spcBef>
                <a:spcPts val="1000"/>
              </a:spcBef>
              <a:spcAft>
                <a:spcPts val="0"/>
              </a:spcAft>
              <a:buSzPts val="1800"/>
              <a:buAutoNum type="arabicPeriod"/>
            </a:pPr>
            <a:r>
              <a:rPr b="1" lang="fr-FR" sz="1800"/>
              <a:t>Public consultation on food habits and needs </a:t>
            </a:r>
            <a:endParaRPr b="1" sz="1800"/>
          </a:p>
          <a:p>
            <a:pPr indent="-330200" lvl="0" marL="914400" rtl="0" algn="l">
              <a:spcBef>
                <a:spcPts val="1000"/>
              </a:spcBef>
              <a:spcAft>
                <a:spcPts val="0"/>
              </a:spcAft>
              <a:buSzPts val="1600"/>
              <a:buChar char="➔"/>
            </a:pPr>
            <a:r>
              <a:rPr b="1" lang="fr-FR" sz="1600" u="sng"/>
              <a:t>Preliminary Survey </a:t>
            </a:r>
            <a:r>
              <a:rPr lang="fr-FR" sz="1600"/>
              <a:t>(during workshops and activities, social events, in NGO premises, socio-cultural and social centers, etc.)</a:t>
            </a:r>
            <a:endParaRPr sz="1600"/>
          </a:p>
          <a:p>
            <a:pPr indent="-330200" lvl="0" marL="914400" rtl="0" algn="l">
              <a:spcBef>
                <a:spcPts val="1000"/>
              </a:spcBef>
              <a:spcAft>
                <a:spcPts val="0"/>
              </a:spcAft>
              <a:buSzPts val="1600"/>
              <a:buChar char="➔"/>
            </a:pPr>
            <a:r>
              <a:rPr b="1" lang="fr-FR" sz="1600" u="sng"/>
              <a:t>Working groups</a:t>
            </a:r>
            <a:r>
              <a:rPr lang="fr-FR" sz="1600" u="sng"/>
              <a:t> </a:t>
            </a:r>
            <a:endParaRPr sz="1600" u="sng"/>
          </a:p>
          <a:p>
            <a:pPr indent="-323850" lvl="0" marL="914400" rtl="0" algn="l">
              <a:spcBef>
                <a:spcPts val="0"/>
              </a:spcBef>
              <a:spcAft>
                <a:spcPts val="0"/>
              </a:spcAft>
              <a:buSzPts val="1500"/>
              <a:buAutoNum type="arabicParenR"/>
            </a:pPr>
            <a:r>
              <a:rPr b="1" lang="fr-FR" sz="1500"/>
              <a:t>Consumers</a:t>
            </a:r>
            <a:r>
              <a:rPr lang="fr-FR" sz="1500"/>
              <a:t> : women and caregivers / vulnerable children and youth (Ajungem Mari) / elderly / beneficiaries of social aid services and food parcels (Social Food) / excluded vulnerable groups (Carusel) </a:t>
            </a:r>
            <a:endParaRPr sz="1500"/>
          </a:p>
          <a:p>
            <a:pPr indent="-323850" lvl="0" marL="914400" rtl="0" algn="l">
              <a:spcBef>
                <a:spcPts val="0"/>
              </a:spcBef>
              <a:spcAft>
                <a:spcPts val="0"/>
              </a:spcAft>
              <a:buSzPts val="1500"/>
              <a:buAutoNum type="arabicParenR"/>
            </a:pPr>
            <a:r>
              <a:rPr b="1" lang="fr-FR" sz="1500"/>
              <a:t>Producers : </a:t>
            </a:r>
            <a:r>
              <a:rPr lang="fr-FR" sz="1500"/>
              <a:t>Production surveys to small producers (Romo / Eco Ruralis)</a:t>
            </a:r>
            <a:endParaRPr sz="1500"/>
          </a:p>
          <a:p>
            <a:pPr indent="0" lvl="0" marL="0" rtl="0" algn="l">
              <a:spcBef>
                <a:spcPts val="0"/>
              </a:spcBef>
              <a:spcAft>
                <a:spcPts val="0"/>
              </a:spcAft>
              <a:buNone/>
            </a:pPr>
            <a:r>
              <a:t/>
            </a:r>
            <a:endParaRPr sz="1500"/>
          </a:p>
          <a:p>
            <a:pPr indent="-330200" lvl="0" marL="914400" rtl="0" algn="l">
              <a:spcBef>
                <a:spcPts val="1000"/>
              </a:spcBef>
              <a:spcAft>
                <a:spcPts val="0"/>
              </a:spcAft>
              <a:buSzPts val="1600"/>
              <a:buChar char="➔"/>
            </a:pPr>
            <a:r>
              <a:rPr b="1" lang="fr-FR" sz="1600" u="sng"/>
              <a:t>Program of weekly/monthly activities to be deployed: </a:t>
            </a:r>
            <a:endParaRPr b="1" sz="1600" u="sng"/>
          </a:p>
          <a:p>
            <a:pPr indent="-323850" lvl="0" marL="914400" rtl="0" algn="l">
              <a:spcBef>
                <a:spcPts val="0"/>
              </a:spcBef>
              <a:spcAft>
                <a:spcPts val="0"/>
              </a:spcAft>
              <a:buSzPts val="1500"/>
              <a:buAutoNum type="arabicParenR"/>
            </a:pPr>
            <a:r>
              <a:rPr b="1" lang="fr-FR" sz="1500"/>
              <a:t>Producers : </a:t>
            </a:r>
            <a:r>
              <a:rPr lang="fr-FR" sz="1500"/>
              <a:t>Community Mapping (understand production practices, opportunities and barriers)</a:t>
            </a:r>
            <a:endParaRPr sz="1500"/>
          </a:p>
          <a:p>
            <a:pPr indent="-323850" lvl="0" marL="914400" rtl="0" algn="l">
              <a:spcBef>
                <a:spcPts val="0"/>
              </a:spcBef>
              <a:spcAft>
                <a:spcPts val="0"/>
              </a:spcAft>
              <a:buSzPts val="1500"/>
              <a:buAutoNum type="arabicParenR"/>
            </a:pPr>
            <a:r>
              <a:rPr b="1" lang="fr-FR" sz="1500"/>
              <a:t>Consumers: </a:t>
            </a:r>
            <a:r>
              <a:rPr lang="fr-FR" sz="1500"/>
              <a:t>Card visualisation (understand consumers needs and priorities)</a:t>
            </a:r>
            <a:endParaRPr sz="1500"/>
          </a:p>
          <a:p>
            <a:pPr indent="-323850" lvl="0" marL="914400" rtl="0" algn="l">
              <a:spcBef>
                <a:spcPts val="0"/>
              </a:spcBef>
              <a:spcAft>
                <a:spcPts val="0"/>
              </a:spcAft>
              <a:buSzPts val="1500"/>
              <a:buAutoNum type="arabicParenR"/>
            </a:pPr>
            <a:r>
              <a:rPr b="1" lang="fr-FR" sz="1500"/>
              <a:t>Consumers and producers :</a:t>
            </a:r>
            <a:r>
              <a:rPr lang="fr-FR" sz="1500"/>
              <a:t> Monitoring and Evaluation of the Food Strategy: Smiley face / goal prioritization exercise (could use Mural and previous workshop resources)</a:t>
            </a:r>
            <a:endParaRPr sz="1800"/>
          </a:p>
        </p:txBody>
      </p:sp>
      <p:sp>
        <p:nvSpPr>
          <p:cNvPr id="377" name="Google Shape;377;g2e531c28b3c_2_0"/>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58822"/>
              <a:buNone/>
            </a:pPr>
            <a:r>
              <a:rPr b="1" lang="fr-FR" sz="3400"/>
              <a:t>     </a:t>
            </a:r>
            <a:r>
              <a:rPr b="1" lang="fr-FR" sz="2511"/>
              <a:t>Integrated and participatory food governance in District 6 - focus on integrating vulnerable actors</a:t>
            </a:r>
            <a:r>
              <a:rPr lang="fr-FR" sz="3600"/>
              <a:t> </a:t>
            </a:r>
            <a:endParaRPr sz="3600"/>
          </a:p>
        </p:txBody>
      </p:sp>
      <p:pic>
        <p:nvPicPr>
          <p:cNvPr id="378" name="Google Shape;378;g2e531c28b3c_2_0"/>
          <p:cNvPicPr preferRelativeResize="0"/>
          <p:nvPr/>
        </p:nvPicPr>
        <p:blipFill rotWithShape="1">
          <a:blip r:embed="rId3">
            <a:alphaModFix/>
          </a:blip>
          <a:srcRect b="16015" l="13056" r="15986" t="17197"/>
          <a:stretch/>
        </p:blipFill>
        <p:spPr>
          <a:xfrm>
            <a:off x="767783" y="2104204"/>
            <a:ext cx="785444" cy="769296"/>
          </a:xfrm>
          <a:prstGeom prst="rect">
            <a:avLst/>
          </a:prstGeom>
          <a:noFill/>
          <a:ln>
            <a:noFill/>
          </a:ln>
        </p:spPr>
      </p:pic>
      <p:sp>
        <p:nvSpPr>
          <p:cNvPr id="379" name="Google Shape;379;g2e531c28b3c_2_0"/>
          <p:cNvSpPr/>
          <p:nvPr/>
        </p:nvSpPr>
        <p:spPr>
          <a:xfrm>
            <a:off x="2346302" y="1374625"/>
            <a:ext cx="862200" cy="455100"/>
          </a:xfrm>
          <a:prstGeom prst="rect">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380" name="Google Shape;380;g2e531c28b3c_2_0"/>
          <p:cNvGrpSpPr/>
          <p:nvPr/>
        </p:nvGrpSpPr>
        <p:grpSpPr>
          <a:xfrm>
            <a:off x="1801254" y="2201738"/>
            <a:ext cx="1657620" cy="516724"/>
            <a:chOff x="1211075" y="1661825"/>
            <a:chExt cx="2415300" cy="690900"/>
          </a:xfrm>
        </p:grpSpPr>
        <p:sp>
          <p:nvSpPr>
            <p:cNvPr id="381" name="Google Shape;381;g2e531c28b3c_2_0"/>
            <p:cNvSpPr/>
            <p:nvPr/>
          </p:nvSpPr>
          <p:spPr>
            <a:xfrm>
              <a:off x="1211075" y="1661825"/>
              <a:ext cx="2415300" cy="690900"/>
            </a:xfrm>
            <a:prstGeom prst="rect">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82" name="Google Shape;382;g2e531c28b3c_2_0"/>
            <p:cNvPicPr preferRelativeResize="0"/>
            <p:nvPr/>
          </p:nvPicPr>
          <p:blipFill>
            <a:blip r:embed="rId4">
              <a:alphaModFix/>
            </a:blip>
            <a:stretch>
              <a:fillRect/>
            </a:stretch>
          </p:blipFill>
          <p:spPr>
            <a:xfrm>
              <a:off x="1300525" y="1781100"/>
              <a:ext cx="2133600" cy="571500"/>
            </a:xfrm>
            <a:prstGeom prst="rect">
              <a:avLst/>
            </a:prstGeom>
            <a:noFill/>
            <a:ln>
              <a:noFill/>
            </a:ln>
          </p:spPr>
        </p:pic>
      </p:grpSp>
      <p:pic>
        <p:nvPicPr>
          <p:cNvPr id="383" name="Google Shape;383;g2e531c28b3c_2_0"/>
          <p:cNvPicPr preferRelativeResize="0"/>
          <p:nvPr/>
        </p:nvPicPr>
        <p:blipFill>
          <a:blip r:embed="rId5">
            <a:alphaModFix/>
          </a:blip>
          <a:stretch>
            <a:fillRect/>
          </a:stretch>
        </p:blipFill>
        <p:spPr>
          <a:xfrm>
            <a:off x="2368293" y="1395625"/>
            <a:ext cx="818170" cy="412950"/>
          </a:xfrm>
          <a:prstGeom prst="rect">
            <a:avLst/>
          </a:prstGeom>
          <a:noFill/>
          <a:ln>
            <a:noFill/>
          </a:ln>
        </p:spPr>
      </p:pic>
      <p:sp>
        <p:nvSpPr>
          <p:cNvPr id="384" name="Google Shape;384;g2e531c28b3c_2_0"/>
          <p:cNvSpPr txBox="1"/>
          <p:nvPr>
            <p:ph idx="1" type="body"/>
          </p:nvPr>
        </p:nvSpPr>
        <p:spPr>
          <a:xfrm>
            <a:off x="1273538" y="771613"/>
            <a:ext cx="2139300" cy="4722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Clr>
                <a:schemeClr val="dk1"/>
              </a:buClr>
              <a:buSzPts val="1100"/>
              <a:buFont typeface="Arial"/>
              <a:buNone/>
            </a:pPr>
            <a:r>
              <a:rPr b="1" lang="fr-FR" sz="2100"/>
              <a:t>Strategic allies</a:t>
            </a:r>
            <a:endParaRPr sz="2100"/>
          </a:p>
        </p:txBody>
      </p:sp>
      <p:sp>
        <p:nvSpPr>
          <p:cNvPr id="385" name="Google Shape;385;g2e531c28b3c_2_0"/>
          <p:cNvSpPr txBox="1"/>
          <p:nvPr>
            <p:ph idx="1" type="body"/>
          </p:nvPr>
        </p:nvSpPr>
        <p:spPr>
          <a:xfrm>
            <a:off x="640750" y="1472102"/>
            <a:ext cx="1829100" cy="632100"/>
          </a:xfrm>
          <a:prstGeom prst="rect">
            <a:avLst/>
          </a:prstGeom>
          <a:noFill/>
          <a:ln>
            <a:noFill/>
          </a:ln>
        </p:spPr>
        <p:txBody>
          <a:bodyPr anchorCtr="0" anchor="t" bIns="45700" lIns="91425" spcFirstLastPara="1" rIns="91425" wrap="square" tIns="45700">
            <a:normAutofit fontScale="62500"/>
          </a:bodyPr>
          <a:lstStyle/>
          <a:p>
            <a:pPr indent="0" lvl="0" marL="0" rtl="0" algn="l">
              <a:lnSpc>
                <a:spcPct val="115000"/>
              </a:lnSpc>
              <a:spcBef>
                <a:spcPts val="1000"/>
              </a:spcBef>
              <a:spcAft>
                <a:spcPts val="0"/>
              </a:spcAft>
              <a:buClr>
                <a:schemeClr val="dk1"/>
              </a:buClr>
              <a:buSzPct val="45832"/>
              <a:buFont typeface="Arial"/>
              <a:buNone/>
            </a:pPr>
            <a:r>
              <a:rPr b="1" lang="fr-FR" sz="2400"/>
              <a:t>NGOs facilitating public participation </a:t>
            </a:r>
            <a:endParaRPr sz="2400"/>
          </a:p>
        </p:txBody>
      </p:sp>
      <p:sp>
        <p:nvSpPr>
          <p:cNvPr id="386" name="Google Shape;386;g2e531c28b3c_2_0"/>
          <p:cNvSpPr txBox="1"/>
          <p:nvPr>
            <p:ph idx="1" type="body"/>
          </p:nvPr>
        </p:nvSpPr>
        <p:spPr>
          <a:xfrm>
            <a:off x="1304900" y="5009300"/>
            <a:ext cx="2076600" cy="3348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Clr>
                <a:schemeClr val="dk1"/>
              </a:buClr>
              <a:buSzPts val="1100"/>
              <a:buFont typeface="Arial"/>
              <a:buNone/>
            </a:pPr>
            <a:r>
              <a:rPr b="1" lang="fr-FR" sz="1500"/>
              <a:t>Producers’ associations</a:t>
            </a:r>
            <a:endParaRPr sz="1500"/>
          </a:p>
        </p:txBody>
      </p:sp>
      <p:pic>
        <p:nvPicPr>
          <p:cNvPr id="387" name="Google Shape;387;g2e531c28b3c_2_0"/>
          <p:cNvPicPr preferRelativeResize="0"/>
          <p:nvPr/>
        </p:nvPicPr>
        <p:blipFill rotWithShape="1">
          <a:blip r:embed="rId6">
            <a:alphaModFix/>
          </a:blip>
          <a:srcRect b="75779" l="24772" r="59492" t="10019"/>
          <a:stretch/>
        </p:blipFill>
        <p:spPr>
          <a:xfrm>
            <a:off x="880111" y="5514000"/>
            <a:ext cx="1002296" cy="334799"/>
          </a:xfrm>
          <a:prstGeom prst="rect">
            <a:avLst/>
          </a:prstGeom>
          <a:noFill/>
          <a:ln>
            <a:noFill/>
          </a:ln>
        </p:spPr>
      </p:pic>
      <p:pic>
        <p:nvPicPr>
          <p:cNvPr id="388" name="Google Shape;388;g2e531c28b3c_2_0"/>
          <p:cNvPicPr preferRelativeResize="0"/>
          <p:nvPr/>
        </p:nvPicPr>
        <p:blipFill rotWithShape="1">
          <a:blip r:embed="rId7">
            <a:alphaModFix/>
          </a:blip>
          <a:srcRect b="32699" l="9337" r="4759" t="33143"/>
          <a:stretch/>
        </p:blipFill>
        <p:spPr>
          <a:xfrm>
            <a:off x="986300" y="3516550"/>
            <a:ext cx="1293900" cy="514500"/>
          </a:xfrm>
          <a:prstGeom prst="rect">
            <a:avLst/>
          </a:prstGeom>
          <a:noFill/>
          <a:ln>
            <a:noFill/>
          </a:ln>
        </p:spPr>
      </p:pic>
      <p:sp>
        <p:nvSpPr>
          <p:cNvPr id="389" name="Google Shape;389;g2e531c28b3c_2_0"/>
          <p:cNvSpPr txBox="1"/>
          <p:nvPr>
            <p:ph idx="1" type="body"/>
          </p:nvPr>
        </p:nvSpPr>
        <p:spPr>
          <a:xfrm>
            <a:off x="1659338" y="3015363"/>
            <a:ext cx="1367700" cy="4131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Clr>
                <a:schemeClr val="dk1"/>
              </a:buClr>
              <a:buSzPts val="935"/>
              <a:buFont typeface="Arial"/>
              <a:buNone/>
            </a:pPr>
            <a:r>
              <a:rPr b="1" lang="fr-FR" sz="1500"/>
              <a:t>Social services</a:t>
            </a:r>
            <a:endParaRPr sz="1500"/>
          </a:p>
        </p:txBody>
      </p:sp>
      <p:pic>
        <p:nvPicPr>
          <p:cNvPr id="390" name="Google Shape;390;g2e531c28b3c_2_0"/>
          <p:cNvPicPr preferRelativeResize="0"/>
          <p:nvPr/>
        </p:nvPicPr>
        <p:blipFill rotWithShape="1">
          <a:blip r:embed="rId8">
            <a:alphaModFix/>
          </a:blip>
          <a:srcRect b="0" l="0" r="0" t="0"/>
          <a:stretch/>
        </p:blipFill>
        <p:spPr>
          <a:xfrm>
            <a:off x="2424251" y="3261222"/>
            <a:ext cx="1367700" cy="800151"/>
          </a:xfrm>
          <a:prstGeom prst="rect">
            <a:avLst/>
          </a:prstGeom>
          <a:noFill/>
          <a:ln>
            <a:noFill/>
          </a:ln>
        </p:spPr>
      </p:pic>
      <p:pic>
        <p:nvPicPr>
          <p:cNvPr id="391" name="Google Shape;391;g2e531c28b3c_2_0"/>
          <p:cNvPicPr preferRelativeResize="0"/>
          <p:nvPr/>
        </p:nvPicPr>
        <p:blipFill>
          <a:blip r:embed="rId9">
            <a:alphaModFix/>
          </a:blip>
          <a:stretch>
            <a:fillRect/>
          </a:stretch>
        </p:blipFill>
        <p:spPr>
          <a:xfrm>
            <a:off x="1995200" y="5649575"/>
            <a:ext cx="726783" cy="800150"/>
          </a:xfrm>
          <a:prstGeom prst="rect">
            <a:avLst/>
          </a:prstGeom>
          <a:noFill/>
          <a:ln>
            <a:noFill/>
          </a:ln>
        </p:spPr>
      </p:pic>
      <p:pic>
        <p:nvPicPr>
          <p:cNvPr id="392" name="Google Shape;392;g2e531c28b3c_2_0"/>
          <p:cNvPicPr preferRelativeResize="0"/>
          <p:nvPr/>
        </p:nvPicPr>
        <p:blipFill>
          <a:blip r:embed="rId10">
            <a:alphaModFix/>
          </a:blip>
          <a:stretch>
            <a:fillRect/>
          </a:stretch>
        </p:blipFill>
        <p:spPr>
          <a:xfrm>
            <a:off x="549544" y="4119113"/>
            <a:ext cx="1536650" cy="584700"/>
          </a:xfrm>
          <a:prstGeom prst="rect">
            <a:avLst/>
          </a:prstGeom>
          <a:noFill/>
          <a:ln>
            <a:noFill/>
          </a:ln>
        </p:spPr>
      </p:pic>
      <p:pic>
        <p:nvPicPr>
          <p:cNvPr id="393" name="Google Shape;393;g2e531c28b3c_2_0"/>
          <p:cNvPicPr preferRelativeResize="0"/>
          <p:nvPr/>
        </p:nvPicPr>
        <p:blipFill>
          <a:blip r:embed="rId11">
            <a:alphaModFix/>
          </a:blip>
          <a:stretch>
            <a:fillRect/>
          </a:stretch>
        </p:blipFill>
        <p:spPr>
          <a:xfrm>
            <a:off x="3458875" y="1588304"/>
            <a:ext cx="1293900" cy="399686"/>
          </a:xfrm>
          <a:prstGeom prst="rect">
            <a:avLst/>
          </a:prstGeom>
          <a:noFill/>
          <a:ln>
            <a:noFill/>
          </a:ln>
        </p:spPr>
      </p:pic>
      <p:pic>
        <p:nvPicPr>
          <p:cNvPr id="394" name="Google Shape;394;g2e531c28b3c_2_0"/>
          <p:cNvPicPr preferRelativeResize="0"/>
          <p:nvPr/>
        </p:nvPicPr>
        <p:blipFill>
          <a:blip r:embed="rId12">
            <a:alphaModFix/>
          </a:blip>
          <a:stretch>
            <a:fillRect/>
          </a:stretch>
        </p:blipFill>
        <p:spPr>
          <a:xfrm>
            <a:off x="3019400" y="5422024"/>
            <a:ext cx="862200" cy="862200"/>
          </a:xfrm>
          <a:prstGeom prst="rect">
            <a:avLst/>
          </a:prstGeom>
          <a:noFill/>
          <a:ln>
            <a:noFill/>
          </a:ln>
        </p:spPr>
      </p:pic>
      <p:pic>
        <p:nvPicPr>
          <p:cNvPr id="395" name="Google Shape;395;g2e531c28b3c_2_0"/>
          <p:cNvPicPr preferRelativeResize="0"/>
          <p:nvPr/>
        </p:nvPicPr>
        <p:blipFill rotWithShape="1">
          <a:blip r:embed="rId13">
            <a:alphaModFix/>
          </a:blip>
          <a:srcRect b="3689" l="7787" r="3315" t="22824"/>
          <a:stretch/>
        </p:blipFill>
        <p:spPr>
          <a:xfrm>
            <a:off x="3096050" y="4143275"/>
            <a:ext cx="1738300" cy="862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2e576e039bf_1_5"/>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2000"/>
              <a:buNone/>
            </a:pPr>
            <a:r>
              <a:rPr b="1" lang="fr-FR" sz="3600"/>
              <a:t>Stakeholders power map</a:t>
            </a:r>
            <a:r>
              <a:rPr lang="fr-FR" sz="3600"/>
              <a:t> / Living Lab launch event actors </a:t>
            </a:r>
            <a:endParaRPr sz="3600"/>
          </a:p>
        </p:txBody>
      </p:sp>
      <p:cxnSp>
        <p:nvCxnSpPr>
          <p:cNvPr id="401" name="Google Shape;401;g2e576e039bf_1_5"/>
          <p:cNvCxnSpPr/>
          <p:nvPr/>
        </p:nvCxnSpPr>
        <p:spPr>
          <a:xfrm>
            <a:off x="1689075" y="3819210"/>
            <a:ext cx="8926500" cy="0"/>
          </a:xfrm>
          <a:prstGeom prst="straightConnector1">
            <a:avLst/>
          </a:prstGeom>
          <a:noFill/>
          <a:ln cap="flat" cmpd="sng" w="28575">
            <a:solidFill>
              <a:srgbClr val="121512"/>
            </a:solidFill>
            <a:prstDash val="dash"/>
            <a:round/>
            <a:headEnd len="med" w="med" type="triangle"/>
            <a:tailEnd len="med" w="med" type="triangle"/>
          </a:ln>
        </p:spPr>
      </p:cxnSp>
      <p:sp>
        <p:nvSpPr>
          <p:cNvPr id="402" name="Google Shape;402;g2e576e039bf_1_5"/>
          <p:cNvSpPr txBox="1"/>
          <p:nvPr/>
        </p:nvSpPr>
        <p:spPr>
          <a:xfrm>
            <a:off x="2673900" y="6410726"/>
            <a:ext cx="1413900" cy="3693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200">
                <a:solidFill>
                  <a:srgbClr val="000000"/>
                </a:solidFill>
              </a:rPr>
              <a:t>Administra</a:t>
            </a:r>
            <a:r>
              <a:rPr lang="fr-FR" sz="1200"/>
              <a:t>tion</a:t>
            </a:r>
            <a:endParaRPr sz="1200">
              <a:solidFill>
                <a:srgbClr val="000000"/>
              </a:solidFill>
            </a:endParaRPr>
          </a:p>
        </p:txBody>
      </p:sp>
      <p:sp>
        <p:nvSpPr>
          <p:cNvPr id="403" name="Google Shape;403;g2e576e039bf_1_5"/>
          <p:cNvSpPr txBox="1"/>
          <p:nvPr/>
        </p:nvSpPr>
        <p:spPr>
          <a:xfrm>
            <a:off x="6921466" y="6410694"/>
            <a:ext cx="1327500" cy="369300"/>
          </a:xfrm>
          <a:prstGeom prst="rect">
            <a:avLst/>
          </a:prstGeom>
          <a:solidFill>
            <a:srgbClr val="F6B26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FR" sz="1200">
                <a:solidFill>
                  <a:srgbClr val="000000"/>
                </a:solidFill>
              </a:rPr>
              <a:t>Co</a:t>
            </a:r>
            <a:r>
              <a:rPr lang="fr-FR" sz="1200"/>
              <a:t>nsumer</a:t>
            </a:r>
            <a:endParaRPr sz="1200">
              <a:solidFill>
                <a:srgbClr val="000000"/>
              </a:solidFill>
            </a:endParaRPr>
          </a:p>
        </p:txBody>
      </p:sp>
      <p:sp>
        <p:nvSpPr>
          <p:cNvPr id="404" name="Google Shape;404;g2e576e039bf_1_5"/>
          <p:cNvSpPr txBox="1"/>
          <p:nvPr/>
        </p:nvSpPr>
        <p:spPr>
          <a:xfrm>
            <a:off x="4157926" y="6410719"/>
            <a:ext cx="1327500" cy="369300"/>
          </a:xfrm>
          <a:prstGeom prst="rect">
            <a:avLst/>
          </a:prstGeom>
          <a:solidFill>
            <a:srgbClr val="3D85C6"/>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FR" sz="1200"/>
              <a:t>Research</a:t>
            </a:r>
            <a:endParaRPr sz="1200">
              <a:solidFill>
                <a:srgbClr val="000000"/>
              </a:solidFill>
            </a:endParaRPr>
          </a:p>
        </p:txBody>
      </p:sp>
      <p:sp>
        <p:nvSpPr>
          <p:cNvPr id="405" name="Google Shape;405;g2e576e039bf_1_5"/>
          <p:cNvSpPr txBox="1"/>
          <p:nvPr/>
        </p:nvSpPr>
        <p:spPr>
          <a:xfrm>
            <a:off x="5539692" y="6410694"/>
            <a:ext cx="1327500" cy="369300"/>
          </a:xfrm>
          <a:prstGeom prst="rect">
            <a:avLst/>
          </a:prstGeom>
          <a:solidFill>
            <a:srgbClr val="FFD966"/>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FR" sz="1200"/>
              <a:t>Food actors</a:t>
            </a:r>
            <a:endParaRPr sz="1200">
              <a:solidFill>
                <a:srgbClr val="000000"/>
              </a:solidFill>
            </a:endParaRPr>
          </a:p>
        </p:txBody>
      </p:sp>
      <p:sp>
        <p:nvSpPr>
          <p:cNvPr id="406" name="Google Shape;406;g2e576e039bf_1_5"/>
          <p:cNvSpPr txBox="1"/>
          <p:nvPr/>
        </p:nvSpPr>
        <p:spPr>
          <a:xfrm>
            <a:off x="8303258" y="6410694"/>
            <a:ext cx="1327500" cy="369300"/>
          </a:xfrm>
          <a:prstGeom prst="rect">
            <a:avLst/>
          </a:prstGeom>
          <a:solidFill>
            <a:srgbClr val="93C47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FR" sz="1200"/>
              <a:t>NGOs</a:t>
            </a:r>
            <a:endParaRPr sz="1200">
              <a:solidFill>
                <a:srgbClr val="000000"/>
              </a:solidFill>
            </a:endParaRPr>
          </a:p>
        </p:txBody>
      </p:sp>
      <p:sp>
        <p:nvSpPr>
          <p:cNvPr id="407" name="Google Shape;407;g2e576e039bf_1_5"/>
          <p:cNvSpPr txBox="1"/>
          <p:nvPr/>
        </p:nvSpPr>
        <p:spPr>
          <a:xfrm>
            <a:off x="10559197" y="3598750"/>
            <a:ext cx="1158600" cy="44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FR" sz="1200"/>
              <a:t>High interest</a:t>
            </a:r>
            <a:endParaRPr b="1" sz="1200">
              <a:solidFill>
                <a:srgbClr val="000000"/>
              </a:solidFill>
            </a:endParaRPr>
          </a:p>
        </p:txBody>
      </p:sp>
      <p:sp>
        <p:nvSpPr>
          <p:cNvPr id="408" name="Google Shape;408;g2e576e039bf_1_5"/>
          <p:cNvSpPr txBox="1"/>
          <p:nvPr/>
        </p:nvSpPr>
        <p:spPr>
          <a:xfrm>
            <a:off x="474203" y="3598750"/>
            <a:ext cx="1158600" cy="44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FR" sz="1200"/>
              <a:t>Low interest</a:t>
            </a:r>
            <a:endParaRPr b="1" sz="1200">
              <a:solidFill>
                <a:srgbClr val="000000"/>
              </a:solidFill>
            </a:endParaRPr>
          </a:p>
        </p:txBody>
      </p:sp>
      <p:cxnSp>
        <p:nvCxnSpPr>
          <p:cNvPr id="409" name="Google Shape;409;g2e576e039bf_1_5"/>
          <p:cNvCxnSpPr>
            <a:stCxn id="410" idx="2"/>
          </p:cNvCxnSpPr>
          <p:nvPr/>
        </p:nvCxnSpPr>
        <p:spPr>
          <a:xfrm flipH="1">
            <a:off x="6152463" y="1249025"/>
            <a:ext cx="6000" cy="4764900"/>
          </a:xfrm>
          <a:prstGeom prst="straightConnector1">
            <a:avLst/>
          </a:prstGeom>
          <a:noFill/>
          <a:ln cap="flat" cmpd="sng" w="28575">
            <a:solidFill>
              <a:srgbClr val="121512"/>
            </a:solidFill>
            <a:prstDash val="dot"/>
            <a:round/>
            <a:headEnd len="med" w="med" type="triangle"/>
            <a:tailEnd len="med" w="med" type="triangle"/>
          </a:ln>
        </p:spPr>
      </p:cxnSp>
      <p:sp>
        <p:nvSpPr>
          <p:cNvPr id="410" name="Google Shape;410;g2e576e039bf_1_5"/>
          <p:cNvSpPr txBox="1"/>
          <p:nvPr/>
        </p:nvSpPr>
        <p:spPr>
          <a:xfrm>
            <a:off x="5236413" y="808025"/>
            <a:ext cx="1844100" cy="44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FR" sz="1200"/>
              <a:t>High power</a:t>
            </a:r>
            <a:endParaRPr b="1" sz="1200">
              <a:solidFill>
                <a:srgbClr val="000000"/>
              </a:solidFill>
            </a:endParaRPr>
          </a:p>
        </p:txBody>
      </p:sp>
      <p:sp>
        <p:nvSpPr>
          <p:cNvPr id="411" name="Google Shape;411;g2e576e039bf_1_5"/>
          <p:cNvSpPr txBox="1"/>
          <p:nvPr/>
        </p:nvSpPr>
        <p:spPr>
          <a:xfrm>
            <a:off x="5236413" y="6013758"/>
            <a:ext cx="1844100" cy="44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FR" sz="1200"/>
              <a:t>Low power</a:t>
            </a:r>
            <a:endParaRPr b="1" sz="1200">
              <a:solidFill>
                <a:srgbClr val="000000"/>
              </a:solidFill>
            </a:endParaRPr>
          </a:p>
        </p:txBody>
      </p:sp>
      <p:sp>
        <p:nvSpPr>
          <p:cNvPr id="412" name="Google Shape;412;g2e576e039bf_1_5"/>
          <p:cNvSpPr/>
          <p:nvPr/>
        </p:nvSpPr>
        <p:spPr>
          <a:xfrm>
            <a:off x="5231675" y="1462350"/>
            <a:ext cx="1844100" cy="329100"/>
          </a:xfrm>
          <a:prstGeom prst="roundRect">
            <a:avLst>
              <a:gd fmla="val 50000"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100">
                <a:latin typeface="Roboto"/>
                <a:ea typeface="Roboto"/>
                <a:cs typeface="Roboto"/>
                <a:sym typeface="Roboto"/>
              </a:rPr>
              <a:t>Bucharest Municipality</a:t>
            </a:r>
            <a:endParaRPr sz="1500">
              <a:solidFill>
                <a:srgbClr val="000000"/>
              </a:solidFill>
            </a:endParaRPr>
          </a:p>
        </p:txBody>
      </p:sp>
      <p:sp>
        <p:nvSpPr>
          <p:cNvPr id="413" name="Google Shape;413;g2e576e039bf_1_5"/>
          <p:cNvSpPr/>
          <p:nvPr/>
        </p:nvSpPr>
        <p:spPr>
          <a:xfrm>
            <a:off x="9013500" y="2308239"/>
            <a:ext cx="1376100" cy="432900"/>
          </a:xfrm>
          <a:prstGeom prst="roundRect">
            <a:avLst>
              <a:gd fmla="val 50000"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100">
                <a:latin typeface="Roboto"/>
                <a:ea typeface="Roboto"/>
                <a:cs typeface="Roboto"/>
                <a:sym typeface="Roboto"/>
              </a:rPr>
              <a:t>Social services </a:t>
            </a:r>
            <a:r>
              <a:rPr lang="fr-FR" sz="1100">
                <a:solidFill>
                  <a:srgbClr val="000000"/>
                </a:solidFill>
                <a:latin typeface="Roboto"/>
                <a:ea typeface="Roboto"/>
                <a:cs typeface="Roboto"/>
                <a:sym typeface="Roboto"/>
              </a:rPr>
              <a:t>DGASPC S6</a:t>
            </a:r>
            <a:endParaRPr sz="1100">
              <a:solidFill>
                <a:srgbClr val="000000"/>
              </a:solidFill>
            </a:endParaRPr>
          </a:p>
        </p:txBody>
      </p:sp>
      <p:sp>
        <p:nvSpPr>
          <p:cNvPr id="414" name="Google Shape;414;g2e576e039bf_1_5"/>
          <p:cNvSpPr/>
          <p:nvPr/>
        </p:nvSpPr>
        <p:spPr>
          <a:xfrm>
            <a:off x="9246487" y="4756059"/>
            <a:ext cx="1235100" cy="432900"/>
          </a:xfrm>
          <a:prstGeom prst="roundRect">
            <a:avLst>
              <a:gd fmla="val 50000"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000">
                <a:latin typeface="Roboto"/>
                <a:ea typeface="Roboto"/>
                <a:cs typeface="Roboto"/>
                <a:sym typeface="Roboto"/>
              </a:rPr>
              <a:t>Local producers </a:t>
            </a:r>
            <a:endParaRPr sz="1000">
              <a:solidFill>
                <a:srgbClr val="000000"/>
              </a:solidFill>
            </a:endParaRPr>
          </a:p>
        </p:txBody>
      </p:sp>
      <p:sp>
        <p:nvSpPr>
          <p:cNvPr id="415" name="Google Shape;415;g2e576e039bf_1_5"/>
          <p:cNvSpPr/>
          <p:nvPr/>
        </p:nvSpPr>
        <p:spPr>
          <a:xfrm>
            <a:off x="7403275" y="2148200"/>
            <a:ext cx="1528500" cy="544800"/>
          </a:xfrm>
          <a:prstGeom prst="roundRect">
            <a:avLst>
              <a:gd fmla="val 50000"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000">
                <a:latin typeface="Roboto"/>
                <a:ea typeface="Roboto"/>
                <a:cs typeface="Roboto"/>
                <a:sym typeface="Roboto"/>
              </a:rPr>
              <a:t>NGOs facilitating public participation</a:t>
            </a:r>
            <a:endParaRPr sz="1000">
              <a:solidFill>
                <a:srgbClr val="000000"/>
              </a:solidFill>
            </a:endParaRPr>
          </a:p>
        </p:txBody>
      </p:sp>
      <p:sp>
        <p:nvSpPr>
          <p:cNvPr id="416" name="Google Shape;416;g2e576e039bf_1_5"/>
          <p:cNvSpPr/>
          <p:nvPr/>
        </p:nvSpPr>
        <p:spPr>
          <a:xfrm>
            <a:off x="5494728" y="3215425"/>
            <a:ext cx="1327500" cy="369300"/>
          </a:xfrm>
          <a:prstGeom prst="roundRect">
            <a:avLst>
              <a:gd fmla="val 50000"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200"/>
              <a:t>Universities</a:t>
            </a:r>
            <a:endParaRPr sz="1200">
              <a:solidFill>
                <a:srgbClr val="000000"/>
              </a:solidFill>
            </a:endParaRPr>
          </a:p>
        </p:txBody>
      </p:sp>
      <p:sp>
        <p:nvSpPr>
          <p:cNvPr id="417" name="Google Shape;417;g2e576e039bf_1_5"/>
          <p:cNvSpPr/>
          <p:nvPr/>
        </p:nvSpPr>
        <p:spPr>
          <a:xfrm>
            <a:off x="8545500" y="1521275"/>
            <a:ext cx="1844100" cy="329100"/>
          </a:xfrm>
          <a:prstGeom prst="roundRect">
            <a:avLst>
              <a:gd fmla="val 50000"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100">
                <a:latin typeface="Roboto"/>
                <a:ea typeface="Roboto"/>
                <a:cs typeface="Roboto"/>
                <a:sym typeface="Roboto"/>
              </a:rPr>
              <a:t>District 6 Administration</a:t>
            </a:r>
            <a:endParaRPr sz="1500">
              <a:solidFill>
                <a:srgbClr val="000000"/>
              </a:solidFill>
            </a:endParaRPr>
          </a:p>
        </p:txBody>
      </p:sp>
      <p:sp>
        <p:nvSpPr>
          <p:cNvPr id="418" name="Google Shape;418;g2e576e039bf_1_5"/>
          <p:cNvSpPr/>
          <p:nvPr/>
        </p:nvSpPr>
        <p:spPr>
          <a:xfrm>
            <a:off x="9200278" y="4201659"/>
            <a:ext cx="1327500" cy="432900"/>
          </a:xfrm>
          <a:prstGeom prst="roundRect">
            <a:avLst>
              <a:gd fmla="val 50000"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000">
                <a:latin typeface="Roboto"/>
                <a:ea typeface="Roboto"/>
                <a:cs typeface="Roboto"/>
                <a:sym typeface="Roboto"/>
              </a:rPr>
              <a:t>NGOs for social services</a:t>
            </a:r>
            <a:endParaRPr sz="1000">
              <a:solidFill>
                <a:srgbClr val="000000"/>
              </a:solidFill>
            </a:endParaRPr>
          </a:p>
        </p:txBody>
      </p:sp>
      <p:sp>
        <p:nvSpPr>
          <p:cNvPr id="419" name="Google Shape;419;g2e576e039bf_1_5"/>
          <p:cNvSpPr/>
          <p:nvPr/>
        </p:nvSpPr>
        <p:spPr>
          <a:xfrm>
            <a:off x="7503775" y="3201598"/>
            <a:ext cx="1327500" cy="544800"/>
          </a:xfrm>
          <a:prstGeom prst="roundRect">
            <a:avLst>
              <a:gd fmla="val 50000"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000">
                <a:latin typeface="Roboto"/>
                <a:ea typeface="Roboto"/>
                <a:cs typeface="Roboto"/>
                <a:sym typeface="Roboto"/>
              </a:rPr>
              <a:t>NGOs for environmental education</a:t>
            </a:r>
            <a:endParaRPr sz="1000">
              <a:solidFill>
                <a:srgbClr val="000000"/>
              </a:solidFill>
            </a:endParaRPr>
          </a:p>
        </p:txBody>
      </p:sp>
      <p:sp>
        <p:nvSpPr>
          <p:cNvPr id="420" name="Google Shape;420;g2e576e039bf_1_5"/>
          <p:cNvSpPr/>
          <p:nvPr/>
        </p:nvSpPr>
        <p:spPr>
          <a:xfrm>
            <a:off x="9246475" y="3198998"/>
            <a:ext cx="1235100" cy="544800"/>
          </a:xfrm>
          <a:prstGeom prst="roundRect">
            <a:avLst>
              <a:gd fmla="val 50000"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100">
                <a:latin typeface="Roboto"/>
                <a:ea typeface="Roboto"/>
                <a:cs typeface="Roboto"/>
                <a:sym typeface="Roboto"/>
              </a:rPr>
              <a:t>Producers’ associations </a:t>
            </a:r>
            <a:endParaRPr sz="1100">
              <a:solidFill>
                <a:srgbClr val="000000"/>
              </a:solidFill>
            </a:endParaRPr>
          </a:p>
        </p:txBody>
      </p:sp>
      <p:sp>
        <p:nvSpPr>
          <p:cNvPr id="421" name="Google Shape;421;g2e576e039bf_1_5"/>
          <p:cNvSpPr/>
          <p:nvPr/>
        </p:nvSpPr>
        <p:spPr>
          <a:xfrm>
            <a:off x="8303250" y="3819200"/>
            <a:ext cx="1622400" cy="432900"/>
          </a:xfrm>
          <a:prstGeom prst="roundRect">
            <a:avLst>
              <a:gd fmla="val 50000" name="adj"/>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100">
                <a:latin typeface="Roboto"/>
                <a:ea typeface="Roboto"/>
                <a:cs typeface="Roboto"/>
                <a:sym typeface="Roboto"/>
              </a:rPr>
              <a:t>Schools, preschools</a:t>
            </a:r>
            <a:endParaRPr sz="1100">
              <a:solidFill>
                <a:srgbClr val="000000"/>
              </a:solidFill>
            </a:endParaRPr>
          </a:p>
        </p:txBody>
      </p:sp>
      <p:sp>
        <p:nvSpPr>
          <p:cNvPr id="422" name="Google Shape;422;g2e576e039bf_1_5"/>
          <p:cNvSpPr/>
          <p:nvPr/>
        </p:nvSpPr>
        <p:spPr>
          <a:xfrm>
            <a:off x="6251824" y="4074975"/>
            <a:ext cx="1158600" cy="432900"/>
          </a:xfrm>
          <a:prstGeom prst="roundRect">
            <a:avLst>
              <a:gd fmla="val 50000"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000">
                <a:latin typeface="Roboto"/>
                <a:ea typeface="Roboto"/>
                <a:cs typeface="Roboto"/>
                <a:sym typeface="Roboto"/>
              </a:rPr>
              <a:t>Local initiative groups</a:t>
            </a:r>
            <a:endParaRPr sz="1000">
              <a:solidFill>
                <a:srgbClr val="000000"/>
              </a:solidFill>
            </a:endParaRPr>
          </a:p>
        </p:txBody>
      </p:sp>
      <p:sp>
        <p:nvSpPr>
          <p:cNvPr id="423" name="Google Shape;423;g2e576e039bf_1_5"/>
          <p:cNvSpPr/>
          <p:nvPr/>
        </p:nvSpPr>
        <p:spPr>
          <a:xfrm>
            <a:off x="8767211" y="1894650"/>
            <a:ext cx="1622400" cy="369300"/>
          </a:xfrm>
          <a:prstGeom prst="roundRect">
            <a:avLst>
              <a:gd fmla="val 50000"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100"/>
              <a:t>Planning Center District 6</a:t>
            </a:r>
            <a:endParaRPr sz="1100">
              <a:solidFill>
                <a:srgbClr val="000000"/>
              </a:solidFill>
            </a:endParaRPr>
          </a:p>
        </p:txBody>
      </p:sp>
      <p:sp>
        <p:nvSpPr>
          <p:cNvPr id="424" name="Google Shape;424;g2e576e039bf_1_5"/>
          <p:cNvSpPr/>
          <p:nvPr/>
        </p:nvSpPr>
        <p:spPr>
          <a:xfrm>
            <a:off x="1161300" y="2200400"/>
            <a:ext cx="2217000" cy="544800"/>
          </a:xfrm>
          <a:prstGeom prst="roundRect">
            <a:avLst>
              <a:gd fmla="val 50000"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FR" sz="1100">
                <a:solidFill>
                  <a:schemeClr val="dk1"/>
                </a:solidFill>
              </a:rPr>
              <a:t>Bucharest-Ilfov Metropolitan Area Intercommunity Development Association</a:t>
            </a:r>
            <a:endParaRPr sz="1500">
              <a:solidFill>
                <a:srgbClr val="000000"/>
              </a:solidFill>
              <a:latin typeface="Roboto"/>
              <a:ea typeface="Roboto"/>
              <a:cs typeface="Roboto"/>
              <a:sym typeface="Roboto"/>
            </a:endParaRPr>
          </a:p>
        </p:txBody>
      </p:sp>
      <p:sp>
        <p:nvSpPr>
          <p:cNvPr id="425" name="Google Shape;425;g2e576e039bf_1_5"/>
          <p:cNvSpPr/>
          <p:nvPr/>
        </p:nvSpPr>
        <p:spPr>
          <a:xfrm>
            <a:off x="7503763" y="5672250"/>
            <a:ext cx="1327500" cy="432900"/>
          </a:xfrm>
          <a:prstGeom prst="roundRect">
            <a:avLst>
              <a:gd fmla="val 50000" name="adj"/>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000">
                <a:latin typeface="Roboto"/>
                <a:ea typeface="Roboto"/>
                <a:cs typeface="Roboto"/>
                <a:sym typeface="Roboto"/>
              </a:rPr>
              <a:t>Social services beneficiaries</a:t>
            </a:r>
            <a:endParaRPr sz="1000">
              <a:solidFill>
                <a:srgbClr val="000000"/>
              </a:solidFill>
            </a:endParaRPr>
          </a:p>
        </p:txBody>
      </p:sp>
      <p:sp>
        <p:nvSpPr>
          <p:cNvPr id="426" name="Google Shape;426;g2e576e039bf_1_5"/>
          <p:cNvSpPr/>
          <p:nvPr/>
        </p:nvSpPr>
        <p:spPr>
          <a:xfrm>
            <a:off x="6293813" y="5672250"/>
            <a:ext cx="1074600" cy="432900"/>
          </a:xfrm>
          <a:prstGeom prst="roundRect">
            <a:avLst>
              <a:gd fmla="val 50000" name="adj"/>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000">
                <a:latin typeface="Roboto"/>
                <a:ea typeface="Roboto"/>
                <a:cs typeface="Roboto"/>
                <a:sym typeface="Roboto"/>
              </a:rPr>
              <a:t>Vulnerable categories</a:t>
            </a:r>
            <a:endParaRPr sz="1000">
              <a:solidFill>
                <a:srgbClr val="000000"/>
              </a:solidFill>
            </a:endParaRPr>
          </a:p>
        </p:txBody>
      </p:sp>
      <p:sp>
        <p:nvSpPr>
          <p:cNvPr id="427" name="Google Shape;427;g2e576e039bf_1_5"/>
          <p:cNvSpPr/>
          <p:nvPr/>
        </p:nvSpPr>
        <p:spPr>
          <a:xfrm>
            <a:off x="1541550" y="2820059"/>
            <a:ext cx="1456500" cy="329100"/>
          </a:xfrm>
          <a:prstGeom prst="roundRect">
            <a:avLst>
              <a:gd fmla="val 50000"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100">
                <a:latin typeface="Roboto"/>
                <a:ea typeface="Roboto"/>
                <a:cs typeface="Roboto"/>
                <a:sym typeface="Roboto"/>
              </a:rPr>
              <a:t>Retail companies</a:t>
            </a:r>
            <a:endParaRPr sz="1100">
              <a:solidFill>
                <a:srgbClr val="000000"/>
              </a:solidFill>
            </a:endParaRPr>
          </a:p>
        </p:txBody>
      </p:sp>
      <p:sp>
        <p:nvSpPr>
          <p:cNvPr id="428" name="Google Shape;428;g2e576e039bf_1_5"/>
          <p:cNvSpPr/>
          <p:nvPr/>
        </p:nvSpPr>
        <p:spPr>
          <a:xfrm>
            <a:off x="6293824" y="2716763"/>
            <a:ext cx="1074600" cy="432900"/>
          </a:xfrm>
          <a:prstGeom prst="roundRect">
            <a:avLst>
              <a:gd fmla="val 50000"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100">
                <a:latin typeface="Roboto"/>
                <a:ea typeface="Roboto"/>
                <a:cs typeface="Roboto"/>
                <a:sym typeface="Roboto"/>
              </a:rPr>
              <a:t>Public catering </a:t>
            </a:r>
            <a:endParaRPr sz="1100">
              <a:solidFill>
                <a:srgbClr val="000000"/>
              </a:solidFill>
            </a:endParaRPr>
          </a:p>
        </p:txBody>
      </p:sp>
      <p:sp>
        <p:nvSpPr>
          <p:cNvPr id="429" name="Google Shape;429;g2e576e039bf_1_5"/>
          <p:cNvSpPr/>
          <p:nvPr/>
        </p:nvSpPr>
        <p:spPr>
          <a:xfrm>
            <a:off x="7503775" y="2730850"/>
            <a:ext cx="1327500" cy="432900"/>
          </a:xfrm>
          <a:prstGeom prst="roundRect">
            <a:avLst>
              <a:gd fmla="val 50000"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100">
                <a:latin typeface="Roboto"/>
                <a:ea typeface="Roboto"/>
                <a:cs typeface="Roboto"/>
                <a:sym typeface="Roboto"/>
              </a:rPr>
              <a:t>Market administrators </a:t>
            </a:r>
            <a:endParaRPr sz="1100">
              <a:solidFill>
                <a:srgbClr val="000000"/>
              </a:solidFill>
            </a:endParaRPr>
          </a:p>
        </p:txBody>
      </p:sp>
      <p:sp>
        <p:nvSpPr>
          <p:cNvPr id="430" name="Google Shape;430;g2e576e039bf_1_5"/>
          <p:cNvSpPr/>
          <p:nvPr/>
        </p:nvSpPr>
        <p:spPr>
          <a:xfrm>
            <a:off x="5615013" y="3613400"/>
            <a:ext cx="1074600" cy="432900"/>
          </a:xfrm>
          <a:prstGeom prst="roundRect">
            <a:avLst>
              <a:gd fmla="val 50000" name="adj"/>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000">
                <a:latin typeface="Roboto"/>
                <a:ea typeface="Roboto"/>
                <a:cs typeface="Roboto"/>
                <a:sym typeface="Roboto"/>
              </a:rPr>
              <a:t>other consumers</a:t>
            </a:r>
            <a:endParaRPr sz="1000">
              <a:solidFill>
                <a:srgbClr val="000000"/>
              </a:solidFill>
            </a:endParaRPr>
          </a:p>
        </p:txBody>
      </p:sp>
      <p:sp>
        <p:nvSpPr>
          <p:cNvPr id="431" name="Google Shape;431;g2e576e039bf_1_5"/>
          <p:cNvSpPr/>
          <p:nvPr/>
        </p:nvSpPr>
        <p:spPr>
          <a:xfrm>
            <a:off x="1161350" y="1820925"/>
            <a:ext cx="2217000" cy="329100"/>
          </a:xfrm>
          <a:prstGeom prst="roundRect">
            <a:avLst>
              <a:gd fmla="val 50000"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100">
                <a:latin typeface="Roboto"/>
                <a:ea typeface="Roboto"/>
                <a:cs typeface="Roboto"/>
                <a:sym typeface="Roboto"/>
              </a:rPr>
              <a:t>Public Domain Administration</a:t>
            </a:r>
            <a:endParaRPr sz="150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2e576e039bf_0_0"/>
          <p:cNvSpPr txBox="1"/>
          <p:nvPr>
            <p:ph type="title"/>
          </p:nvPr>
        </p:nvSpPr>
        <p:spPr>
          <a:xfrm>
            <a:off x="839788" y="365125"/>
            <a:ext cx="10515600" cy="1325700"/>
          </a:xfrm>
          <a:prstGeom prst="rect">
            <a:avLst/>
          </a:prstGeom>
          <a:solidFill>
            <a:srgbClr val="D9EAD3"/>
          </a:solidFill>
        </p:spPr>
        <p:txBody>
          <a:bodyPr anchorCtr="0" anchor="ctr" bIns="45700" lIns="91425" spcFirstLastPara="1" rIns="91425" wrap="square" tIns="45700">
            <a:normAutofit/>
          </a:bodyPr>
          <a:lstStyle/>
          <a:p>
            <a:pPr indent="0" lvl="0" marL="0" rtl="0" algn="l">
              <a:spcBef>
                <a:spcPts val="0"/>
              </a:spcBef>
              <a:spcAft>
                <a:spcPts val="0"/>
              </a:spcAft>
              <a:buNone/>
            </a:pPr>
            <a:r>
              <a:rPr b="1" lang="fr-FR"/>
              <a:t>Wider c</a:t>
            </a:r>
            <a:r>
              <a:rPr b="1" lang="fr-FR"/>
              <a:t>ontext analysis</a:t>
            </a:r>
            <a:endParaRPr b="1"/>
          </a:p>
        </p:txBody>
      </p:sp>
      <p:sp>
        <p:nvSpPr>
          <p:cNvPr id="437" name="Google Shape;437;g2e576e039bf_0_0"/>
          <p:cNvSpPr txBox="1"/>
          <p:nvPr>
            <p:ph idx="1" type="body"/>
          </p:nvPr>
        </p:nvSpPr>
        <p:spPr>
          <a:xfrm>
            <a:off x="839788" y="1681163"/>
            <a:ext cx="5157900" cy="823800"/>
          </a:xfrm>
          <a:prstGeom prst="rect">
            <a:avLst/>
          </a:prstGeom>
        </p:spPr>
        <p:txBody>
          <a:bodyPr anchorCtr="0" anchor="b" bIns="45700" lIns="91425" spcFirstLastPara="1" rIns="91425" wrap="square" tIns="45700">
            <a:normAutofit/>
          </a:bodyPr>
          <a:lstStyle/>
          <a:p>
            <a:pPr indent="0" lvl="0" marL="0" rtl="0" algn="l">
              <a:spcBef>
                <a:spcPts val="1000"/>
              </a:spcBef>
              <a:spcAft>
                <a:spcPts val="0"/>
              </a:spcAft>
              <a:buNone/>
            </a:pPr>
            <a:r>
              <a:rPr lang="fr-FR"/>
              <a:t>Case studies </a:t>
            </a:r>
            <a:endParaRPr/>
          </a:p>
        </p:txBody>
      </p:sp>
      <p:sp>
        <p:nvSpPr>
          <p:cNvPr id="438" name="Google Shape;438;g2e576e039bf_0_0"/>
          <p:cNvSpPr txBox="1"/>
          <p:nvPr>
            <p:ph idx="2" type="body"/>
          </p:nvPr>
        </p:nvSpPr>
        <p:spPr>
          <a:xfrm>
            <a:off x="839788" y="2505075"/>
            <a:ext cx="5157900" cy="36846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t/>
            </a:r>
            <a:endParaRPr/>
          </a:p>
          <a:p>
            <a:pPr indent="0" lvl="0" marL="0" rtl="0" algn="l">
              <a:spcBef>
                <a:spcPts val="1000"/>
              </a:spcBef>
              <a:spcAft>
                <a:spcPts val="0"/>
              </a:spcAft>
              <a:buNone/>
            </a:pPr>
            <a:r>
              <a:rPr lang="fr-FR"/>
              <a:t>Lille (France)</a:t>
            </a:r>
            <a:endParaRPr/>
          </a:p>
          <a:p>
            <a:pPr indent="0" lvl="0" marL="0" rtl="0" algn="l">
              <a:spcBef>
                <a:spcPts val="1000"/>
              </a:spcBef>
              <a:spcAft>
                <a:spcPts val="0"/>
              </a:spcAft>
              <a:buNone/>
            </a:pPr>
            <a:r>
              <a:t/>
            </a:r>
            <a:endParaRPr/>
          </a:p>
          <a:p>
            <a:pPr indent="0" lvl="0" marL="0" rtl="0" algn="l">
              <a:spcBef>
                <a:spcPts val="0"/>
              </a:spcBef>
              <a:spcAft>
                <a:spcPts val="0"/>
              </a:spcAft>
              <a:buNone/>
            </a:pPr>
            <a:r>
              <a:rPr lang="fr-FR"/>
              <a:t>A Coruña (Spain)</a:t>
            </a:r>
            <a:endParaRPr/>
          </a:p>
          <a:p>
            <a:pPr indent="0" lvl="0" marL="0" rtl="0" algn="l">
              <a:spcBef>
                <a:spcPts val="0"/>
              </a:spcBef>
              <a:spcAft>
                <a:spcPts val="0"/>
              </a:spcAft>
              <a:buNone/>
            </a:pPr>
            <a:r>
              <a:t/>
            </a:r>
            <a:endParaRPr/>
          </a:p>
          <a:p>
            <a:pPr indent="0" lvl="0" marL="0" rtl="0" algn="l">
              <a:spcBef>
                <a:spcPts val="1000"/>
              </a:spcBef>
              <a:spcAft>
                <a:spcPts val="0"/>
              </a:spcAft>
              <a:buNone/>
            </a:pPr>
            <a:r>
              <a:rPr lang="fr-FR"/>
              <a:t>Bergamo (Italy)</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fr-FR"/>
              <a:t>Dublin (Ireland)</a:t>
            </a:r>
            <a:endParaRPr/>
          </a:p>
        </p:txBody>
      </p:sp>
      <p:sp>
        <p:nvSpPr>
          <p:cNvPr id="439" name="Google Shape;439;g2e576e039bf_0_0"/>
          <p:cNvSpPr txBox="1"/>
          <p:nvPr>
            <p:ph idx="3" type="body"/>
          </p:nvPr>
        </p:nvSpPr>
        <p:spPr>
          <a:xfrm>
            <a:off x="6172200" y="1681163"/>
            <a:ext cx="5183100" cy="823800"/>
          </a:xfrm>
          <a:prstGeom prst="rect">
            <a:avLst/>
          </a:prstGeom>
        </p:spPr>
        <p:txBody>
          <a:bodyPr anchorCtr="0" anchor="b" bIns="45700" lIns="91425" spcFirstLastPara="1" rIns="91425" wrap="square" tIns="45700">
            <a:normAutofit/>
          </a:bodyPr>
          <a:lstStyle/>
          <a:p>
            <a:pPr indent="0" lvl="0" marL="0" rtl="0" algn="l">
              <a:spcBef>
                <a:spcPts val="1000"/>
              </a:spcBef>
              <a:spcAft>
                <a:spcPts val="0"/>
              </a:spcAft>
              <a:buNone/>
            </a:pPr>
            <a:r>
              <a:rPr lang="fr-FR"/>
              <a:t>Initiatives map</a:t>
            </a:r>
            <a:endParaRPr/>
          </a:p>
        </p:txBody>
      </p:sp>
      <p:sp>
        <p:nvSpPr>
          <p:cNvPr id="440" name="Google Shape;440;g2e576e039bf_0_0"/>
          <p:cNvSpPr txBox="1"/>
          <p:nvPr>
            <p:ph idx="4" type="body"/>
          </p:nvPr>
        </p:nvSpPr>
        <p:spPr>
          <a:xfrm>
            <a:off x="6172200" y="2505075"/>
            <a:ext cx="5183100" cy="3684600"/>
          </a:xfrm>
          <a:prstGeom prst="rect">
            <a:avLst/>
          </a:prstGeom>
        </p:spPr>
        <p:txBody>
          <a:bodyPr anchorCtr="0" anchor="t" bIns="45700" lIns="91425" spcFirstLastPara="1" rIns="91425" wrap="square" tIns="45700">
            <a:normAutofit lnSpcReduction="20000"/>
          </a:bodyPr>
          <a:lstStyle/>
          <a:p>
            <a:pPr indent="0" lvl="0" marL="0" rtl="0" algn="l">
              <a:spcBef>
                <a:spcPts val="1000"/>
              </a:spcBef>
              <a:spcAft>
                <a:spcPts val="0"/>
              </a:spcAft>
              <a:buNone/>
            </a:pPr>
            <a:r>
              <a:t/>
            </a:r>
            <a:endParaRPr/>
          </a:p>
          <a:p>
            <a:pPr indent="0" lvl="0" marL="0" rtl="0" algn="l">
              <a:spcBef>
                <a:spcPts val="1000"/>
              </a:spcBef>
              <a:spcAft>
                <a:spcPts val="0"/>
              </a:spcAft>
              <a:buNone/>
            </a:pPr>
            <a:r>
              <a:rPr lang="fr-FR"/>
              <a:t>Milan Urban Food Policy Pact</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fr-FR"/>
              <a:t>Toronto Food Policy Council</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g2cb4692c711_2_49"/>
          <p:cNvSpPr txBox="1"/>
          <p:nvPr/>
        </p:nvSpPr>
        <p:spPr>
          <a:xfrm>
            <a:off x="293225" y="665325"/>
            <a:ext cx="11677200" cy="2537700"/>
          </a:xfrm>
          <a:prstGeom prst="rect">
            <a:avLst/>
          </a:prstGeom>
          <a:noFill/>
          <a:ln>
            <a:noFill/>
          </a:ln>
        </p:spPr>
        <p:txBody>
          <a:bodyPr anchorCtr="0" anchor="t" bIns="91425" lIns="91425" spcFirstLastPara="1" rIns="91425" wrap="square" tIns="91425">
            <a:normAutofit fontScale="92500" lnSpcReduction="20000"/>
          </a:bodyPr>
          <a:lstStyle/>
          <a:p>
            <a:pPr indent="0" lvl="0" marL="0" marR="0" rtl="0" algn="l">
              <a:lnSpc>
                <a:spcPct val="115000"/>
              </a:lnSpc>
              <a:spcBef>
                <a:spcPts val="0"/>
              </a:spcBef>
              <a:spcAft>
                <a:spcPts val="0"/>
              </a:spcAft>
              <a:buClr>
                <a:srgbClr val="000000"/>
              </a:buClr>
              <a:buSzPct val="119312"/>
              <a:buFont typeface="Arial"/>
              <a:buNone/>
            </a:pPr>
            <a:r>
              <a:rPr b="1" i="0" lang="fr-FR" sz="1600" u="none" cap="none" strike="noStrike">
                <a:solidFill>
                  <a:schemeClr val="dk1"/>
                </a:solidFill>
                <a:latin typeface="Arial"/>
                <a:ea typeface="Arial"/>
                <a:cs typeface="Arial"/>
                <a:sym typeface="Arial"/>
              </a:rPr>
              <a:t>TAST’in FIVES - Transforming Areas with Social Talents: Feed, Include, Value, Educate, Share</a:t>
            </a:r>
            <a:endParaRPr b="1" i="0" sz="1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18645"/>
              <a:buFont typeface="Arial"/>
              <a:buNone/>
            </a:pPr>
            <a:r>
              <a:t/>
            </a:r>
            <a:endParaRPr b="1" sz="1609">
              <a:solidFill>
                <a:schemeClr val="dk1"/>
              </a:solidFill>
            </a:endParaRPr>
          </a:p>
          <a:p>
            <a:pPr indent="0" lvl="0" marL="0" marR="0" rtl="0" algn="l">
              <a:lnSpc>
                <a:spcPct val="115000"/>
              </a:lnSpc>
              <a:spcBef>
                <a:spcPts val="0"/>
              </a:spcBef>
              <a:spcAft>
                <a:spcPts val="0"/>
              </a:spcAft>
              <a:buClr>
                <a:srgbClr val="000000"/>
              </a:buClr>
              <a:buSzPct val="117761"/>
              <a:buFont typeface="Arial"/>
              <a:buNone/>
            </a:pPr>
            <a:r>
              <a:t/>
            </a:r>
            <a:endParaRPr b="1" i="0" sz="563"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06666"/>
              <a:buFont typeface="Arial"/>
              <a:buNone/>
            </a:pPr>
            <a:r>
              <a:rPr b="1" i="0" lang="fr-FR" sz="1500" u="none" cap="none" strike="noStrike">
                <a:solidFill>
                  <a:schemeClr val="dk1"/>
                </a:solidFill>
                <a:latin typeface="Arial"/>
                <a:ea typeface="Arial"/>
                <a:cs typeface="Arial"/>
                <a:sym typeface="Arial"/>
              </a:rPr>
              <a:t>Location: </a:t>
            </a:r>
            <a:r>
              <a:rPr b="0" i="0" lang="fr-FR" sz="1500" u="none" cap="none" strike="noStrike">
                <a:solidFill>
                  <a:schemeClr val="dk1"/>
                </a:solidFill>
                <a:latin typeface="Arial"/>
                <a:ea typeface="Arial"/>
                <a:cs typeface="Arial"/>
                <a:sym typeface="Arial"/>
              </a:rPr>
              <a:t>Fives Cail brownfield	</a:t>
            </a:r>
            <a:r>
              <a:rPr b="1" i="0" lang="fr-FR" sz="1500" u="none" cap="none" strike="noStrike">
                <a:solidFill>
                  <a:schemeClr val="dk1"/>
                </a:solidFill>
                <a:latin typeface="Arial"/>
                <a:ea typeface="Arial"/>
                <a:cs typeface="Arial"/>
                <a:sym typeface="Arial"/>
              </a:rPr>
              <a:t>		</a:t>
            </a:r>
            <a:endParaRPr b="1"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06666"/>
              <a:buFont typeface="Arial"/>
              <a:buNone/>
            </a:pPr>
            <a:r>
              <a:rPr b="1" i="0" lang="fr-FR" sz="1500" u="none" cap="none" strike="noStrike">
                <a:solidFill>
                  <a:schemeClr val="dk1"/>
                </a:solidFill>
                <a:latin typeface="Arial"/>
                <a:ea typeface="Arial"/>
                <a:cs typeface="Arial"/>
                <a:sym typeface="Arial"/>
              </a:rPr>
              <a:t>Duration:</a:t>
            </a:r>
            <a:r>
              <a:rPr b="0" i="0" lang="fr-FR" sz="1500" u="none" cap="none" strike="noStrike">
                <a:solidFill>
                  <a:schemeClr val="dk1"/>
                </a:solidFill>
                <a:latin typeface="Arial"/>
                <a:ea typeface="Arial"/>
                <a:cs typeface="Arial"/>
                <a:sym typeface="Arial"/>
              </a:rPr>
              <a:t> 2017-2021</a:t>
            </a:r>
            <a:endParaRPr sz="1600">
              <a:solidFill>
                <a:schemeClr val="dk1"/>
              </a:solidFill>
            </a:endParaRPr>
          </a:p>
          <a:p>
            <a:pPr indent="0" lvl="0" marL="0" marR="0" rtl="0" algn="just">
              <a:lnSpc>
                <a:spcPct val="115000"/>
              </a:lnSpc>
              <a:spcBef>
                <a:spcPts val="0"/>
              </a:spcBef>
              <a:spcAft>
                <a:spcPts val="0"/>
              </a:spcAft>
              <a:buClr>
                <a:srgbClr val="000000"/>
              </a:buClr>
              <a:buSzPct val="100000"/>
              <a:buFont typeface="Arial"/>
              <a:buNone/>
            </a:pPr>
            <a:r>
              <a:rPr b="1" i="0" lang="fr-FR" sz="1600" u="none" cap="none" strike="noStrike">
                <a:solidFill>
                  <a:schemeClr val="dk1"/>
                </a:solidFill>
                <a:latin typeface="Calibri"/>
                <a:ea typeface="Calibri"/>
                <a:cs typeface="Calibri"/>
                <a:sym typeface="Calibri"/>
              </a:rPr>
              <a:t>Strategy: </a:t>
            </a:r>
            <a:r>
              <a:rPr lang="fr-FR" sz="1600">
                <a:solidFill>
                  <a:schemeClr val="dk1"/>
                </a:solidFill>
                <a:latin typeface="Calibri"/>
                <a:ea typeface="Calibri"/>
                <a:cs typeface="Calibri"/>
                <a:sym typeface="Calibri"/>
              </a:rPr>
              <a:t>p</a:t>
            </a:r>
            <a:r>
              <a:rPr b="0" i="0" lang="fr-FR" sz="1600" u="none" cap="none" strike="noStrike">
                <a:solidFill>
                  <a:schemeClr val="dk1"/>
                </a:solidFill>
                <a:latin typeface="Calibri"/>
                <a:ea typeface="Calibri"/>
                <a:cs typeface="Calibri"/>
                <a:sym typeface="Calibri"/>
              </a:rPr>
              <a:t>art of a larger urban brownfield regeneration development</a:t>
            </a:r>
            <a:endParaRPr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ct val="100000"/>
              <a:buFont typeface="Arial"/>
              <a:buNone/>
            </a:pPr>
            <a:r>
              <a:rPr b="1" lang="fr-FR" sz="1600">
                <a:solidFill>
                  <a:schemeClr val="dk1"/>
                </a:solidFill>
                <a:latin typeface="Calibri"/>
                <a:ea typeface="Calibri"/>
                <a:cs typeface="Calibri"/>
                <a:sym typeface="Calibri"/>
              </a:rPr>
              <a:t>Objectives:</a:t>
            </a:r>
            <a:r>
              <a:rPr lang="fr-FR"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322580" lvl="0" marL="457200" marR="0" rtl="0" algn="just">
              <a:lnSpc>
                <a:spcPct val="115000"/>
              </a:lnSpc>
              <a:spcBef>
                <a:spcPts val="0"/>
              </a:spcBef>
              <a:spcAft>
                <a:spcPts val="0"/>
              </a:spcAft>
              <a:buClr>
                <a:schemeClr val="dk1"/>
              </a:buClr>
              <a:buSzPct val="100000"/>
              <a:buFont typeface="Calibri"/>
              <a:buChar char="-"/>
            </a:pPr>
            <a:r>
              <a:rPr lang="fr-FR" sz="1600">
                <a:solidFill>
                  <a:schemeClr val="dk1"/>
                </a:solidFill>
                <a:latin typeface="Calibri"/>
                <a:ea typeface="Calibri"/>
                <a:cs typeface="Calibri"/>
                <a:sym typeface="Calibri"/>
              </a:rPr>
              <a:t>Combat poverty and social exclusion</a:t>
            </a:r>
            <a:endParaRPr sz="1600">
              <a:solidFill>
                <a:schemeClr val="dk1"/>
              </a:solidFill>
              <a:latin typeface="Calibri"/>
              <a:ea typeface="Calibri"/>
              <a:cs typeface="Calibri"/>
              <a:sym typeface="Calibri"/>
            </a:endParaRPr>
          </a:p>
          <a:p>
            <a:pPr indent="-322580" lvl="0" marL="457200" marR="0" rtl="0" algn="just">
              <a:lnSpc>
                <a:spcPct val="115000"/>
              </a:lnSpc>
              <a:spcBef>
                <a:spcPts val="0"/>
              </a:spcBef>
              <a:spcAft>
                <a:spcPts val="0"/>
              </a:spcAft>
              <a:buClr>
                <a:schemeClr val="dk1"/>
              </a:buClr>
              <a:buSzPct val="100000"/>
              <a:buFont typeface="Calibri"/>
              <a:buChar char="-"/>
            </a:pPr>
            <a:r>
              <a:rPr lang="fr-FR" sz="1600">
                <a:solidFill>
                  <a:schemeClr val="dk1"/>
                </a:solidFill>
                <a:latin typeface="Calibri"/>
                <a:ea typeface="Calibri"/>
                <a:cs typeface="Calibri"/>
                <a:sym typeface="Calibri"/>
              </a:rPr>
              <a:t>Address</a:t>
            </a:r>
            <a:r>
              <a:rPr lang="fr-FR" sz="1600">
                <a:solidFill>
                  <a:schemeClr val="dk1"/>
                </a:solidFill>
                <a:latin typeface="Calibri"/>
                <a:ea typeface="Calibri"/>
                <a:cs typeface="Calibri"/>
                <a:sym typeface="Calibri"/>
              </a:rPr>
              <a:t> </a:t>
            </a:r>
            <a:r>
              <a:rPr lang="fr-FR" sz="1600">
                <a:solidFill>
                  <a:schemeClr val="dk1"/>
                </a:solidFill>
                <a:latin typeface="Calibri"/>
                <a:ea typeface="Calibri"/>
                <a:cs typeface="Calibri"/>
                <a:sym typeface="Calibri"/>
              </a:rPr>
              <a:t>malnutrition</a:t>
            </a:r>
            <a:r>
              <a:rPr lang="fr-FR" sz="1600">
                <a:solidFill>
                  <a:schemeClr val="dk1"/>
                </a:solidFill>
                <a:latin typeface="Calibri"/>
                <a:ea typeface="Calibri"/>
                <a:cs typeface="Calibri"/>
                <a:sym typeface="Calibri"/>
              </a:rPr>
              <a:t> issues and promote healthy diets</a:t>
            </a:r>
            <a:endParaRPr sz="1600">
              <a:solidFill>
                <a:schemeClr val="dk1"/>
              </a:solidFill>
              <a:latin typeface="Calibri"/>
              <a:ea typeface="Calibri"/>
              <a:cs typeface="Calibri"/>
              <a:sym typeface="Calibri"/>
            </a:endParaRPr>
          </a:p>
          <a:p>
            <a:pPr indent="-322580" lvl="0" marL="457200" marR="0" rtl="0" algn="just">
              <a:lnSpc>
                <a:spcPct val="115000"/>
              </a:lnSpc>
              <a:spcBef>
                <a:spcPts val="0"/>
              </a:spcBef>
              <a:spcAft>
                <a:spcPts val="0"/>
              </a:spcAft>
              <a:buClr>
                <a:schemeClr val="dk1"/>
              </a:buClr>
              <a:buSzPct val="100000"/>
              <a:buFont typeface="Calibri"/>
              <a:buChar char="-"/>
            </a:pPr>
            <a:r>
              <a:rPr b="0" i="0" lang="fr-FR" sz="1600" u="none" cap="none" strike="noStrike">
                <a:solidFill>
                  <a:schemeClr val="dk1"/>
                </a:solidFill>
                <a:latin typeface="Calibri"/>
                <a:ea typeface="Calibri"/>
                <a:cs typeface="Calibri"/>
                <a:sym typeface="Calibri"/>
              </a:rPr>
              <a:t>(re)introduc</a:t>
            </a:r>
            <a:r>
              <a:rPr lang="fr-FR" sz="1600">
                <a:solidFill>
                  <a:schemeClr val="dk1"/>
                </a:solidFill>
                <a:latin typeface="Calibri"/>
                <a:ea typeface="Calibri"/>
                <a:cs typeface="Calibri"/>
                <a:sym typeface="Calibri"/>
              </a:rPr>
              <a:t>e</a:t>
            </a:r>
            <a:r>
              <a:rPr b="0" i="0" lang="fr-FR" sz="1600" u="none" cap="none" strike="noStrike">
                <a:solidFill>
                  <a:schemeClr val="dk1"/>
                </a:solidFill>
                <a:latin typeface="Calibri"/>
                <a:ea typeface="Calibri"/>
                <a:cs typeface="Calibri"/>
                <a:sym typeface="Calibri"/>
              </a:rPr>
              <a:t> productive activities centred on food</a:t>
            </a:r>
            <a:r>
              <a:rPr lang="fr-FR" sz="1600">
                <a:solidFill>
                  <a:schemeClr val="dk1"/>
                </a:solidFill>
                <a:latin typeface="Calibri"/>
                <a:ea typeface="Calibri"/>
                <a:cs typeface="Calibri"/>
                <a:sym typeface="Calibri"/>
              </a:rPr>
              <a:t> and empower local residents and stakeholders</a:t>
            </a:r>
            <a:endParaRPr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None/>
            </a:pPr>
            <a:r>
              <a:rPr b="1" i="0" lang="fr-FR" sz="1600" u="none" cap="none" strike="noStrike">
                <a:solidFill>
                  <a:schemeClr val="dk1"/>
                </a:solidFill>
                <a:latin typeface="Calibri"/>
                <a:ea typeface="Calibri"/>
                <a:cs typeface="Calibri"/>
                <a:sym typeface="Calibri"/>
              </a:rPr>
              <a:t>2050m2</a:t>
            </a:r>
            <a:r>
              <a:rPr b="0" i="0" lang="fr-FR" sz="1600" u="none" cap="none" strike="noStrike">
                <a:solidFill>
                  <a:schemeClr val="dk1"/>
                </a:solidFill>
                <a:latin typeface="Calibri"/>
                <a:ea typeface="Calibri"/>
                <a:cs typeface="Calibri"/>
                <a:sym typeface="Calibri"/>
              </a:rPr>
              <a:t> renovated space to host an urban agriculture, production, educational, food processing</a:t>
            </a:r>
            <a:r>
              <a:rPr lang="fr-FR" sz="1600">
                <a:solidFill>
                  <a:schemeClr val="dk1"/>
                </a:solidFill>
                <a:latin typeface="Calibri"/>
                <a:ea typeface="Calibri"/>
                <a:cs typeface="Calibri"/>
                <a:sym typeface="Calibri"/>
              </a:rPr>
              <a:t>, </a:t>
            </a:r>
            <a:r>
              <a:rPr b="0" i="0" lang="fr-FR" sz="1600" u="none" cap="none" strike="noStrike">
                <a:solidFill>
                  <a:schemeClr val="dk1"/>
                </a:solidFill>
                <a:latin typeface="Calibri"/>
                <a:ea typeface="Calibri"/>
                <a:cs typeface="Calibri"/>
                <a:sym typeface="Calibri"/>
              </a:rPr>
              <a:t>and catering</a:t>
            </a:r>
            <a:r>
              <a:rPr lang="fr-FR" sz="1600">
                <a:solidFill>
                  <a:schemeClr val="dk1"/>
                </a:solidFill>
                <a:latin typeface="Calibri"/>
                <a:ea typeface="Calibri"/>
                <a:cs typeface="Calibri"/>
                <a:sym typeface="Calibri"/>
              </a:rPr>
              <a:t> </a:t>
            </a:r>
            <a:r>
              <a:rPr lang="fr-FR" sz="1600">
                <a:solidFill>
                  <a:schemeClr val="dk1"/>
                </a:solidFill>
                <a:latin typeface="Calibri"/>
                <a:ea typeface="Calibri"/>
                <a:cs typeface="Calibri"/>
                <a:sym typeface="Calibri"/>
              </a:rPr>
              <a:t>activities</a:t>
            </a:r>
            <a:endParaRPr b="0" i="0" sz="1100" u="none" cap="none" strike="noStrike">
              <a:solidFill>
                <a:schemeClr val="dk1"/>
              </a:solidFill>
              <a:latin typeface="Arial"/>
              <a:ea typeface="Arial"/>
              <a:cs typeface="Arial"/>
              <a:sym typeface="Arial"/>
            </a:endParaRPr>
          </a:p>
        </p:txBody>
      </p:sp>
      <p:pic>
        <p:nvPicPr>
          <p:cNvPr id="446" name="Google Shape;446;g2cb4692c711_2_49"/>
          <p:cNvPicPr preferRelativeResize="0"/>
          <p:nvPr/>
        </p:nvPicPr>
        <p:blipFill rotWithShape="1">
          <a:blip r:embed="rId3">
            <a:alphaModFix/>
          </a:blip>
          <a:srcRect b="0" l="0" r="0" t="0"/>
          <a:stretch/>
        </p:blipFill>
        <p:spPr>
          <a:xfrm>
            <a:off x="9891350" y="706750"/>
            <a:ext cx="2164401" cy="2933675"/>
          </a:xfrm>
          <a:prstGeom prst="rect">
            <a:avLst/>
          </a:prstGeom>
          <a:noFill/>
          <a:ln>
            <a:noFill/>
          </a:ln>
        </p:spPr>
      </p:pic>
      <p:sp>
        <p:nvSpPr>
          <p:cNvPr id="447" name="Google Shape;447;g2cb4692c711_2_49"/>
          <p:cNvSpPr/>
          <p:nvPr/>
        </p:nvSpPr>
        <p:spPr>
          <a:xfrm>
            <a:off x="9984825" y="857775"/>
            <a:ext cx="1999800" cy="294600"/>
          </a:xfrm>
          <a:prstGeom prst="rect">
            <a:avLst/>
          </a:prstGeom>
          <a:solidFill>
            <a:srgbClr val="1CAF96"/>
          </a:solidFill>
          <a:ln cap="flat" cmpd="sng" w="9525">
            <a:solidFill>
              <a:srgbClr val="1CAF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1500" u="none" cap="none" strike="noStrike">
                <a:solidFill>
                  <a:srgbClr val="FFFFFF"/>
                </a:solidFill>
                <a:latin typeface="Open Sans"/>
                <a:ea typeface="Open Sans"/>
                <a:cs typeface="Open Sans"/>
                <a:sym typeface="Open Sans"/>
              </a:rPr>
              <a:t>Key numbers</a:t>
            </a:r>
            <a:endParaRPr b="1" i="0" sz="1500" u="none" cap="none" strike="noStrike">
              <a:solidFill>
                <a:srgbClr val="FFFFFF"/>
              </a:solidFill>
              <a:latin typeface="Open Sans"/>
              <a:ea typeface="Open Sans"/>
              <a:cs typeface="Open Sans"/>
              <a:sym typeface="Open Sans"/>
            </a:endParaRPr>
          </a:p>
        </p:txBody>
      </p:sp>
      <p:sp>
        <p:nvSpPr>
          <p:cNvPr id="448" name="Google Shape;448;g2cb4692c711_2_49"/>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600"/>
              <a:t>Case Study - Lille</a:t>
            </a:r>
            <a:endParaRPr b="1" sz="3600"/>
          </a:p>
        </p:txBody>
      </p:sp>
      <p:pic>
        <p:nvPicPr>
          <p:cNvPr id="449" name="Google Shape;449;g2cb4692c711_2_49"/>
          <p:cNvPicPr preferRelativeResize="0"/>
          <p:nvPr/>
        </p:nvPicPr>
        <p:blipFill rotWithShape="1">
          <a:blip r:embed="rId4">
            <a:alphaModFix/>
          </a:blip>
          <a:srcRect b="0" l="0" r="0" t="0"/>
          <a:stretch/>
        </p:blipFill>
        <p:spPr>
          <a:xfrm>
            <a:off x="357675" y="3139875"/>
            <a:ext cx="5166824" cy="3468625"/>
          </a:xfrm>
          <a:prstGeom prst="rect">
            <a:avLst/>
          </a:prstGeom>
          <a:noFill/>
          <a:ln>
            <a:noFill/>
          </a:ln>
        </p:spPr>
      </p:pic>
      <p:pic>
        <p:nvPicPr>
          <p:cNvPr id="450" name="Google Shape;450;g2cb4692c711_2_49"/>
          <p:cNvPicPr preferRelativeResize="0"/>
          <p:nvPr/>
        </p:nvPicPr>
        <p:blipFill rotWithShape="1">
          <a:blip r:embed="rId5">
            <a:alphaModFix/>
          </a:blip>
          <a:srcRect b="5669" l="0" r="0" t="-5670"/>
          <a:stretch/>
        </p:blipFill>
        <p:spPr>
          <a:xfrm>
            <a:off x="5913575" y="3780700"/>
            <a:ext cx="4547450" cy="28593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4" name="Shape 454"/>
        <p:cNvGrpSpPr/>
        <p:nvPr/>
      </p:nvGrpSpPr>
      <p:grpSpPr>
        <a:xfrm>
          <a:off x="0" y="0"/>
          <a:ext cx="0" cy="0"/>
          <a:chOff x="0" y="0"/>
          <a:chExt cx="0" cy="0"/>
        </a:xfrm>
      </p:grpSpPr>
      <p:graphicFrame>
        <p:nvGraphicFramePr>
          <p:cNvPr id="455" name="Google Shape;455;g2cb4692c711_2_6"/>
          <p:cNvGraphicFramePr/>
          <p:nvPr/>
        </p:nvGraphicFramePr>
        <p:xfrm>
          <a:off x="440513" y="895263"/>
          <a:ext cx="3000000" cy="3000000"/>
        </p:xfrm>
        <a:graphic>
          <a:graphicData uri="http://schemas.openxmlformats.org/drawingml/2006/table">
            <a:tbl>
              <a:tblPr>
                <a:noFill/>
                <a:tableStyleId>{B0F6AC0C-1F6E-4548-AE0D-8FF236AF82F3}</a:tableStyleId>
              </a:tblPr>
              <a:tblGrid>
                <a:gridCol w="830450"/>
                <a:gridCol w="1448300"/>
                <a:gridCol w="921500"/>
                <a:gridCol w="1298625"/>
                <a:gridCol w="851750"/>
                <a:gridCol w="2549475"/>
              </a:tblGrid>
              <a:tr h="335800">
                <a:tc gridSpan="2">
                  <a:txBody>
                    <a:bodyPr/>
                    <a:lstStyle/>
                    <a:p>
                      <a:pPr indent="0" lvl="0" marL="0" marR="0" rtl="0" algn="ctr">
                        <a:lnSpc>
                          <a:spcPct val="100000"/>
                        </a:lnSpc>
                        <a:spcBef>
                          <a:spcPts val="0"/>
                        </a:spcBef>
                        <a:spcAft>
                          <a:spcPts val="0"/>
                        </a:spcAft>
                        <a:buClr>
                          <a:srgbClr val="000000"/>
                        </a:buClr>
                        <a:buSzPts val="800"/>
                        <a:buFont typeface="Arial"/>
                        <a:buNone/>
                      </a:pPr>
                      <a:r>
                        <a:rPr b="1" lang="fr-FR" sz="900" u="none" cap="none" strike="noStrike"/>
                        <a:t>Institutional</a:t>
                      </a:r>
                      <a:endParaRPr b="1" sz="900" u="none" cap="none" strike="noStrike"/>
                    </a:p>
                  </a:txBody>
                  <a:tcPr marT="91425" marB="91425" marR="91425" marL="91425">
                    <a:solidFill>
                      <a:schemeClr val="lt2"/>
                    </a:solidFill>
                  </a:tcPr>
                </a:tc>
                <a:tc hMerge="1"/>
                <a:tc gridSpan="2">
                  <a:txBody>
                    <a:bodyPr/>
                    <a:lstStyle/>
                    <a:p>
                      <a:pPr indent="0" lvl="0" marL="0" marR="0" rtl="0" algn="ctr">
                        <a:lnSpc>
                          <a:spcPct val="100000"/>
                        </a:lnSpc>
                        <a:spcBef>
                          <a:spcPts val="0"/>
                        </a:spcBef>
                        <a:spcAft>
                          <a:spcPts val="0"/>
                        </a:spcAft>
                        <a:buClr>
                          <a:srgbClr val="000000"/>
                        </a:buClr>
                        <a:buSzPts val="800"/>
                        <a:buFont typeface="Arial"/>
                        <a:buNone/>
                      </a:pPr>
                      <a:r>
                        <a:rPr b="1" lang="fr-FR" sz="900" u="none" cap="none" strike="noStrike"/>
                        <a:t>NGOs / Civil Society</a:t>
                      </a:r>
                      <a:endParaRPr b="1" sz="900" u="none" cap="none" strike="noStrike"/>
                    </a:p>
                  </a:txBody>
                  <a:tcPr marT="91425" marB="91425" marR="91425" marL="91425">
                    <a:solidFill>
                      <a:schemeClr val="lt2"/>
                    </a:solidFill>
                  </a:tcPr>
                </a:tc>
                <a:tc hMerge="1"/>
                <a:tc gridSpan="2">
                  <a:txBody>
                    <a:bodyPr/>
                    <a:lstStyle/>
                    <a:p>
                      <a:pPr indent="0" lvl="0" marL="0" marR="0" rtl="0" algn="ctr">
                        <a:lnSpc>
                          <a:spcPct val="100000"/>
                        </a:lnSpc>
                        <a:spcBef>
                          <a:spcPts val="0"/>
                        </a:spcBef>
                        <a:spcAft>
                          <a:spcPts val="0"/>
                        </a:spcAft>
                        <a:buClr>
                          <a:srgbClr val="000000"/>
                        </a:buClr>
                        <a:buSzPts val="800"/>
                        <a:buFont typeface="Arial"/>
                        <a:buNone/>
                      </a:pPr>
                      <a:r>
                        <a:rPr b="1" lang="fr-FR" sz="900" u="none" cap="none" strike="noStrike"/>
                        <a:t>Higher education and research institutes</a:t>
                      </a:r>
                      <a:endParaRPr b="1" sz="900" u="none" cap="none" strike="noStrike"/>
                    </a:p>
                  </a:txBody>
                  <a:tcPr marT="91425" marB="91425" marR="91425" marL="91425">
                    <a:solidFill>
                      <a:schemeClr val="lt2"/>
                    </a:solidFill>
                  </a:tcPr>
                </a:tc>
                <a:tc hMerge="1"/>
              </a:tr>
              <a:tr h="1623175">
                <a:tc>
                  <a:txBody>
                    <a:bodyPr/>
                    <a:lstStyle/>
                    <a:p>
                      <a:pPr indent="0" lvl="0" marL="0" marR="0" rtl="0" algn="l">
                        <a:lnSpc>
                          <a:spcPct val="100000"/>
                        </a:lnSpc>
                        <a:spcBef>
                          <a:spcPts val="0"/>
                        </a:spcBef>
                        <a:spcAft>
                          <a:spcPts val="0"/>
                        </a:spcAft>
                        <a:buClr>
                          <a:srgbClr val="000000"/>
                        </a:buClr>
                        <a:buSzPts val="800"/>
                        <a:buFont typeface="Arial"/>
                        <a:buNone/>
                      </a:pPr>
                      <a:r>
                        <a:rPr b="1" lang="fr-FR" sz="900" u="none" cap="none" strike="noStrike">
                          <a:latin typeface="Calibri"/>
                          <a:ea typeface="Calibri"/>
                          <a:cs typeface="Calibri"/>
                          <a:sym typeface="Calibri"/>
                        </a:rPr>
                        <a:t>City of Lille</a:t>
                      </a:r>
                      <a:endParaRPr b="1"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fr-FR" sz="900" u="none" cap="none" strike="noStrike">
                          <a:latin typeface="Calibri"/>
                          <a:ea typeface="Calibri"/>
                          <a:cs typeface="Calibri"/>
                          <a:sym typeface="Calibri"/>
                        </a:rPr>
                        <a:t>project coordinator, also responsible for organizing the implementation of the project, communication activities, and supporting the setting up of an innovative model for the collective governance of the Cuisine Commune</a:t>
                      </a:r>
                      <a:endParaRPr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b="1" lang="fr-FR" sz="900" u="none" cap="none" strike="noStrike">
                          <a:latin typeface="Calibri"/>
                          <a:ea typeface="Calibri"/>
                          <a:cs typeface="Calibri"/>
                          <a:sym typeface="Calibri"/>
                        </a:rPr>
                        <a:t>Les Sens du Goût</a:t>
                      </a:r>
                      <a:endParaRPr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fr-FR" sz="900" u="none" cap="none" strike="noStrike">
                          <a:latin typeface="Calibri"/>
                          <a:ea typeface="Calibri"/>
                          <a:cs typeface="Calibri"/>
                          <a:sym typeface="Calibri"/>
                        </a:rPr>
                        <a:t>In charge of organizing educational programmes around cooking and tasting, on site and in local schools, and training other stakeholders on delivering educational activities</a:t>
                      </a:r>
                      <a:endParaRPr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b="1" lang="fr-FR" sz="900" u="none" cap="none" strike="noStrike">
                          <a:latin typeface="Calibri"/>
                          <a:ea typeface="Calibri"/>
                          <a:cs typeface="Calibri"/>
                          <a:sym typeface="Calibri"/>
                        </a:rPr>
                        <a:t>Yncréa Hauts de France-Institut Supérieur d’Agronomie</a:t>
                      </a:r>
                      <a:endParaRPr b="1"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fr-FR" sz="900" u="none" cap="none" strike="noStrike">
                          <a:latin typeface="Calibri"/>
                          <a:ea typeface="Calibri"/>
                          <a:cs typeface="Calibri"/>
                          <a:sym typeface="Calibri"/>
                        </a:rPr>
                        <a:t>in charge of setting up the experimental vertical farming unit that will become a support for training activities</a:t>
                      </a:r>
                      <a:endParaRPr sz="900" u="none" cap="none" strike="noStrike">
                        <a:latin typeface="Calibri"/>
                        <a:ea typeface="Calibri"/>
                        <a:cs typeface="Calibri"/>
                        <a:sym typeface="Calibri"/>
                      </a:endParaRPr>
                    </a:p>
                  </a:txBody>
                  <a:tcPr marT="91425" marB="91425" marR="91425" marL="91425"/>
                </a:tc>
              </a:tr>
              <a:tr h="1365700">
                <a:tc>
                  <a:txBody>
                    <a:bodyPr/>
                    <a:lstStyle/>
                    <a:p>
                      <a:pPr indent="0" lvl="0" marL="0" marR="0" rtl="0" algn="l">
                        <a:lnSpc>
                          <a:spcPct val="100000"/>
                        </a:lnSpc>
                        <a:spcBef>
                          <a:spcPts val="0"/>
                        </a:spcBef>
                        <a:spcAft>
                          <a:spcPts val="0"/>
                        </a:spcAft>
                        <a:buClr>
                          <a:srgbClr val="000000"/>
                        </a:buClr>
                        <a:buSzPts val="800"/>
                        <a:buFont typeface="Arial"/>
                        <a:buNone/>
                      </a:pPr>
                      <a:r>
                        <a:rPr b="1" lang="fr-FR" sz="900" u="none" cap="none" strike="noStrike">
                          <a:latin typeface="Calibri"/>
                          <a:ea typeface="Calibri"/>
                          <a:cs typeface="Calibri"/>
                          <a:sym typeface="Calibri"/>
                        </a:rPr>
                        <a:t>Lille Metropole</a:t>
                      </a:r>
                      <a:endParaRPr b="1"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800"/>
                        <a:buFont typeface="Arial"/>
                        <a:buNone/>
                      </a:pPr>
                      <a:r>
                        <a:rPr lang="fr-FR" sz="900" u="none" cap="none" strike="noStrike">
                          <a:latin typeface="Calibri"/>
                          <a:ea typeface="Calibri"/>
                          <a:cs typeface="Calibri"/>
                          <a:sym typeface="Calibri"/>
                        </a:rPr>
                        <a:t>In charge of setting up food incubator</a:t>
                      </a:r>
                      <a:endParaRPr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b="1" lang="fr-FR" sz="900" u="none" cap="none" strike="noStrike">
                          <a:latin typeface="Calibri"/>
                          <a:ea typeface="Calibri"/>
                          <a:cs typeface="Calibri"/>
                          <a:sym typeface="Calibri"/>
                        </a:rPr>
                        <a:t>The local section of the Secours Populaire</a:t>
                      </a:r>
                      <a:endParaRPr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fr-FR" sz="900" u="none" cap="none" strike="noStrike">
                          <a:latin typeface="Calibri"/>
                          <a:ea typeface="Calibri"/>
                          <a:cs typeface="Calibri"/>
                          <a:sym typeface="Calibri"/>
                        </a:rPr>
                        <a:t>in charge of organizing workshops around waste limitation and cooking;</a:t>
                      </a:r>
                      <a:endParaRPr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b="1" lang="fr-FR" sz="900" u="none" cap="none" strike="noStrike">
                          <a:latin typeface="Calibri"/>
                          <a:ea typeface="Calibri"/>
                          <a:cs typeface="Calibri"/>
                          <a:sym typeface="Calibri"/>
                        </a:rPr>
                        <a:t>Maison Européenne des Sciences de l’Homme et de la Société (MESHS),</a:t>
                      </a:r>
                      <a:endParaRPr b="1" sz="90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800"/>
                        <a:buFont typeface="Arial"/>
                        <a:buNone/>
                      </a:pPr>
                      <a:r>
                        <a:t/>
                      </a:r>
                      <a:endParaRPr b="1"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fr-FR" sz="900" u="none" cap="none" strike="noStrike">
                          <a:latin typeface="Calibri"/>
                          <a:ea typeface="Calibri"/>
                          <a:cs typeface="Calibri"/>
                          <a:sym typeface="Calibri"/>
                        </a:rPr>
                        <a:t>in charge of supporting the project with evaluation issues and assess the results of implemented actions by means of an action-research programme and research workshops</a:t>
                      </a:r>
                      <a:endParaRPr sz="900" u="none" cap="none" strike="noStrike">
                        <a:latin typeface="Calibri"/>
                        <a:ea typeface="Calibri"/>
                        <a:cs typeface="Calibri"/>
                        <a:sym typeface="Calibri"/>
                      </a:endParaRPr>
                    </a:p>
                  </a:txBody>
                  <a:tcPr marT="91425" marB="91425" marR="91425" marL="91425"/>
                </a:tc>
              </a:tr>
              <a:tr h="1108250">
                <a:tc>
                  <a:txBody>
                    <a:bodyPr/>
                    <a:lstStyle/>
                    <a:p>
                      <a:pPr indent="0" lvl="0" marL="0" marR="0" rtl="0" algn="l">
                        <a:lnSpc>
                          <a:spcPct val="100000"/>
                        </a:lnSpc>
                        <a:spcBef>
                          <a:spcPts val="0"/>
                        </a:spcBef>
                        <a:spcAft>
                          <a:spcPts val="0"/>
                        </a:spcAft>
                        <a:buClr>
                          <a:srgbClr val="000000"/>
                        </a:buClr>
                        <a:buSzPts val="800"/>
                        <a:buFont typeface="Arial"/>
                        <a:buNone/>
                      </a:pPr>
                      <a:r>
                        <a:rPr b="1" lang="fr-FR" sz="900" u="none" cap="none" strike="noStrike">
                          <a:latin typeface="Calibri"/>
                          <a:ea typeface="Calibri"/>
                          <a:cs typeface="Calibri"/>
                          <a:sym typeface="Calibri"/>
                        </a:rPr>
                        <a:t>Soreli</a:t>
                      </a:r>
                      <a:endParaRPr b="1"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fr-FR" sz="900" u="none" cap="none" strike="noStrike">
                          <a:latin typeface="Calibri"/>
                          <a:ea typeface="Calibri"/>
                          <a:cs typeface="Calibri"/>
                          <a:sym typeface="Calibri"/>
                        </a:rPr>
                        <a:t>Semi-public urban development and construction company. In charge of the construction works of the kitchen </a:t>
                      </a:r>
                      <a:endParaRPr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b="1" lang="fr-FR" sz="900" u="none" cap="none" strike="noStrike">
                          <a:latin typeface="Calibri"/>
                          <a:ea typeface="Calibri"/>
                          <a:cs typeface="Calibri"/>
                          <a:sym typeface="Calibri"/>
                        </a:rPr>
                        <a:t>Les sauvegardes du Nord</a:t>
                      </a:r>
                      <a:endParaRPr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fr-FR" sz="900" u="none" cap="none" strike="noStrike">
                          <a:latin typeface="Calibri"/>
                          <a:ea typeface="Calibri"/>
                          <a:cs typeface="Calibri"/>
                          <a:sym typeface="Calibri"/>
                        </a:rPr>
                        <a:t>in charge of organizing encounters focused on food-related cultural heritage of migrant and Rom populations;</a:t>
                      </a:r>
                      <a:endParaRPr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b="1" lang="fr-FR" sz="900" u="none" cap="none" strike="noStrike">
                          <a:latin typeface="Calibri"/>
                          <a:ea typeface="Calibri"/>
                          <a:cs typeface="Calibri"/>
                          <a:sym typeface="Calibri"/>
                        </a:rPr>
                        <a:t>Centre d’Innovation des Technologies sans Contact (CITC)</a:t>
                      </a:r>
                      <a:endParaRPr b="1"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fr-FR" sz="900" u="none" cap="none" strike="noStrike">
                          <a:latin typeface="Calibri"/>
                          <a:ea typeface="Calibri"/>
                          <a:cs typeface="Calibri"/>
                          <a:sym typeface="Calibri"/>
                        </a:rPr>
                        <a:t>in charge of developing tech solutions to monitor stocks in fridges and cold rooms and push recipes in relation with goods in storage.</a:t>
                      </a:r>
                      <a:endParaRPr sz="900" u="none" cap="none" strike="noStrike">
                        <a:latin typeface="Calibri"/>
                        <a:ea typeface="Calibri"/>
                        <a:cs typeface="Calibri"/>
                        <a:sym typeface="Calibri"/>
                      </a:endParaRPr>
                    </a:p>
                  </a:txBody>
                  <a:tcPr marT="91425" marB="91425" marR="91425" marL="91425"/>
                </a:tc>
              </a:tr>
              <a:tr h="1236975">
                <a:tc>
                  <a:txBody>
                    <a:bodyPr/>
                    <a:lstStyle/>
                    <a:p>
                      <a:pPr indent="0" lvl="0" marL="0" marR="0" rtl="0" algn="l">
                        <a:lnSpc>
                          <a:spcPct val="100000"/>
                        </a:lnSpc>
                        <a:spcBef>
                          <a:spcPts val="0"/>
                        </a:spcBef>
                        <a:spcAft>
                          <a:spcPts val="0"/>
                        </a:spcAft>
                        <a:buClr>
                          <a:srgbClr val="000000"/>
                        </a:buClr>
                        <a:buSzPts val="800"/>
                        <a:buFont typeface="Arial"/>
                        <a:buNone/>
                      </a:pPr>
                      <a:r>
                        <a:rPr b="1" lang="fr-FR" sz="900" u="none" cap="none" strike="noStrike">
                          <a:latin typeface="Calibri"/>
                          <a:ea typeface="Calibri"/>
                          <a:cs typeface="Calibri"/>
                          <a:sym typeface="Calibri"/>
                        </a:rPr>
                        <a:t>Employment agency</a:t>
                      </a:r>
                      <a:endParaRPr b="1"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fr-FR" sz="900" u="none" cap="none" strike="noStrike">
                          <a:latin typeface="Calibri"/>
                          <a:ea typeface="Calibri"/>
                          <a:cs typeface="Calibri"/>
                          <a:sym typeface="Calibri"/>
                        </a:rPr>
                        <a:t> In charge of organizing training activities focused on food-industry, to facilitate access to job opportunities</a:t>
                      </a:r>
                      <a:endParaRPr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b="1" lang="fr-FR" sz="900" u="none" cap="none" strike="noStrike">
                          <a:latin typeface="Calibri"/>
                          <a:ea typeface="Calibri"/>
                          <a:cs typeface="Calibri"/>
                          <a:sym typeface="Calibri"/>
                        </a:rPr>
                        <a:t>Les Rencontres Audiovisuelles</a:t>
                      </a:r>
                      <a:endParaRPr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fr-FR" sz="900" u="none" cap="none" strike="noStrike">
                          <a:latin typeface="Calibri"/>
                          <a:ea typeface="Calibri"/>
                          <a:cs typeface="Calibri"/>
                          <a:sym typeface="Calibri"/>
                        </a:rPr>
                        <a:t>in charge of organizing audio-visual creation workshops targeting young people and of setting up a video studio in the community kitchen.</a:t>
                      </a:r>
                      <a:endParaRPr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t/>
                      </a:r>
                      <a:endParaRPr sz="9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800"/>
                        <a:buFont typeface="Arial"/>
                        <a:buNone/>
                      </a:pPr>
                      <a:r>
                        <a:t/>
                      </a:r>
                      <a:endParaRPr sz="900" u="none" cap="none" strike="noStrike">
                        <a:latin typeface="Calibri"/>
                        <a:ea typeface="Calibri"/>
                        <a:cs typeface="Calibri"/>
                        <a:sym typeface="Calibri"/>
                      </a:endParaRPr>
                    </a:p>
                  </a:txBody>
                  <a:tcPr marT="91425" marB="91425" marR="91425" marL="91425"/>
                </a:tc>
              </a:tr>
            </a:tbl>
          </a:graphicData>
        </a:graphic>
      </p:graphicFrame>
      <p:sp>
        <p:nvSpPr>
          <p:cNvPr id="456" name="Google Shape;456;g2cb4692c711_2_6"/>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600"/>
              <a:t>Mapping Lille’s Tast’n Food Actors</a:t>
            </a:r>
            <a:endParaRPr b="1" sz="36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2e576e039bf_5_0"/>
          <p:cNvSpPr txBox="1"/>
          <p:nvPr/>
        </p:nvSpPr>
        <p:spPr>
          <a:xfrm>
            <a:off x="8434550" y="1138875"/>
            <a:ext cx="3560100" cy="54669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dk1"/>
                </a:solidFill>
                <a:latin typeface="Calibri"/>
                <a:ea typeface="Calibri"/>
                <a:cs typeface="Calibri"/>
                <a:sym typeface="Calibri"/>
              </a:rPr>
              <a:t>Lessons learned</a:t>
            </a:r>
            <a:endParaRPr b="1" i="0" sz="1900" u="none" cap="none" strike="noStrike">
              <a:solidFill>
                <a:schemeClr val="dk1"/>
              </a:solidFill>
              <a:latin typeface="Calibri"/>
              <a:ea typeface="Calibri"/>
              <a:cs typeface="Calibri"/>
              <a:sym typeface="Calibri"/>
            </a:endParaRPr>
          </a:p>
          <a:p>
            <a:pPr indent="-304800" lvl="0" marL="457200" marR="0" rtl="0" algn="l">
              <a:lnSpc>
                <a:spcPct val="115000"/>
              </a:lnSpc>
              <a:spcBef>
                <a:spcPts val="1000"/>
              </a:spcBef>
              <a:spcAft>
                <a:spcPts val="0"/>
              </a:spcAft>
              <a:buClr>
                <a:schemeClr val="dk1"/>
              </a:buClr>
              <a:buSzPts val="1200"/>
              <a:buFont typeface="Open Sans"/>
              <a:buChar char="●"/>
            </a:pPr>
            <a:r>
              <a:rPr b="1" lang="fr-FR" sz="1200">
                <a:solidFill>
                  <a:schemeClr val="dk1"/>
                </a:solidFill>
                <a:latin typeface="Calibri"/>
                <a:ea typeface="Calibri"/>
                <a:cs typeface="Calibri"/>
                <a:sym typeface="Calibri"/>
              </a:rPr>
              <a:t>A</a:t>
            </a:r>
            <a:r>
              <a:rPr b="1" i="0" lang="fr-FR" sz="1200" u="none" cap="none" strike="noStrike">
                <a:solidFill>
                  <a:schemeClr val="dk1"/>
                </a:solidFill>
                <a:latin typeface="Calibri"/>
                <a:ea typeface="Calibri"/>
                <a:cs typeface="Calibri"/>
                <a:sym typeface="Calibri"/>
              </a:rPr>
              <a:t>dequate recruitment,</a:t>
            </a:r>
            <a:r>
              <a:rPr i="0" lang="fr-FR" sz="1200" u="none" cap="none" strike="noStrike">
                <a:solidFill>
                  <a:schemeClr val="dk1"/>
                </a:solidFill>
                <a:latin typeface="Calibri"/>
                <a:ea typeface="Calibri"/>
                <a:cs typeface="Calibri"/>
                <a:sym typeface="Calibri"/>
              </a:rPr>
              <a:t> clear </a:t>
            </a:r>
            <a:r>
              <a:rPr b="1" i="0" lang="fr-FR" sz="1200" u="none" cap="none" strike="noStrike">
                <a:solidFill>
                  <a:schemeClr val="dk1"/>
                </a:solidFill>
                <a:latin typeface="Calibri"/>
                <a:ea typeface="Calibri"/>
                <a:cs typeface="Calibri"/>
                <a:sym typeface="Calibri"/>
              </a:rPr>
              <a:t>identification of expectations, suitable communication processes</a:t>
            </a:r>
            <a:r>
              <a:rPr i="0" lang="fr-FR" sz="1200" u="none" cap="none" strike="noStrike">
                <a:solidFill>
                  <a:schemeClr val="dk1"/>
                </a:solidFill>
                <a:latin typeface="Calibri"/>
                <a:ea typeface="Calibri"/>
                <a:cs typeface="Calibri"/>
                <a:sym typeface="Calibri"/>
              </a:rPr>
              <a:t> </a:t>
            </a:r>
            <a:r>
              <a:rPr lang="fr-FR" sz="1200">
                <a:solidFill>
                  <a:schemeClr val="dk1"/>
                </a:solidFill>
                <a:latin typeface="Calibri"/>
                <a:ea typeface="Calibri"/>
                <a:cs typeface="Calibri"/>
                <a:sym typeface="Calibri"/>
              </a:rPr>
              <a:t>are</a:t>
            </a:r>
            <a:r>
              <a:rPr i="0" lang="fr-FR" sz="1200" u="none" cap="none" strike="noStrike">
                <a:solidFill>
                  <a:schemeClr val="dk1"/>
                </a:solidFill>
                <a:latin typeface="Calibri"/>
                <a:ea typeface="Calibri"/>
                <a:cs typeface="Calibri"/>
                <a:sym typeface="Calibri"/>
              </a:rPr>
              <a:t> key </a:t>
            </a:r>
            <a:r>
              <a:rPr lang="fr-FR" sz="1200">
                <a:solidFill>
                  <a:schemeClr val="dk1"/>
                </a:solidFill>
                <a:latin typeface="Calibri"/>
                <a:ea typeface="Calibri"/>
                <a:cs typeface="Calibri"/>
                <a:sym typeface="Calibri"/>
              </a:rPr>
              <a:t>to reach</a:t>
            </a:r>
            <a:r>
              <a:rPr b="1" lang="fr-FR" sz="1200">
                <a:solidFill>
                  <a:schemeClr val="dk1"/>
                </a:solidFill>
                <a:latin typeface="Calibri"/>
                <a:ea typeface="Calibri"/>
                <a:cs typeface="Calibri"/>
                <a:sym typeface="Calibri"/>
              </a:rPr>
              <a:t> functional governance </a:t>
            </a:r>
            <a:r>
              <a:rPr b="1" i="0" lang="fr-FR" sz="1200" u="none" cap="none" strike="noStrike">
                <a:solidFill>
                  <a:schemeClr val="dk1"/>
                </a:solidFill>
                <a:latin typeface="Calibri"/>
                <a:ea typeface="Calibri"/>
                <a:cs typeface="Calibri"/>
                <a:sym typeface="Calibri"/>
              </a:rPr>
              <a:t> (ie. </a:t>
            </a:r>
            <a:r>
              <a:rPr i="0" lang="fr-FR" sz="1200" u="none" cap="none" strike="noStrike">
                <a:solidFill>
                  <a:schemeClr val="dk1"/>
                </a:solidFill>
                <a:latin typeface="Calibri"/>
                <a:ea typeface="Calibri"/>
                <a:cs typeface="Calibri"/>
                <a:sym typeface="Calibri"/>
              </a:rPr>
              <a:t>local NGOs and organisations to include vulnerable populations).</a:t>
            </a:r>
            <a:endParaRPr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1000"/>
              </a:spcBef>
              <a:spcAft>
                <a:spcPts val="0"/>
              </a:spcAft>
              <a:buClr>
                <a:schemeClr val="dk1"/>
              </a:buClr>
              <a:buSzPts val="1200"/>
              <a:buFont typeface="Open Sans"/>
              <a:buChar char="●"/>
            </a:pPr>
            <a:r>
              <a:rPr i="0" lang="fr-FR" sz="1200" u="none" cap="none" strike="noStrike">
                <a:solidFill>
                  <a:schemeClr val="dk1"/>
                </a:solidFill>
                <a:latin typeface="Calibri"/>
                <a:ea typeface="Calibri"/>
                <a:cs typeface="Calibri"/>
                <a:sym typeface="Calibri"/>
              </a:rPr>
              <a:t>Collaboration with higher education and research institutions  (ie. research action, design proper monitoring and evaluation strategies for the project .</a:t>
            </a:r>
            <a:endParaRPr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1000"/>
              </a:spcBef>
              <a:spcAft>
                <a:spcPts val="0"/>
              </a:spcAft>
              <a:buClr>
                <a:schemeClr val="dk1"/>
              </a:buClr>
              <a:buSzPts val="1200"/>
              <a:buFont typeface="Open Sans"/>
              <a:buChar char="●"/>
            </a:pPr>
            <a:r>
              <a:rPr i="0" lang="fr-FR" sz="1200" u="none" cap="none" strike="noStrike">
                <a:solidFill>
                  <a:schemeClr val="dk1"/>
                </a:solidFill>
                <a:latin typeface="Calibri"/>
                <a:ea typeface="Calibri"/>
                <a:cs typeface="Calibri"/>
                <a:sym typeface="Calibri"/>
              </a:rPr>
              <a:t>On-going networking, visibility/communication strategies and regular feedback from users and partners.</a:t>
            </a:r>
            <a:endParaRPr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1000"/>
              </a:spcBef>
              <a:spcAft>
                <a:spcPts val="0"/>
              </a:spcAft>
              <a:buClr>
                <a:schemeClr val="dk1"/>
              </a:buClr>
              <a:buSzPts val="1200"/>
              <a:buFont typeface="Open Sans"/>
              <a:buChar char="●"/>
            </a:pPr>
            <a:r>
              <a:rPr i="0" lang="fr-FR" sz="1200" u="none" cap="none" strike="noStrike">
                <a:solidFill>
                  <a:schemeClr val="dk1"/>
                </a:solidFill>
                <a:latin typeface="Calibri"/>
                <a:ea typeface="Calibri"/>
                <a:cs typeface="Calibri"/>
                <a:sym typeface="Calibri"/>
              </a:rPr>
              <a:t>Adapt project to </a:t>
            </a:r>
            <a:r>
              <a:rPr b="1" i="0" lang="fr-FR" sz="1200" u="none" cap="none" strike="noStrike">
                <a:solidFill>
                  <a:schemeClr val="dk1"/>
                </a:solidFill>
                <a:latin typeface="Calibri"/>
                <a:ea typeface="Calibri"/>
                <a:cs typeface="Calibri"/>
                <a:sym typeface="Calibri"/>
              </a:rPr>
              <a:t>local socio-economic context, </a:t>
            </a:r>
            <a:r>
              <a:rPr i="0" lang="fr-FR" sz="1200" u="none" cap="none" strike="noStrike">
                <a:solidFill>
                  <a:schemeClr val="dk1"/>
                </a:solidFill>
                <a:latin typeface="Calibri"/>
                <a:ea typeface="Calibri"/>
                <a:cs typeface="Calibri"/>
                <a:sym typeface="Calibri"/>
              </a:rPr>
              <a:t>to ensure </a:t>
            </a:r>
            <a:r>
              <a:rPr b="1" i="0" lang="fr-FR" sz="1200" u="none" cap="none" strike="noStrike">
                <a:solidFill>
                  <a:schemeClr val="dk1"/>
                </a:solidFill>
                <a:latin typeface="Calibri"/>
                <a:ea typeface="Calibri"/>
                <a:cs typeface="Calibri"/>
                <a:sym typeface="Calibri"/>
              </a:rPr>
              <a:t>economic </a:t>
            </a:r>
            <a:r>
              <a:rPr i="0" lang="fr-FR" sz="1200" u="none" cap="none" strike="noStrike">
                <a:solidFill>
                  <a:schemeClr val="dk1"/>
                </a:solidFill>
                <a:latin typeface="Calibri"/>
                <a:ea typeface="Calibri"/>
                <a:cs typeface="Calibri"/>
                <a:sym typeface="Calibri"/>
              </a:rPr>
              <a:t>and </a:t>
            </a:r>
            <a:r>
              <a:rPr b="1" i="0" lang="fr-FR" sz="1200" u="none" cap="none" strike="noStrike">
                <a:solidFill>
                  <a:schemeClr val="dk1"/>
                </a:solidFill>
                <a:latin typeface="Calibri"/>
                <a:ea typeface="Calibri"/>
                <a:cs typeface="Calibri"/>
                <a:sym typeface="Calibri"/>
              </a:rPr>
              <a:t>social benefits.</a:t>
            </a:r>
            <a:r>
              <a:rPr i="0" lang="fr-FR" sz="1200" u="none" cap="none" strike="noStrike">
                <a:solidFill>
                  <a:schemeClr val="dk1"/>
                </a:solidFill>
                <a:latin typeface="Calibri"/>
                <a:ea typeface="Calibri"/>
                <a:cs typeface="Calibri"/>
                <a:sym typeface="Calibri"/>
              </a:rPr>
              <a:t> </a:t>
            </a:r>
            <a:endParaRPr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1000"/>
              </a:spcBef>
              <a:spcAft>
                <a:spcPts val="1000"/>
              </a:spcAft>
              <a:buClr>
                <a:schemeClr val="dk1"/>
              </a:buClr>
              <a:buSzPts val="1200"/>
              <a:buFont typeface="Open Sans"/>
              <a:buChar char="●"/>
            </a:pPr>
            <a:r>
              <a:rPr i="0" lang="fr-FR" sz="1200" u="none" cap="none" strike="noStrike">
                <a:solidFill>
                  <a:schemeClr val="dk1"/>
                </a:solidFill>
                <a:latin typeface="Calibri"/>
                <a:ea typeface="Calibri"/>
                <a:cs typeface="Calibri"/>
                <a:sym typeface="Calibri"/>
              </a:rPr>
              <a:t>Co-constructing with </a:t>
            </a:r>
            <a:r>
              <a:rPr b="1" i="0" lang="fr-FR" sz="1200" u="none" cap="none" strike="noStrike">
                <a:solidFill>
                  <a:schemeClr val="dk1"/>
                </a:solidFill>
                <a:latin typeface="Calibri"/>
                <a:ea typeface="Calibri"/>
                <a:cs typeface="Calibri"/>
                <a:sym typeface="Calibri"/>
              </a:rPr>
              <a:t>vulnerable populations </a:t>
            </a:r>
            <a:r>
              <a:rPr i="0" lang="fr-FR" sz="1200" u="none" cap="none" strike="noStrike">
                <a:solidFill>
                  <a:schemeClr val="dk1"/>
                </a:solidFill>
                <a:latin typeface="Calibri"/>
                <a:ea typeface="Calibri"/>
                <a:cs typeface="Calibri"/>
                <a:sym typeface="Calibri"/>
              </a:rPr>
              <a:t>and</a:t>
            </a:r>
            <a:r>
              <a:rPr b="1" i="0" lang="fr-FR" sz="1200" u="none" cap="none" strike="noStrike">
                <a:solidFill>
                  <a:schemeClr val="dk1"/>
                </a:solidFill>
                <a:latin typeface="Calibri"/>
                <a:ea typeface="Calibri"/>
                <a:cs typeface="Calibri"/>
                <a:sym typeface="Calibri"/>
              </a:rPr>
              <a:t> </a:t>
            </a:r>
            <a:r>
              <a:rPr i="0" lang="fr-FR" sz="1200" u="none" cap="none" strike="noStrike">
                <a:solidFill>
                  <a:schemeClr val="dk1"/>
                </a:solidFill>
                <a:latin typeface="Calibri"/>
                <a:ea typeface="Calibri"/>
                <a:cs typeface="Calibri"/>
                <a:sym typeface="Calibri"/>
              </a:rPr>
              <a:t>ensuring </a:t>
            </a:r>
            <a:r>
              <a:rPr b="1" i="0" lang="fr-FR" sz="1200" u="none" cap="none" strike="noStrike">
                <a:solidFill>
                  <a:schemeClr val="dk1"/>
                </a:solidFill>
                <a:latin typeface="Calibri"/>
                <a:ea typeface="Calibri"/>
                <a:cs typeface="Calibri"/>
                <a:sym typeface="Calibri"/>
              </a:rPr>
              <a:t>accessibility to the facilities and its activities</a:t>
            </a:r>
            <a:r>
              <a:rPr i="0" lang="fr-FR" sz="1200" u="none" cap="none" strike="noStrike">
                <a:solidFill>
                  <a:schemeClr val="dk1"/>
                </a:solidFill>
                <a:latin typeface="Calibri"/>
                <a:ea typeface="Calibri"/>
                <a:cs typeface="Calibri"/>
                <a:sym typeface="Calibri"/>
              </a:rPr>
              <a:t> and  </a:t>
            </a:r>
            <a:r>
              <a:rPr b="1" i="0" lang="fr-FR" sz="1200" u="none" cap="none" strike="noStrike">
                <a:solidFill>
                  <a:schemeClr val="dk1"/>
                </a:solidFill>
                <a:latin typeface="Calibri"/>
                <a:ea typeface="Calibri"/>
                <a:cs typeface="Calibri"/>
                <a:sym typeface="Calibri"/>
              </a:rPr>
              <a:t>build social acceptability</a:t>
            </a:r>
            <a:r>
              <a:rPr i="0" lang="fr-FR" sz="1200" u="none" cap="none" strike="noStrike">
                <a:solidFill>
                  <a:schemeClr val="dk1"/>
                </a:solidFill>
                <a:latin typeface="Calibri"/>
                <a:ea typeface="Calibri"/>
                <a:cs typeface="Calibri"/>
                <a:sym typeface="Calibri"/>
              </a:rPr>
              <a:t> (logistics, timing, childcare provision, free activities, creating safe spaces…)</a:t>
            </a:r>
            <a:r>
              <a:rPr lang="fr-FR" sz="1200">
                <a:solidFill>
                  <a:schemeClr val="dk1"/>
                </a:solidFill>
                <a:latin typeface="Calibri"/>
                <a:ea typeface="Calibri"/>
                <a:cs typeface="Calibri"/>
                <a:sym typeface="Calibri"/>
              </a:rPr>
              <a:t>.</a:t>
            </a:r>
            <a:endParaRPr i="0" sz="1200" u="none" cap="none" strike="noStrike">
              <a:solidFill>
                <a:schemeClr val="dk1"/>
              </a:solidFill>
              <a:latin typeface="Calibri"/>
              <a:ea typeface="Calibri"/>
              <a:cs typeface="Calibri"/>
              <a:sym typeface="Calibri"/>
            </a:endParaRPr>
          </a:p>
        </p:txBody>
      </p:sp>
      <p:sp>
        <p:nvSpPr>
          <p:cNvPr id="462" name="Google Shape;462;g2e576e039bf_5_0"/>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600"/>
              <a:t>Comparison and lessons learned</a:t>
            </a:r>
            <a:endParaRPr b="1" sz="3600"/>
          </a:p>
        </p:txBody>
      </p:sp>
      <p:sp>
        <p:nvSpPr>
          <p:cNvPr id="463" name="Google Shape;463;g2e576e039bf_5_0"/>
          <p:cNvSpPr txBox="1"/>
          <p:nvPr/>
        </p:nvSpPr>
        <p:spPr>
          <a:xfrm>
            <a:off x="852436" y="742875"/>
            <a:ext cx="1970700" cy="433200"/>
          </a:xfrm>
          <a:prstGeom prst="rect">
            <a:avLst/>
          </a:prstGeom>
          <a:noFill/>
          <a:ln>
            <a:noFill/>
          </a:ln>
        </p:spPr>
        <p:txBody>
          <a:bodyPr anchorCtr="0" anchor="ctr" bIns="91425" lIns="91425" spcFirstLastPara="1" rIns="91425" wrap="square" tIns="91425">
            <a:noAutofit/>
          </a:bodyPr>
          <a:lstStyle/>
          <a:p>
            <a:pPr indent="0" lvl="0" marL="0" marR="0" rtl="0" algn="ctr">
              <a:lnSpc>
                <a:spcPct val="105000"/>
              </a:lnSpc>
              <a:spcBef>
                <a:spcPts val="0"/>
              </a:spcBef>
              <a:spcAft>
                <a:spcPts val="1200"/>
              </a:spcAft>
              <a:buClr>
                <a:srgbClr val="000000"/>
              </a:buClr>
              <a:buSzPts val="1500"/>
              <a:buFont typeface="Arial"/>
              <a:buNone/>
            </a:pPr>
            <a:r>
              <a:rPr b="1" i="0" lang="fr-FR" u="none" cap="none" strike="noStrike">
                <a:solidFill>
                  <a:srgbClr val="695D46"/>
                </a:solidFill>
                <a:latin typeface="Open Sans"/>
                <a:ea typeface="Open Sans"/>
                <a:cs typeface="Open Sans"/>
                <a:sym typeface="Open Sans"/>
              </a:rPr>
              <a:t>Lille’s Taste in FIVES</a:t>
            </a:r>
            <a:endParaRPr b="1" i="0" sz="560" u="none" cap="none" strike="noStrike">
              <a:solidFill>
                <a:srgbClr val="695D46"/>
              </a:solidFill>
              <a:latin typeface="Open Sans"/>
              <a:ea typeface="Open Sans"/>
              <a:cs typeface="Open Sans"/>
              <a:sym typeface="Open Sans"/>
            </a:endParaRPr>
          </a:p>
        </p:txBody>
      </p:sp>
      <p:sp>
        <p:nvSpPr>
          <p:cNvPr id="464" name="Google Shape;464;g2e576e039bf_5_0"/>
          <p:cNvSpPr txBox="1"/>
          <p:nvPr/>
        </p:nvSpPr>
        <p:spPr>
          <a:xfrm>
            <a:off x="5303829" y="819071"/>
            <a:ext cx="2237100" cy="319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rgbClr val="000000"/>
              </a:buClr>
              <a:buSzPts val="1500"/>
              <a:buFont typeface="Arial"/>
              <a:buNone/>
            </a:pPr>
            <a:r>
              <a:rPr b="1" i="0" lang="fr-FR" u="none" cap="none" strike="noStrike">
                <a:solidFill>
                  <a:srgbClr val="695D46"/>
                </a:solidFill>
                <a:latin typeface="Open Sans"/>
                <a:ea typeface="Open Sans"/>
                <a:cs typeface="Open Sans"/>
                <a:sym typeface="Open Sans"/>
              </a:rPr>
              <a:t>Bucharest District 6 </a:t>
            </a:r>
            <a:endParaRPr b="1" i="0" u="none" cap="none" strike="noStrike">
              <a:solidFill>
                <a:srgbClr val="695D46"/>
              </a:solidFill>
              <a:latin typeface="Open Sans"/>
              <a:ea typeface="Open Sans"/>
              <a:cs typeface="Open Sans"/>
              <a:sym typeface="Open Sans"/>
            </a:endParaRPr>
          </a:p>
        </p:txBody>
      </p:sp>
      <p:sp>
        <p:nvSpPr>
          <p:cNvPr id="465" name="Google Shape;465;g2e576e039bf_5_0"/>
          <p:cNvSpPr/>
          <p:nvPr/>
        </p:nvSpPr>
        <p:spPr>
          <a:xfrm>
            <a:off x="241774" y="1176075"/>
            <a:ext cx="3191700" cy="1224000"/>
          </a:xfrm>
          <a:prstGeom prst="roundRect">
            <a:avLst>
              <a:gd fmla="val 16667" name="adj"/>
            </a:avLst>
          </a:prstGeom>
          <a:solidFill>
            <a:srgbClr val="D9EAD3"/>
          </a:solidFill>
          <a:ln cap="flat" cmpd="sng" w="9525">
            <a:solidFill>
              <a:srgbClr val="1CAF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fr-FR" sz="1000" u="none" cap="none" strike="noStrike">
                <a:solidFill>
                  <a:srgbClr val="000000"/>
                </a:solidFill>
                <a:latin typeface="Calibri"/>
                <a:ea typeface="Calibri"/>
                <a:cs typeface="Calibri"/>
                <a:sym typeface="Calibri"/>
              </a:rPr>
              <a:t>“Tiers-lieu” in France → temporary socioecological projects (Institutional and socio-cultural framework already there) </a:t>
            </a:r>
            <a:endParaRPr b="0" i="0" sz="1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fr-FR" sz="1000" u="none" cap="none" strike="noStrike">
                <a:solidFill>
                  <a:srgbClr val="000000"/>
                </a:solidFill>
                <a:latin typeface="Calibri"/>
                <a:ea typeface="Calibri"/>
                <a:cs typeface="Calibri"/>
                <a:sym typeface="Calibri"/>
              </a:rPr>
              <a:t>Political support and institutional partners at the highest level (IUA, city of Lille, developer Sorelli…)</a:t>
            </a:r>
            <a:endParaRPr b="0" i="0" sz="1000" u="none" cap="none" strike="noStrike">
              <a:solidFill>
                <a:srgbClr val="000000"/>
              </a:solidFill>
              <a:latin typeface="Calibri"/>
              <a:ea typeface="Calibri"/>
              <a:cs typeface="Calibri"/>
              <a:sym typeface="Calibri"/>
            </a:endParaRPr>
          </a:p>
        </p:txBody>
      </p:sp>
      <p:sp>
        <p:nvSpPr>
          <p:cNvPr id="466" name="Google Shape;466;g2e576e039bf_5_0"/>
          <p:cNvSpPr/>
          <p:nvPr/>
        </p:nvSpPr>
        <p:spPr>
          <a:xfrm>
            <a:off x="4826660" y="1218170"/>
            <a:ext cx="3191700" cy="1224000"/>
          </a:xfrm>
          <a:prstGeom prst="roundRect">
            <a:avLst>
              <a:gd fmla="val 16667" name="adj"/>
            </a:avLst>
          </a:prstGeom>
          <a:solidFill>
            <a:srgbClr val="D9EAD3"/>
          </a:solidFill>
          <a:ln cap="flat" cmpd="sng" w="9525">
            <a:solidFill>
              <a:srgbClr val="1CAF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fr-FR" sz="1000" u="none" cap="none" strike="noStrike">
                <a:solidFill>
                  <a:srgbClr val="000000"/>
                </a:solidFill>
                <a:latin typeface="Calibri"/>
                <a:ea typeface="Calibri"/>
                <a:cs typeface="Calibri"/>
                <a:sym typeface="Calibri"/>
              </a:rPr>
              <a:t>New concepts in the Romanian post-socialist context </a:t>
            </a:r>
            <a:endParaRPr sz="10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fr-FR" sz="1000" u="none" cap="none" strike="noStrike">
                <a:solidFill>
                  <a:srgbClr val="000000"/>
                </a:solidFill>
                <a:latin typeface="Calibri"/>
                <a:ea typeface="Calibri"/>
                <a:cs typeface="Calibri"/>
                <a:sym typeface="Calibri"/>
              </a:rPr>
              <a:t>Institutional fragmentation: metropolitan / District Mayor and councils -</a:t>
            </a:r>
            <a:r>
              <a:rPr b="1" i="0" lang="fr-FR" sz="1000" u="none" cap="none" strike="noStrike">
                <a:solidFill>
                  <a:srgbClr val="EF6C00"/>
                </a:solidFill>
                <a:latin typeface="Calibri"/>
                <a:ea typeface="Calibri"/>
                <a:cs typeface="Calibri"/>
                <a:sym typeface="Calibri"/>
              </a:rPr>
              <a:t> </a:t>
            </a:r>
            <a:r>
              <a:rPr b="1" lang="fr-FR" sz="1000">
                <a:solidFill>
                  <a:srgbClr val="EF6C00"/>
                </a:solidFill>
                <a:latin typeface="Calibri"/>
                <a:ea typeface="Calibri"/>
                <a:cs typeface="Calibri"/>
                <a:sym typeface="Calibri"/>
              </a:rPr>
              <a:t>more difficult to </a:t>
            </a:r>
            <a:r>
              <a:rPr b="1" i="0" lang="fr-FR" sz="1000" u="none" cap="none" strike="noStrike">
                <a:solidFill>
                  <a:srgbClr val="EF6C00"/>
                </a:solidFill>
                <a:latin typeface="Calibri"/>
                <a:ea typeface="Calibri"/>
                <a:cs typeface="Calibri"/>
                <a:sym typeface="Calibri"/>
              </a:rPr>
              <a:t>articulate project governanc</a:t>
            </a:r>
            <a:r>
              <a:rPr b="1" lang="fr-FR" sz="1000">
                <a:solidFill>
                  <a:srgbClr val="EF6C00"/>
                </a:solidFill>
                <a:latin typeface="Calibri"/>
                <a:ea typeface="Calibri"/>
                <a:cs typeface="Calibri"/>
                <a:sym typeface="Calibri"/>
              </a:rPr>
              <a:t>e</a:t>
            </a:r>
            <a:endParaRPr b="1" sz="1000">
              <a:solidFill>
                <a:srgbClr val="EF6C00"/>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fr-FR" sz="1000">
                <a:solidFill>
                  <a:schemeClr val="dk1"/>
                </a:solidFill>
                <a:latin typeface="Calibri"/>
                <a:ea typeface="Calibri"/>
                <a:cs typeface="Calibri"/>
                <a:sym typeface="Calibri"/>
              </a:rPr>
              <a:t>Political momentum: political interest in the local food strategy</a:t>
            </a:r>
            <a:endParaRPr sz="1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t/>
            </a:r>
            <a:endParaRPr b="1" sz="1000">
              <a:solidFill>
                <a:srgbClr val="EF6C00"/>
              </a:solidFill>
              <a:latin typeface="Calibri"/>
              <a:ea typeface="Calibri"/>
              <a:cs typeface="Calibri"/>
              <a:sym typeface="Calibri"/>
            </a:endParaRPr>
          </a:p>
        </p:txBody>
      </p:sp>
      <p:sp>
        <p:nvSpPr>
          <p:cNvPr id="467" name="Google Shape;467;g2e576e039bf_5_0"/>
          <p:cNvSpPr txBox="1"/>
          <p:nvPr/>
        </p:nvSpPr>
        <p:spPr>
          <a:xfrm>
            <a:off x="3359418" y="1672875"/>
            <a:ext cx="1575000" cy="38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fr-FR" sz="1100" u="none" cap="none" strike="noStrike">
                <a:solidFill>
                  <a:srgbClr val="695D46"/>
                </a:solidFill>
                <a:latin typeface="Open Sans"/>
                <a:ea typeface="Open Sans"/>
                <a:cs typeface="Open Sans"/>
                <a:sym typeface="Open Sans"/>
              </a:rPr>
              <a:t>Governance and leadership</a:t>
            </a:r>
            <a:endParaRPr b="1" i="0" sz="1100" u="none" cap="none" strike="noStrike">
              <a:solidFill>
                <a:srgbClr val="695D46"/>
              </a:solidFill>
              <a:latin typeface="Open Sans"/>
              <a:ea typeface="Open Sans"/>
              <a:cs typeface="Open Sans"/>
              <a:sym typeface="Open Sans"/>
            </a:endParaRPr>
          </a:p>
        </p:txBody>
      </p:sp>
      <p:sp>
        <p:nvSpPr>
          <p:cNvPr id="468" name="Google Shape;468;g2e576e039bf_5_0"/>
          <p:cNvSpPr/>
          <p:nvPr/>
        </p:nvSpPr>
        <p:spPr>
          <a:xfrm>
            <a:off x="241921" y="2587900"/>
            <a:ext cx="3191700" cy="1224000"/>
          </a:xfrm>
          <a:prstGeom prst="roundRect">
            <a:avLst>
              <a:gd fmla="val 16667" name="adj"/>
            </a:avLst>
          </a:prstGeom>
          <a:solidFill>
            <a:srgbClr val="D9EAD3"/>
          </a:solidFill>
          <a:ln cap="flat" cmpd="sng" w="9525">
            <a:solidFill>
              <a:srgbClr val="1CAF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fr-FR" sz="1000" u="none" cap="none" strike="noStrike">
                <a:solidFill>
                  <a:srgbClr val="000000"/>
                </a:solidFill>
                <a:latin typeface="Calibri"/>
                <a:ea typeface="Calibri"/>
                <a:cs typeface="Calibri"/>
                <a:sym typeface="Calibri"/>
              </a:rPr>
              <a:t>Big support from local NGOs and research institutions/universities</a:t>
            </a:r>
            <a:endParaRPr b="0" i="0" sz="1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fr-FR" sz="1000" u="none" cap="none" strike="noStrike">
                <a:solidFill>
                  <a:srgbClr val="000000"/>
                </a:solidFill>
                <a:latin typeface="Calibri"/>
                <a:ea typeface="Calibri"/>
                <a:cs typeface="Calibri"/>
                <a:sym typeface="Calibri"/>
              </a:rPr>
              <a:t>Reaching out to socially excluded populations was a significant challenge during first months</a:t>
            </a:r>
            <a:endParaRPr b="0" i="0" sz="1000" u="none" cap="none" strike="noStrike">
              <a:solidFill>
                <a:srgbClr val="000000"/>
              </a:solidFill>
              <a:latin typeface="Calibri"/>
              <a:ea typeface="Calibri"/>
              <a:cs typeface="Calibri"/>
              <a:sym typeface="Calibri"/>
            </a:endParaRPr>
          </a:p>
        </p:txBody>
      </p:sp>
      <p:sp>
        <p:nvSpPr>
          <p:cNvPr id="469" name="Google Shape;469;g2e576e039bf_5_0"/>
          <p:cNvSpPr/>
          <p:nvPr/>
        </p:nvSpPr>
        <p:spPr>
          <a:xfrm>
            <a:off x="4826465" y="2601528"/>
            <a:ext cx="3191700" cy="1224000"/>
          </a:xfrm>
          <a:prstGeom prst="roundRect">
            <a:avLst>
              <a:gd fmla="val 16667" name="adj"/>
            </a:avLst>
          </a:prstGeom>
          <a:solidFill>
            <a:srgbClr val="D9EAD3"/>
          </a:solidFill>
          <a:ln cap="flat" cmpd="sng" w="9525">
            <a:solidFill>
              <a:srgbClr val="1CAF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fr-FR" sz="1000" u="none" cap="none" strike="noStrike">
                <a:solidFill>
                  <a:schemeClr val="dk1"/>
                </a:solidFill>
                <a:latin typeface="Calibri"/>
                <a:ea typeface="Calibri"/>
                <a:cs typeface="Calibri"/>
                <a:sym typeface="Calibri"/>
              </a:rPr>
              <a:t>Possi</a:t>
            </a:r>
            <a:r>
              <a:rPr lang="fr-FR" sz="1000">
                <a:solidFill>
                  <a:schemeClr val="dk1"/>
                </a:solidFill>
                <a:latin typeface="Calibri"/>
                <a:ea typeface="Calibri"/>
                <a:cs typeface="Calibri"/>
                <a:sym typeface="Calibri"/>
              </a:rPr>
              <a:t>ble p</a:t>
            </a:r>
            <a:r>
              <a:rPr lang="fr-FR" sz="1000" u="none" cap="none" strike="noStrike">
                <a:solidFill>
                  <a:schemeClr val="dk1"/>
                </a:solidFill>
                <a:latin typeface="Calibri"/>
                <a:ea typeface="Calibri"/>
                <a:cs typeface="Calibri"/>
                <a:sym typeface="Calibri"/>
              </a:rPr>
              <a:t>artnership with local social and environ</a:t>
            </a:r>
            <a:r>
              <a:rPr lang="fr-FR" sz="1000">
                <a:solidFill>
                  <a:schemeClr val="dk1"/>
                </a:solidFill>
                <a:latin typeface="Calibri"/>
                <a:ea typeface="Calibri"/>
                <a:cs typeface="Calibri"/>
                <a:sym typeface="Calibri"/>
              </a:rPr>
              <a:t>mental </a:t>
            </a:r>
            <a:r>
              <a:rPr lang="fr-FR" sz="1000" u="none" cap="none" strike="noStrike">
                <a:solidFill>
                  <a:schemeClr val="dk1"/>
                </a:solidFill>
                <a:latin typeface="Calibri"/>
                <a:ea typeface="Calibri"/>
                <a:cs typeface="Calibri"/>
                <a:sym typeface="Calibri"/>
              </a:rPr>
              <a:t>NGOs and research Institutions / universities</a:t>
            </a:r>
            <a:endParaRPr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fr-FR" sz="1000" u="none" cap="none" strike="noStrike">
                <a:solidFill>
                  <a:srgbClr val="EF6C00"/>
                </a:solidFill>
                <a:latin typeface="Calibri"/>
                <a:ea typeface="Calibri"/>
                <a:cs typeface="Calibri"/>
                <a:sym typeface="Calibri"/>
              </a:rPr>
              <a:t>Different </a:t>
            </a:r>
            <a:r>
              <a:rPr b="1" lang="fr-FR" sz="1000">
                <a:solidFill>
                  <a:srgbClr val="EF6C00"/>
                </a:solidFill>
                <a:latin typeface="Calibri"/>
                <a:ea typeface="Calibri"/>
                <a:cs typeface="Calibri"/>
                <a:sym typeface="Calibri"/>
              </a:rPr>
              <a:t>socio-cultural</a:t>
            </a:r>
            <a:r>
              <a:rPr b="1" i="0" lang="fr-FR" sz="1000" u="none" cap="none" strike="noStrike">
                <a:solidFill>
                  <a:srgbClr val="EF6C00"/>
                </a:solidFill>
                <a:latin typeface="Calibri"/>
                <a:ea typeface="Calibri"/>
                <a:cs typeface="Calibri"/>
                <a:sym typeface="Calibri"/>
              </a:rPr>
              <a:t> context </a:t>
            </a:r>
            <a:r>
              <a:rPr b="0" i="0" lang="fr-FR" sz="1000" u="none" cap="none" strike="noStrike">
                <a:solidFill>
                  <a:srgbClr val="000000"/>
                </a:solidFill>
                <a:latin typeface="Calibri"/>
                <a:ea typeface="Calibri"/>
                <a:cs typeface="Calibri"/>
                <a:sym typeface="Calibri"/>
              </a:rPr>
              <a:t>: civil society / residents are not as sensitized on sustainable food and nutrition  -</a:t>
            </a:r>
            <a:r>
              <a:rPr b="1" i="0" lang="fr-FR" sz="1000" u="none" cap="none" strike="noStrike">
                <a:solidFill>
                  <a:srgbClr val="000000"/>
                </a:solidFill>
                <a:latin typeface="Calibri"/>
                <a:ea typeface="Calibri"/>
                <a:cs typeface="Calibri"/>
                <a:sym typeface="Calibri"/>
              </a:rPr>
              <a:t> </a:t>
            </a:r>
            <a:r>
              <a:rPr b="1" lang="fr-FR" sz="1000">
                <a:solidFill>
                  <a:srgbClr val="EF6C00"/>
                </a:solidFill>
                <a:latin typeface="Calibri"/>
                <a:ea typeface="Calibri"/>
                <a:cs typeface="Calibri"/>
                <a:sym typeface="Calibri"/>
              </a:rPr>
              <a:t>N</a:t>
            </a:r>
            <a:r>
              <a:rPr b="1" lang="fr-FR" sz="1000">
                <a:solidFill>
                  <a:srgbClr val="EF6C00"/>
                </a:solidFill>
                <a:latin typeface="Calibri"/>
                <a:ea typeface="Calibri"/>
                <a:cs typeface="Calibri"/>
                <a:sym typeface="Calibri"/>
              </a:rPr>
              <a:t>eed to develop awareness raising and engagement strategies </a:t>
            </a:r>
            <a:endParaRPr b="1" i="0" sz="1000" u="none" cap="none" strike="noStrike">
              <a:solidFill>
                <a:srgbClr val="EF6C00"/>
              </a:solidFill>
              <a:latin typeface="Calibri"/>
              <a:ea typeface="Calibri"/>
              <a:cs typeface="Calibri"/>
              <a:sym typeface="Calibri"/>
            </a:endParaRPr>
          </a:p>
        </p:txBody>
      </p:sp>
      <p:sp>
        <p:nvSpPr>
          <p:cNvPr id="470" name="Google Shape;470;g2e576e039bf_5_0"/>
          <p:cNvSpPr txBox="1"/>
          <p:nvPr/>
        </p:nvSpPr>
        <p:spPr>
          <a:xfrm>
            <a:off x="3518215" y="2956683"/>
            <a:ext cx="1406100" cy="48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fr-FR" sz="1100" u="none" cap="none" strike="noStrike">
                <a:solidFill>
                  <a:srgbClr val="695D46"/>
                </a:solidFill>
                <a:latin typeface="Open Sans"/>
                <a:ea typeface="Open Sans"/>
                <a:cs typeface="Open Sans"/>
                <a:sym typeface="Open Sans"/>
              </a:rPr>
              <a:t>Public Participation</a:t>
            </a:r>
            <a:endParaRPr b="1" i="0" sz="1100" u="none" cap="none" strike="noStrike">
              <a:solidFill>
                <a:srgbClr val="695D46"/>
              </a:solidFill>
              <a:latin typeface="Open Sans"/>
              <a:ea typeface="Open Sans"/>
              <a:cs typeface="Open Sans"/>
              <a:sym typeface="Open Sans"/>
            </a:endParaRPr>
          </a:p>
        </p:txBody>
      </p:sp>
      <p:sp>
        <p:nvSpPr>
          <p:cNvPr id="471" name="Google Shape;471;g2e576e039bf_5_0"/>
          <p:cNvSpPr/>
          <p:nvPr/>
        </p:nvSpPr>
        <p:spPr>
          <a:xfrm>
            <a:off x="241774" y="3984900"/>
            <a:ext cx="3191700" cy="1224000"/>
          </a:xfrm>
          <a:prstGeom prst="roundRect">
            <a:avLst>
              <a:gd fmla="val 16667" name="adj"/>
            </a:avLst>
          </a:prstGeom>
          <a:solidFill>
            <a:srgbClr val="D9EAD3"/>
          </a:solidFill>
          <a:ln cap="flat" cmpd="sng" w="9525">
            <a:solidFill>
              <a:srgbClr val="1CAF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FR" sz="1000" u="none" cap="none" strike="noStrike">
                <a:solidFill>
                  <a:srgbClr val="000000"/>
                </a:solidFill>
                <a:latin typeface="Calibri"/>
                <a:ea typeface="Calibri"/>
                <a:cs typeface="Calibri"/>
                <a:sym typeface="Calibri"/>
              </a:rPr>
              <a:t>Part of a larger brownfield rehabilitation strategy </a:t>
            </a:r>
            <a:endParaRPr b="1" i="0" sz="1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fr-FR" sz="1000" u="none" cap="none" strike="noStrike">
                <a:solidFill>
                  <a:srgbClr val="000000"/>
                </a:solidFill>
                <a:latin typeface="Calibri"/>
                <a:ea typeface="Calibri"/>
                <a:cs typeface="Calibri"/>
                <a:sym typeface="Calibri"/>
              </a:rPr>
              <a:t>European funding (IUA) secured by the municipality - Financial sustainability built over the project life time</a:t>
            </a:r>
            <a:endParaRPr b="0" i="0" sz="1000" u="none" cap="none" strike="noStrike">
              <a:solidFill>
                <a:srgbClr val="000000"/>
              </a:solidFill>
              <a:latin typeface="Calibri"/>
              <a:ea typeface="Calibri"/>
              <a:cs typeface="Calibri"/>
              <a:sym typeface="Calibri"/>
            </a:endParaRPr>
          </a:p>
        </p:txBody>
      </p:sp>
      <p:sp>
        <p:nvSpPr>
          <p:cNvPr id="472" name="Google Shape;472;g2e576e039bf_5_0"/>
          <p:cNvSpPr/>
          <p:nvPr/>
        </p:nvSpPr>
        <p:spPr>
          <a:xfrm>
            <a:off x="4826660" y="3984899"/>
            <a:ext cx="3191700" cy="1224000"/>
          </a:xfrm>
          <a:prstGeom prst="roundRect">
            <a:avLst>
              <a:gd fmla="val 16667" name="adj"/>
            </a:avLst>
          </a:prstGeom>
          <a:solidFill>
            <a:srgbClr val="D9EAD3"/>
          </a:solidFill>
          <a:ln cap="flat" cmpd="sng" w="9525">
            <a:solidFill>
              <a:srgbClr val="1CAF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fr-FR" sz="1000">
                <a:solidFill>
                  <a:srgbClr val="EF6C00"/>
                </a:solidFill>
                <a:latin typeface="Calibri"/>
                <a:ea typeface="Calibri"/>
                <a:cs typeface="Calibri"/>
                <a:sym typeface="Calibri"/>
              </a:rPr>
              <a:t>S</a:t>
            </a:r>
            <a:r>
              <a:rPr b="1" lang="fr-FR" sz="1000" u="none" cap="none" strike="noStrike">
                <a:solidFill>
                  <a:srgbClr val="EF6C00"/>
                </a:solidFill>
                <a:latin typeface="Calibri"/>
                <a:ea typeface="Calibri"/>
                <a:cs typeface="Calibri"/>
                <a:sym typeface="Calibri"/>
              </a:rPr>
              <a:t>ynergies </a:t>
            </a:r>
            <a:r>
              <a:rPr b="1" lang="fr-FR" sz="1000">
                <a:solidFill>
                  <a:srgbClr val="EF6C00"/>
                </a:solidFill>
                <a:latin typeface="Calibri"/>
                <a:ea typeface="Calibri"/>
                <a:cs typeface="Calibri"/>
                <a:sym typeface="Calibri"/>
              </a:rPr>
              <a:t>with the</a:t>
            </a:r>
            <a:r>
              <a:rPr b="1" lang="fr-FR" sz="1000" u="none" cap="none" strike="noStrike">
                <a:solidFill>
                  <a:srgbClr val="EF6C00"/>
                </a:solidFill>
                <a:latin typeface="Calibri"/>
                <a:ea typeface="Calibri"/>
                <a:cs typeface="Calibri"/>
                <a:sym typeface="Calibri"/>
              </a:rPr>
              <a:t> larger ”Integrated Urban Development Program of Sector 6 of the Municipality of Bucharest 2021 - 2030”</a:t>
            </a:r>
            <a:endParaRPr b="0" sz="1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fr-FR" sz="1000" u="none" cap="none" strike="noStrike">
                <a:solidFill>
                  <a:srgbClr val="000000"/>
                </a:solidFill>
                <a:latin typeface="Calibri"/>
                <a:ea typeface="Calibri"/>
                <a:cs typeface="Calibri"/>
                <a:sym typeface="Calibri"/>
              </a:rPr>
              <a:t>EU 2030 Agenda : </a:t>
            </a:r>
            <a:r>
              <a:rPr lang="fr-FR" sz="1000">
                <a:latin typeface="Calibri"/>
                <a:ea typeface="Calibri"/>
                <a:cs typeface="Calibri"/>
                <a:sym typeface="Calibri"/>
              </a:rPr>
              <a:t>possibility to apply </a:t>
            </a:r>
            <a:r>
              <a:rPr b="0" i="0" lang="fr-FR" sz="1000" u="none" cap="none" strike="noStrike">
                <a:solidFill>
                  <a:srgbClr val="000000"/>
                </a:solidFill>
                <a:latin typeface="Calibri"/>
                <a:ea typeface="Calibri"/>
                <a:cs typeface="Calibri"/>
                <a:sym typeface="Calibri"/>
              </a:rPr>
              <a:t> for EU funds  (UIA, etc.)</a:t>
            </a:r>
            <a:endParaRPr b="0" i="0" sz="1000" u="none" cap="none" strike="noStrike">
              <a:solidFill>
                <a:srgbClr val="000000"/>
              </a:solidFill>
              <a:latin typeface="Calibri"/>
              <a:ea typeface="Calibri"/>
              <a:cs typeface="Calibri"/>
              <a:sym typeface="Calibri"/>
            </a:endParaRPr>
          </a:p>
        </p:txBody>
      </p:sp>
      <p:sp>
        <p:nvSpPr>
          <p:cNvPr id="473" name="Google Shape;473;g2e576e039bf_5_0"/>
          <p:cNvSpPr txBox="1"/>
          <p:nvPr/>
        </p:nvSpPr>
        <p:spPr>
          <a:xfrm>
            <a:off x="3359418" y="4289694"/>
            <a:ext cx="1575000" cy="48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fr-FR" sz="1100" u="none" cap="none" strike="noStrike">
                <a:solidFill>
                  <a:srgbClr val="695D46"/>
                </a:solidFill>
                <a:latin typeface="Open Sans"/>
                <a:ea typeface="Open Sans"/>
                <a:cs typeface="Open Sans"/>
                <a:sym typeface="Open Sans"/>
              </a:rPr>
              <a:t>Financial sustainability</a:t>
            </a:r>
            <a:endParaRPr b="1" i="0" sz="1100" u="none" cap="none" strike="noStrike">
              <a:solidFill>
                <a:srgbClr val="695D46"/>
              </a:solidFill>
              <a:latin typeface="Open Sans"/>
              <a:ea typeface="Open Sans"/>
              <a:cs typeface="Open Sans"/>
              <a:sym typeface="Open Sans"/>
            </a:endParaRPr>
          </a:p>
        </p:txBody>
      </p:sp>
      <p:sp>
        <p:nvSpPr>
          <p:cNvPr id="474" name="Google Shape;474;g2e576e039bf_5_0"/>
          <p:cNvSpPr/>
          <p:nvPr/>
        </p:nvSpPr>
        <p:spPr>
          <a:xfrm>
            <a:off x="241750" y="5381900"/>
            <a:ext cx="3191700" cy="1224000"/>
          </a:xfrm>
          <a:prstGeom prst="roundRect">
            <a:avLst>
              <a:gd fmla="val 16667" name="adj"/>
            </a:avLst>
          </a:prstGeom>
          <a:solidFill>
            <a:srgbClr val="D9EAD3"/>
          </a:solidFill>
          <a:ln cap="flat" cmpd="sng" w="9525">
            <a:solidFill>
              <a:srgbClr val="1CAF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1200"/>
              </a:spcBef>
              <a:spcAft>
                <a:spcPts val="1200"/>
              </a:spcAft>
              <a:buClr>
                <a:srgbClr val="000000"/>
              </a:buClr>
              <a:buSzPts val="1100"/>
              <a:buFont typeface="Arial"/>
              <a:buNone/>
            </a:pPr>
            <a:r>
              <a:rPr b="1" i="0" lang="fr-FR" sz="1000" u="none" cap="none" strike="noStrike">
                <a:solidFill>
                  <a:srgbClr val="000000"/>
                </a:solidFill>
                <a:latin typeface="Calibri"/>
                <a:ea typeface="Calibri"/>
                <a:cs typeface="Calibri"/>
                <a:sym typeface="Calibri"/>
              </a:rPr>
              <a:t>Learning by doing</a:t>
            </a:r>
            <a:r>
              <a:rPr b="0" i="0" lang="fr-FR" sz="1000" u="none" cap="none" strike="noStrike">
                <a:solidFill>
                  <a:srgbClr val="000000"/>
                </a:solidFill>
                <a:latin typeface="Calibri"/>
                <a:ea typeface="Calibri"/>
                <a:cs typeface="Calibri"/>
                <a:sym typeface="Calibri"/>
              </a:rPr>
              <a:t> and transfer of the temporary activities developed in L’Avant-Goût to the Cuisine Commune. (2019). Creation of </a:t>
            </a:r>
            <a:r>
              <a:rPr b="1" i="0" lang="fr-FR" sz="1000" u="none" cap="none" strike="noStrike">
                <a:solidFill>
                  <a:srgbClr val="000000"/>
                </a:solidFill>
                <a:latin typeface="Calibri"/>
                <a:ea typeface="Calibri"/>
                <a:cs typeface="Calibri"/>
                <a:sym typeface="Calibri"/>
              </a:rPr>
              <a:t>linkages between the facility and the wider ecosystem</a:t>
            </a:r>
            <a:r>
              <a:rPr b="0" i="0" lang="fr-FR" sz="1000" u="none" cap="none" strike="noStrike">
                <a:solidFill>
                  <a:srgbClr val="000000"/>
                </a:solidFill>
                <a:latin typeface="Calibri"/>
                <a:ea typeface="Calibri"/>
                <a:cs typeface="Calibri"/>
                <a:sym typeface="Calibri"/>
              </a:rPr>
              <a:t> (food court, etc.), job creation…</a:t>
            </a:r>
            <a:endParaRPr b="0" i="0" sz="1000" u="none" cap="none" strike="noStrike">
              <a:solidFill>
                <a:srgbClr val="000000"/>
              </a:solidFill>
              <a:latin typeface="Calibri"/>
              <a:ea typeface="Calibri"/>
              <a:cs typeface="Calibri"/>
              <a:sym typeface="Calibri"/>
            </a:endParaRPr>
          </a:p>
        </p:txBody>
      </p:sp>
      <p:sp>
        <p:nvSpPr>
          <p:cNvPr id="475" name="Google Shape;475;g2e576e039bf_5_0"/>
          <p:cNvSpPr/>
          <p:nvPr/>
        </p:nvSpPr>
        <p:spPr>
          <a:xfrm>
            <a:off x="4826661" y="5381775"/>
            <a:ext cx="3191700" cy="1224000"/>
          </a:xfrm>
          <a:prstGeom prst="roundRect">
            <a:avLst>
              <a:gd fmla="val 16667" name="adj"/>
            </a:avLst>
          </a:prstGeom>
          <a:solidFill>
            <a:srgbClr val="D9EAD3"/>
          </a:solidFill>
          <a:ln cap="flat" cmpd="sng" w="9525">
            <a:solidFill>
              <a:srgbClr val="1CAF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fr-FR" sz="1000" u="none" cap="none" strike="noStrike">
                <a:solidFill>
                  <a:srgbClr val="000000"/>
                </a:solidFill>
                <a:latin typeface="Calibri"/>
                <a:ea typeface="Calibri"/>
                <a:cs typeface="Calibri"/>
                <a:sym typeface="Calibri"/>
              </a:rPr>
              <a:t>Opportunity to create economic opportunities for small local producers, food retail, caterers…</a:t>
            </a:r>
            <a:endParaRPr b="0" i="0" sz="1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1" lang="fr-FR" sz="1000">
                <a:solidFill>
                  <a:schemeClr val="dk1"/>
                </a:solidFill>
                <a:latin typeface="Calibri"/>
                <a:ea typeface="Calibri"/>
                <a:cs typeface="Calibri"/>
                <a:sym typeface="Calibri"/>
              </a:rPr>
              <a:t>Strengthening </a:t>
            </a:r>
            <a:r>
              <a:rPr b="1" i="1" lang="fr-FR" sz="1000" u="none" cap="none" strike="noStrike">
                <a:solidFill>
                  <a:schemeClr val="dk1"/>
                </a:solidFill>
                <a:latin typeface="Calibri"/>
                <a:ea typeface="Calibri"/>
                <a:cs typeface="Calibri"/>
                <a:sym typeface="Calibri"/>
              </a:rPr>
              <a:t> food security for</a:t>
            </a:r>
            <a:r>
              <a:rPr b="1" i="1" lang="fr-FR" sz="1000">
                <a:solidFill>
                  <a:schemeClr val="dk1"/>
                </a:solidFill>
                <a:latin typeface="Calibri"/>
                <a:ea typeface="Calibri"/>
                <a:cs typeface="Calibri"/>
                <a:sym typeface="Calibri"/>
              </a:rPr>
              <a:t> vulnerable populations </a:t>
            </a:r>
            <a:endParaRPr b="1" i="1"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lang="fr-FR" sz="1000">
                <a:latin typeface="Calibri"/>
                <a:ea typeface="Calibri"/>
                <a:cs typeface="Calibri"/>
                <a:sym typeface="Calibri"/>
              </a:rPr>
              <a:t>A</a:t>
            </a:r>
            <a:r>
              <a:rPr b="0" i="0" lang="fr-FR" sz="1000" u="none" cap="none" strike="noStrike">
                <a:solidFill>
                  <a:srgbClr val="000000"/>
                </a:solidFill>
                <a:latin typeface="Calibri"/>
                <a:ea typeface="Calibri"/>
                <a:cs typeface="Calibri"/>
                <a:sym typeface="Calibri"/>
              </a:rPr>
              <a:t>ccess to training and materials for food related activities : </a:t>
            </a:r>
            <a:r>
              <a:rPr lang="fr-FR" sz="1000">
                <a:latin typeface="Calibri"/>
                <a:ea typeface="Calibri"/>
                <a:cs typeface="Calibri"/>
                <a:sym typeface="Calibri"/>
              </a:rPr>
              <a:t>city to city exchange and other capacity building strategies</a:t>
            </a:r>
            <a:endParaRPr b="0" i="0" sz="1000" u="none" cap="none" strike="noStrike">
              <a:solidFill>
                <a:srgbClr val="000000"/>
              </a:solidFill>
              <a:latin typeface="Calibri"/>
              <a:ea typeface="Calibri"/>
              <a:cs typeface="Calibri"/>
              <a:sym typeface="Calibri"/>
            </a:endParaRPr>
          </a:p>
        </p:txBody>
      </p:sp>
      <p:sp>
        <p:nvSpPr>
          <p:cNvPr id="476" name="Google Shape;476;g2e576e039bf_5_0"/>
          <p:cNvSpPr txBox="1"/>
          <p:nvPr/>
        </p:nvSpPr>
        <p:spPr>
          <a:xfrm>
            <a:off x="3518176" y="5749625"/>
            <a:ext cx="1406100" cy="48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fr-FR" sz="1100" u="none" cap="none" strike="noStrike">
                <a:solidFill>
                  <a:srgbClr val="695D46"/>
                </a:solidFill>
                <a:latin typeface="Open Sans"/>
                <a:ea typeface="Open Sans"/>
                <a:cs typeface="Open Sans"/>
                <a:sym typeface="Open Sans"/>
              </a:rPr>
              <a:t>Upscaling</a:t>
            </a:r>
            <a:endParaRPr b="1" i="0" sz="1100" u="none" cap="none" strike="noStrike">
              <a:solidFill>
                <a:srgbClr val="695D46"/>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6" name="Shape 106"/>
        <p:cNvGrpSpPr/>
        <p:nvPr/>
      </p:nvGrpSpPr>
      <p:grpSpPr>
        <a:xfrm>
          <a:off x="0" y="0"/>
          <a:ext cx="0" cy="0"/>
          <a:chOff x="0" y="0"/>
          <a:chExt cx="0" cy="0"/>
        </a:xfrm>
      </p:grpSpPr>
      <p:sp>
        <p:nvSpPr>
          <p:cNvPr id="107" name="Google Shape;107;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FR"/>
              <a:t>A </a:t>
            </a:r>
            <a:r>
              <a:rPr b="1" lang="fr-FR"/>
              <a:t>detailed map of District 6's food ecosystem</a:t>
            </a:r>
            <a:r>
              <a:rPr lang="fr-FR"/>
              <a:t>, with</a:t>
            </a:r>
            <a:r>
              <a:rPr b="1" lang="fr-FR"/>
              <a:t> key players </a:t>
            </a:r>
            <a:r>
              <a:rPr lang="fr-FR"/>
              <a:t>and their interactions.</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fr-FR"/>
              <a:t>Defining </a:t>
            </a:r>
            <a:r>
              <a:rPr b="1" lang="fr-FR"/>
              <a:t>general objectives </a:t>
            </a:r>
            <a:r>
              <a:rPr lang="fr-FR"/>
              <a:t>aligning with community needs and sustainability ambitions.</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fr-FR"/>
              <a:t>A </a:t>
            </a:r>
            <a:r>
              <a:rPr b="1" lang="fr-FR"/>
              <a:t>shared vision </a:t>
            </a:r>
            <a:r>
              <a:rPr lang="fr-FR"/>
              <a:t>for District 6's future food system, leading to a strategic plan and scalable pilot projects.</a:t>
            </a:r>
            <a:endParaRPr/>
          </a:p>
          <a:p>
            <a:pPr indent="0" lvl="0" marL="0" rtl="0" algn="l">
              <a:lnSpc>
                <a:spcPct val="90000"/>
              </a:lnSpc>
              <a:spcBef>
                <a:spcPts val="1000"/>
              </a:spcBef>
              <a:spcAft>
                <a:spcPts val="0"/>
              </a:spcAft>
              <a:buClr>
                <a:schemeClr val="dk1"/>
              </a:buClr>
              <a:buSzPts val="2800"/>
              <a:buNone/>
            </a:pPr>
            <a:r>
              <a:t/>
            </a:r>
            <a:endParaRPr/>
          </a:p>
        </p:txBody>
      </p:sp>
      <p:sp>
        <p:nvSpPr>
          <p:cNvPr id="108" name="Google Shape;108;p2"/>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Expected Outcomes of this course</a:t>
            </a:r>
            <a:endParaRPr sz="36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0" name="Shape 480"/>
        <p:cNvGrpSpPr/>
        <p:nvPr/>
      </p:nvGrpSpPr>
      <p:grpSpPr>
        <a:xfrm>
          <a:off x="0" y="0"/>
          <a:ext cx="0" cy="0"/>
          <a:chOff x="0" y="0"/>
          <a:chExt cx="0" cy="0"/>
        </a:xfrm>
      </p:grpSpPr>
      <p:sp>
        <p:nvSpPr>
          <p:cNvPr id="481" name="Google Shape;481;g2e54facf682_0_78"/>
          <p:cNvSpPr txBox="1"/>
          <p:nvPr>
            <p:ph idx="1" type="body"/>
          </p:nvPr>
        </p:nvSpPr>
        <p:spPr>
          <a:xfrm>
            <a:off x="838200" y="640800"/>
            <a:ext cx="5255100" cy="4557000"/>
          </a:xfrm>
          <a:prstGeom prst="rect">
            <a:avLst/>
          </a:prstGeom>
        </p:spPr>
        <p:txBody>
          <a:bodyPr anchorCtr="0" anchor="t" bIns="45700" lIns="91425" spcFirstLastPara="1" rIns="91425" wrap="square" tIns="45700">
            <a:noAutofit/>
          </a:bodyPr>
          <a:lstStyle/>
          <a:p>
            <a:pPr indent="0" lvl="0" marL="0" rtl="0" algn="l">
              <a:lnSpc>
                <a:spcPct val="95000"/>
              </a:lnSpc>
              <a:spcBef>
                <a:spcPts val="1200"/>
              </a:spcBef>
              <a:spcAft>
                <a:spcPts val="0"/>
              </a:spcAft>
              <a:buNone/>
            </a:pPr>
            <a:r>
              <a:rPr b="1" lang="fr-FR" sz="1735">
                <a:latin typeface="Arial"/>
                <a:ea typeface="Arial"/>
                <a:cs typeface="Arial"/>
                <a:sym typeface="Arial"/>
              </a:rPr>
              <a:t>Challenge:</a:t>
            </a:r>
            <a:endParaRPr b="1" sz="1735">
              <a:latin typeface="Arial"/>
              <a:ea typeface="Arial"/>
              <a:cs typeface="Arial"/>
              <a:sym typeface="Arial"/>
            </a:endParaRPr>
          </a:p>
          <a:p>
            <a:pPr indent="0" lvl="0" marL="0" rtl="0" algn="l">
              <a:lnSpc>
                <a:spcPct val="95000"/>
              </a:lnSpc>
              <a:spcBef>
                <a:spcPts val="1200"/>
              </a:spcBef>
              <a:spcAft>
                <a:spcPts val="0"/>
              </a:spcAft>
              <a:buNone/>
            </a:pPr>
            <a:r>
              <a:rPr b="1" lang="fr-FR" sz="1235">
                <a:latin typeface="Arial"/>
                <a:ea typeface="Arial"/>
                <a:cs typeface="Arial"/>
                <a:sym typeface="Arial"/>
              </a:rPr>
              <a:t>GOVERNANCE</a:t>
            </a:r>
            <a:endParaRPr b="1" sz="1235">
              <a:latin typeface="Arial"/>
              <a:ea typeface="Arial"/>
              <a:cs typeface="Arial"/>
              <a:sym typeface="Arial"/>
            </a:endParaRPr>
          </a:p>
          <a:p>
            <a:pPr indent="-307022" lvl="0" marL="457200" rtl="0" algn="l">
              <a:lnSpc>
                <a:spcPct val="95000"/>
              </a:lnSpc>
              <a:spcBef>
                <a:spcPts val="1200"/>
              </a:spcBef>
              <a:spcAft>
                <a:spcPts val="0"/>
              </a:spcAft>
              <a:buSzPts val="1235"/>
              <a:buFont typeface="Arial"/>
              <a:buChar char="•"/>
            </a:pPr>
            <a:r>
              <a:rPr lang="fr-FR" sz="1235">
                <a:latin typeface="Arial"/>
                <a:ea typeface="Arial"/>
                <a:cs typeface="Arial"/>
                <a:sym typeface="Arial"/>
              </a:rPr>
              <a:t>No programs/strategies at the city level (neither national)</a:t>
            </a:r>
            <a:endParaRPr sz="1235">
              <a:latin typeface="Arial"/>
              <a:ea typeface="Arial"/>
              <a:cs typeface="Arial"/>
              <a:sym typeface="Arial"/>
            </a:endParaRPr>
          </a:p>
          <a:p>
            <a:pPr indent="-307022" lvl="0" marL="457200" rtl="0" algn="l">
              <a:lnSpc>
                <a:spcPct val="95000"/>
              </a:lnSpc>
              <a:spcBef>
                <a:spcPts val="0"/>
              </a:spcBef>
              <a:spcAft>
                <a:spcPts val="0"/>
              </a:spcAft>
              <a:buSzPts val="1235"/>
              <a:buFont typeface="Arial"/>
              <a:buChar char="•"/>
            </a:pPr>
            <a:r>
              <a:rPr lang="fr-FR" sz="1235">
                <a:latin typeface="Arial"/>
                <a:ea typeface="Arial"/>
                <a:cs typeface="Arial"/>
                <a:sym typeface="Arial"/>
              </a:rPr>
              <a:t>No integration </a:t>
            </a:r>
            <a:r>
              <a:rPr lang="fr-FR" sz="1235">
                <a:latin typeface="Arial"/>
                <a:ea typeface="Arial"/>
                <a:cs typeface="Arial"/>
                <a:sym typeface="Arial"/>
              </a:rPr>
              <a:t>o</a:t>
            </a:r>
            <a:r>
              <a:rPr lang="fr-FR" sz="1235">
                <a:latin typeface="Arial"/>
                <a:ea typeface="Arial"/>
                <a:cs typeface="Arial"/>
                <a:sym typeface="Arial"/>
              </a:rPr>
              <a:t>f local products into public food procurement</a:t>
            </a:r>
            <a:endParaRPr sz="1235">
              <a:latin typeface="Arial"/>
              <a:ea typeface="Arial"/>
              <a:cs typeface="Arial"/>
              <a:sym typeface="Arial"/>
            </a:endParaRPr>
          </a:p>
          <a:p>
            <a:pPr indent="-307022" lvl="0" marL="457200" rtl="0" algn="l">
              <a:lnSpc>
                <a:spcPct val="95000"/>
              </a:lnSpc>
              <a:spcBef>
                <a:spcPts val="0"/>
              </a:spcBef>
              <a:spcAft>
                <a:spcPts val="0"/>
              </a:spcAft>
              <a:buSzPts val="1235"/>
              <a:buFont typeface="Arial"/>
              <a:buChar char="•"/>
            </a:pPr>
            <a:r>
              <a:rPr lang="fr-FR" sz="1235">
                <a:latin typeface="Arial"/>
                <a:ea typeface="Arial"/>
                <a:cs typeface="Arial"/>
                <a:sym typeface="Arial"/>
              </a:rPr>
              <a:t>No school canteens</a:t>
            </a:r>
            <a:endParaRPr sz="1235">
              <a:latin typeface="Arial"/>
              <a:ea typeface="Arial"/>
              <a:cs typeface="Arial"/>
              <a:sym typeface="Arial"/>
            </a:endParaRPr>
          </a:p>
          <a:p>
            <a:pPr indent="-307022" lvl="0" marL="457200" rtl="0" algn="l">
              <a:lnSpc>
                <a:spcPct val="95000"/>
              </a:lnSpc>
              <a:spcBef>
                <a:spcPts val="0"/>
              </a:spcBef>
              <a:spcAft>
                <a:spcPts val="0"/>
              </a:spcAft>
              <a:buSzPts val="1235"/>
              <a:buFont typeface="Arial"/>
              <a:buChar char="•"/>
            </a:pPr>
            <a:r>
              <a:rPr lang="fr-FR" sz="1235">
                <a:latin typeface="Arial"/>
                <a:ea typeface="Arial"/>
                <a:cs typeface="Arial"/>
                <a:sym typeface="Arial"/>
              </a:rPr>
              <a:t>institutions are regarded as intimidating food initiatives/businesses rather than supporting (advising)</a:t>
            </a:r>
            <a:endParaRPr sz="1235">
              <a:latin typeface="Arial"/>
              <a:ea typeface="Arial"/>
              <a:cs typeface="Arial"/>
              <a:sym typeface="Arial"/>
            </a:endParaRPr>
          </a:p>
          <a:p>
            <a:pPr indent="0" lvl="0" marL="0" rtl="0" algn="l">
              <a:lnSpc>
                <a:spcPct val="95000"/>
              </a:lnSpc>
              <a:spcBef>
                <a:spcPts val="1200"/>
              </a:spcBef>
              <a:spcAft>
                <a:spcPts val="0"/>
              </a:spcAft>
              <a:buNone/>
            </a:pPr>
            <a:r>
              <a:rPr b="1" lang="fr-FR" sz="1235">
                <a:latin typeface="Arial"/>
                <a:ea typeface="Arial"/>
                <a:cs typeface="Arial"/>
                <a:sym typeface="Arial"/>
              </a:rPr>
              <a:t>LEGISLATION</a:t>
            </a:r>
            <a:endParaRPr b="1" sz="1235">
              <a:latin typeface="Arial"/>
              <a:ea typeface="Arial"/>
              <a:cs typeface="Arial"/>
              <a:sym typeface="Arial"/>
            </a:endParaRPr>
          </a:p>
          <a:p>
            <a:pPr indent="-307022" lvl="0" marL="457200" rtl="0" algn="l">
              <a:lnSpc>
                <a:spcPct val="95000"/>
              </a:lnSpc>
              <a:spcBef>
                <a:spcPts val="1200"/>
              </a:spcBef>
              <a:spcAft>
                <a:spcPts val="0"/>
              </a:spcAft>
              <a:buSzPts val="1235"/>
              <a:buFont typeface="Arial"/>
              <a:buChar char="•"/>
            </a:pPr>
            <a:r>
              <a:rPr lang="fr-FR" sz="1235">
                <a:latin typeface="Arial"/>
                <a:ea typeface="Arial"/>
                <a:cs typeface="Arial"/>
                <a:sym typeface="Arial"/>
              </a:rPr>
              <a:t>public spaces laws </a:t>
            </a:r>
            <a:endParaRPr sz="1235">
              <a:latin typeface="Arial"/>
              <a:ea typeface="Arial"/>
              <a:cs typeface="Arial"/>
              <a:sym typeface="Arial"/>
            </a:endParaRPr>
          </a:p>
          <a:p>
            <a:pPr indent="-307022" lvl="0" marL="457200" rtl="0" algn="l">
              <a:lnSpc>
                <a:spcPct val="95000"/>
              </a:lnSpc>
              <a:spcBef>
                <a:spcPts val="0"/>
              </a:spcBef>
              <a:spcAft>
                <a:spcPts val="0"/>
              </a:spcAft>
              <a:buSzPts val="1235"/>
              <a:buFont typeface="Arial"/>
              <a:buChar char="•"/>
            </a:pPr>
            <a:r>
              <a:rPr lang="fr-FR" sz="1235">
                <a:latin typeface="Arial"/>
                <a:ea typeface="Arial"/>
                <a:cs typeface="Arial"/>
                <a:sym typeface="Arial"/>
              </a:rPr>
              <a:t>low interaction between food initiatives and culture at city level </a:t>
            </a:r>
            <a:endParaRPr sz="1235">
              <a:latin typeface="Arial"/>
              <a:ea typeface="Arial"/>
              <a:cs typeface="Arial"/>
              <a:sym typeface="Arial"/>
            </a:endParaRPr>
          </a:p>
          <a:p>
            <a:pPr indent="-307022" lvl="0" marL="457200" rtl="0" algn="l">
              <a:lnSpc>
                <a:spcPct val="95000"/>
              </a:lnSpc>
              <a:spcBef>
                <a:spcPts val="0"/>
              </a:spcBef>
              <a:spcAft>
                <a:spcPts val="0"/>
              </a:spcAft>
              <a:buSzPts val="1235"/>
              <a:buFont typeface="Arial"/>
              <a:buChar char="•"/>
            </a:pPr>
            <a:r>
              <a:rPr lang="fr-FR" sz="1235">
                <a:latin typeface="Arial"/>
                <a:ea typeface="Arial"/>
                <a:cs typeface="Arial"/>
                <a:sym typeface="Arial"/>
              </a:rPr>
              <a:t>no legal status for urban gardening</a:t>
            </a:r>
            <a:endParaRPr sz="1235">
              <a:latin typeface="Arial"/>
              <a:ea typeface="Arial"/>
              <a:cs typeface="Arial"/>
              <a:sym typeface="Arial"/>
            </a:endParaRPr>
          </a:p>
          <a:p>
            <a:pPr indent="0" lvl="0" marL="0" rtl="0" algn="l">
              <a:lnSpc>
                <a:spcPct val="95000"/>
              </a:lnSpc>
              <a:spcBef>
                <a:spcPts val="1200"/>
              </a:spcBef>
              <a:spcAft>
                <a:spcPts val="0"/>
              </a:spcAft>
              <a:buNone/>
            </a:pPr>
            <a:r>
              <a:t/>
            </a:r>
            <a:endParaRPr sz="1235">
              <a:latin typeface="Arial"/>
              <a:ea typeface="Arial"/>
              <a:cs typeface="Arial"/>
              <a:sym typeface="Arial"/>
            </a:endParaRPr>
          </a:p>
          <a:p>
            <a:pPr indent="0" lvl="0" marL="0" rtl="0" algn="l">
              <a:lnSpc>
                <a:spcPct val="95000"/>
              </a:lnSpc>
              <a:spcBef>
                <a:spcPts val="1200"/>
              </a:spcBef>
              <a:spcAft>
                <a:spcPts val="0"/>
              </a:spcAft>
              <a:buNone/>
            </a:pPr>
            <a:r>
              <a:rPr b="1" lang="fr-FR" sz="1235">
                <a:latin typeface="Arial"/>
                <a:ea typeface="Arial"/>
                <a:cs typeface="Arial"/>
                <a:sym typeface="Arial"/>
              </a:rPr>
              <a:t>PLANNING</a:t>
            </a:r>
            <a:endParaRPr b="1" sz="1235">
              <a:latin typeface="Arial"/>
              <a:ea typeface="Arial"/>
              <a:cs typeface="Arial"/>
              <a:sym typeface="Arial"/>
            </a:endParaRPr>
          </a:p>
          <a:p>
            <a:pPr indent="-307022" lvl="0" marL="457200" rtl="0" algn="l">
              <a:lnSpc>
                <a:spcPct val="95000"/>
              </a:lnSpc>
              <a:spcBef>
                <a:spcPts val="1200"/>
              </a:spcBef>
              <a:spcAft>
                <a:spcPts val="0"/>
              </a:spcAft>
              <a:buSzPts val="1235"/>
              <a:buFont typeface="Arial"/>
              <a:buChar char="•"/>
            </a:pPr>
            <a:r>
              <a:rPr lang="fr-FR" sz="1235">
                <a:latin typeface="Arial"/>
                <a:ea typeface="Arial"/>
                <a:cs typeface="Arial"/>
                <a:sym typeface="Arial"/>
              </a:rPr>
              <a:t>Public appeal for going back to gardening/community gardening </a:t>
            </a:r>
            <a:endParaRPr sz="1235">
              <a:latin typeface="Arial"/>
              <a:ea typeface="Arial"/>
              <a:cs typeface="Arial"/>
              <a:sym typeface="Arial"/>
            </a:endParaRPr>
          </a:p>
          <a:p>
            <a:pPr indent="-307022" lvl="0" marL="457200" rtl="0" algn="l">
              <a:lnSpc>
                <a:spcPct val="95000"/>
              </a:lnSpc>
              <a:spcBef>
                <a:spcPts val="0"/>
              </a:spcBef>
              <a:spcAft>
                <a:spcPts val="0"/>
              </a:spcAft>
              <a:buSzPts val="1235"/>
              <a:buFont typeface="Arial"/>
              <a:buChar char="•"/>
            </a:pPr>
            <a:r>
              <a:rPr lang="fr-FR" sz="1235">
                <a:latin typeface="Arial"/>
                <a:ea typeface="Arial"/>
                <a:cs typeface="Arial"/>
                <a:sym typeface="Arial"/>
              </a:rPr>
              <a:t>agricultural land in periurban areas is being displaced</a:t>
            </a:r>
            <a:endParaRPr sz="1235">
              <a:latin typeface="Arial"/>
              <a:ea typeface="Arial"/>
              <a:cs typeface="Arial"/>
              <a:sym typeface="Arial"/>
            </a:endParaRPr>
          </a:p>
          <a:p>
            <a:pPr indent="-307022" lvl="0" marL="457200" rtl="0" algn="l">
              <a:lnSpc>
                <a:spcPct val="95000"/>
              </a:lnSpc>
              <a:spcBef>
                <a:spcPts val="0"/>
              </a:spcBef>
              <a:spcAft>
                <a:spcPts val="0"/>
              </a:spcAft>
              <a:buSzPts val="1235"/>
              <a:buFont typeface="Arial"/>
              <a:buChar char="•"/>
            </a:pPr>
            <a:r>
              <a:rPr lang="fr-FR" sz="1235">
                <a:latin typeface="Arial"/>
                <a:ea typeface="Arial"/>
                <a:cs typeface="Arial"/>
                <a:sym typeface="Arial"/>
              </a:rPr>
              <a:t>community gardening - public spaces policy, to give/attribute place in the city for that?</a:t>
            </a:r>
            <a:endParaRPr sz="1235">
              <a:latin typeface="Arial"/>
              <a:ea typeface="Arial"/>
              <a:cs typeface="Arial"/>
              <a:sym typeface="Arial"/>
            </a:endParaRPr>
          </a:p>
          <a:p>
            <a:pPr indent="0" lvl="0" marL="0" rtl="0" algn="l">
              <a:lnSpc>
                <a:spcPct val="70000"/>
              </a:lnSpc>
              <a:spcBef>
                <a:spcPts val="1200"/>
              </a:spcBef>
              <a:spcAft>
                <a:spcPts val="0"/>
              </a:spcAft>
              <a:buSzPts val="935"/>
              <a:buNone/>
            </a:pPr>
            <a:r>
              <a:t/>
            </a:r>
            <a:endParaRPr sz="2480"/>
          </a:p>
        </p:txBody>
      </p:sp>
      <p:sp>
        <p:nvSpPr>
          <p:cNvPr id="482" name="Google Shape;482;g2e54facf682_0_78"/>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fontScale="90000"/>
          </a:bodyPr>
          <a:lstStyle/>
          <a:p>
            <a:pPr indent="457200" lvl="0" marL="457200" rtl="0" algn="l">
              <a:lnSpc>
                <a:spcPct val="90000"/>
              </a:lnSpc>
              <a:spcBef>
                <a:spcPts val="0"/>
              </a:spcBef>
              <a:spcAft>
                <a:spcPts val="0"/>
              </a:spcAft>
              <a:buSzPct val="50000"/>
              <a:buNone/>
            </a:pPr>
            <a:r>
              <a:rPr lang="fr-FR" sz="3600"/>
              <a:t>Collaborative goals setting and visioning - Project 6 workshop</a:t>
            </a:r>
            <a:endParaRPr sz="3600"/>
          </a:p>
        </p:txBody>
      </p:sp>
      <p:sp>
        <p:nvSpPr>
          <p:cNvPr id="483" name="Google Shape;483;g2e54facf682_0_78"/>
          <p:cNvSpPr txBox="1"/>
          <p:nvPr>
            <p:ph idx="1" type="body"/>
          </p:nvPr>
        </p:nvSpPr>
        <p:spPr>
          <a:xfrm>
            <a:off x="6245275" y="640800"/>
            <a:ext cx="5255100" cy="4557000"/>
          </a:xfrm>
          <a:prstGeom prst="rect">
            <a:avLst/>
          </a:prstGeom>
        </p:spPr>
        <p:txBody>
          <a:bodyPr anchorCtr="0" anchor="t" bIns="45700" lIns="91425" spcFirstLastPara="1" rIns="91425" wrap="square" tIns="45700">
            <a:noAutofit/>
          </a:bodyPr>
          <a:lstStyle/>
          <a:p>
            <a:pPr indent="0" lvl="0" marL="0" rtl="0" algn="l">
              <a:lnSpc>
                <a:spcPct val="95000"/>
              </a:lnSpc>
              <a:spcBef>
                <a:spcPts val="1200"/>
              </a:spcBef>
              <a:spcAft>
                <a:spcPts val="0"/>
              </a:spcAft>
              <a:buNone/>
            </a:pPr>
            <a:r>
              <a:t/>
            </a:r>
            <a:endParaRPr sz="1035">
              <a:latin typeface="Arial"/>
              <a:ea typeface="Arial"/>
              <a:cs typeface="Arial"/>
              <a:sym typeface="Arial"/>
            </a:endParaRPr>
          </a:p>
          <a:p>
            <a:pPr indent="0" lvl="0" marL="0" rtl="0" algn="l">
              <a:lnSpc>
                <a:spcPct val="95000"/>
              </a:lnSpc>
              <a:spcBef>
                <a:spcPts val="1200"/>
              </a:spcBef>
              <a:spcAft>
                <a:spcPts val="0"/>
              </a:spcAft>
              <a:buNone/>
            </a:pPr>
            <a:r>
              <a:rPr b="1" lang="fr-FR" sz="1200">
                <a:latin typeface="Arial"/>
                <a:ea typeface="Arial"/>
                <a:cs typeface="Arial"/>
                <a:sym typeface="Arial"/>
              </a:rPr>
              <a:t>PRODUCERS/CONSUMERS SYNERGY</a:t>
            </a:r>
            <a:endParaRPr b="1" sz="1200">
              <a:latin typeface="Arial"/>
              <a:ea typeface="Arial"/>
              <a:cs typeface="Arial"/>
              <a:sym typeface="Arial"/>
            </a:endParaRPr>
          </a:p>
          <a:p>
            <a:pPr indent="-304800" lvl="0" marL="457200" rtl="0" algn="l">
              <a:lnSpc>
                <a:spcPct val="95000"/>
              </a:lnSpc>
              <a:spcBef>
                <a:spcPts val="1200"/>
              </a:spcBef>
              <a:spcAft>
                <a:spcPts val="0"/>
              </a:spcAft>
              <a:buSzPts val="1200"/>
              <a:buFont typeface="Arial"/>
              <a:buChar char="•"/>
            </a:pPr>
            <a:r>
              <a:rPr lang="fr-FR" sz="1200">
                <a:latin typeface="Arial"/>
                <a:ea typeface="Arial"/>
                <a:cs typeface="Arial"/>
                <a:sym typeface="Arial"/>
              </a:rPr>
              <a:t>availability of locally produced food </a:t>
            </a:r>
            <a:endParaRPr sz="1200">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lang="fr-FR" sz="1200">
                <a:latin typeface="Arial"/>
                <a:ea typeface="Arial"/>
                <a:cs typeface="Arial"/>
                <a:sym typeface="Arial"/>
              </a:rPr>
              <a:t>low connectivity between producers and city (producers accessibility)</a:t>
            </a:r>
            <a:endParaRPr sz="1200">
              <a:latin typeface="Arial"/>
              <a:ea typeface="Arial"/>
              <a:cs typeface="Arial"/>
              <a:sym typeface="Arial"/>
            </a:endParaRPr>
          </a:p>
          <a:p>
            <a:pPr indent="-304800" lvl="0" marL="457200" rtl="0" algn="l">
              <a:lnSpc>
                <a:spcPct val="95000"/>
              </a:lnSpc>
              <a:spcBef>
                <a:spcPts val="0"/>
              </a:spcBef>
              <a:spcAft>
                <a:spcPts val="0"/>
              </a:spcAft>
              <a:buSzPts val="1200"/>
              <a:buFont typeface="Arial"/>
              <a:buChar char="•"/>
            </a:pPr>
            <a:r>
              <a:rPr lang="fr-FR" sz="1200">
                <a:latin typeface="Arial"/>
                <a:ea typeface="Arial"/>
                <a:cs typeface="Arial"/>
                <a:sym typeface="Arial"/>
              </a:rPr>
              <a:t>super/hyper markets preferred by consumers (little space for locally produced food)</a:t>
            </a:r>
            <a:endParaRPr sz="1200">
              <a:latin typeface="Arial"/>
              <a:ea typeface="Arial"/>
              <a:cs typeface="Arial"/>
              <a:sym typeface="Arial"/>
            </a:endParaRPr>
          </a:p>
          <a:p>
            <a:pPr indent="-304800" lvl="0" marL="457200" rtl="0" algn="l">
              <a:lnSpc>
                <a:spcPct val="95000"/>
              </a:lnSpc>
              <a:spcBef>
                <a:spcPts val="0"/>
              </a:spcBef>
              <a:spcAft>
                <a:spcPts val="0"/>
              </a:spcAft>
              <a:buSzPts val="1200"/>
              <a:buFont typeface="Arial"/>
              <a:buChar char="•"/>
            </a:pPr>
            <a:r>
              <a:rPr lang="fr-FR" sz="1200">
                <a:latin typeface="Arial"/>
                <a:ea typeface="Arial"/>
                <a:cs typeface="Arial"/>
                <a:sym typeface="Arial"/>
              </a:rPr>
              <a:t>fuzzy information regarding traceability of locally produced food (free markets)</a:t>
            </a:r>
            <a:endParaRPr sz="1200">
              <a:latin typeface="Arial"/>
              <a:ea typeface="Arial"/>
              <a:cs typeface="Arial"/>
              <a:sym typeface="Arial"/>
            </a:endParaRPr>
          </a:p>
          <a:p>
            <a:pPr indent="-304800" lvl="0" marL="457200" rtl="0" algn="l">
              <a:lnSpc>
                <a:spcPct val="95000"/>
              </a:lnSpc>
              <a:spcBef>
                <a:spcPts val="0"/>
              </a:spcBef>
              <a:spcAft>
                <a:spcPts val="0"/>
              </a:spcAft>
              <a:buSzPts val="1200"/>
              <a:buFont typeface="Arial"/>
              <a:buChar char="•"/>
            </a:pPr>
            <a:r>
              <a:rPr lang="fr-FR" sz="1200">
                <a:latin typeface="Arial"/>
                <a:ea typeface="Arial"/>
                <a:cs typeface="Arial"/>
                <a:sym typeface="Arial"/>
              </a:rPr>
              <a:t>food quality</a:t>
            </a:r>
            <a:endParaRPr sz="1200">
              <a:latin typeface="Arial"/>
              <a:ea typeface="Arial"/>
              <a:cs typeface="Arial"/>
              <a:sym typeface="Arial"/>
            </a:endParaRPr>
          </a:p>
          <a:p>
            <a:pPr indent="-304800" lvl="0" marL="457200" rtl="0" algn="l">
              <a:lnSpc>
                <a:spcPct val="95000"/>
              </a:lnSpc>
              <a:spcBef>
                <a:spcPts val="0"/>
              </a:spcBef>
              <a:spcAft>
                <a:spcPts val="0"/>
              </a:spcAft>
              <a:buSzPts val="1200"/>
              <a:buFont typeface="Arial"/>
              <a:buChar char="•"/>
            </a:pPr>
            <a:r>
              <a:rPr lang="fr-FR" sz="1200">
                <a:latin typeface="Arial"/>
                <a:ea typeface="Arial"/>
                <a:cs typeface="Arial"/>
                <a:sym typeface="Arial"/>
              </a:rPr>
              <a:t>food distribution</a:t>
            </a:r>
            <a:endParaRPr sz="1200">
              <a:latin typeface="Arial"/>
              <a:ea typeface="Arial"/>
              <a:cs typeface="Arial"/>
              <a:sym typeface="Arial"/>
            </a:endParaRPr>
          </a:p>
          <a:p>
            <a:pPr indent="0" lvl="0" marL="914400" rtl="0" algn="l">
              <a:lnSpc>
                <a:spcPct val="95000"/>
              </a:lnSpc>
              <a:spcBef>
                <a:spcPts val="1200"/>
              </a:spcBef>
              <a:spcAft>
                <a:spcPts val="0"/>
              </a:spcAft>
              <a:buNone/>
            </a:pPr>
            <a:r>
              <a:t/>
            </a:r>
            <a:endParaRPr sz="1200">
              <a:latin typeface="Arial"/>
              <a:ea typeface="Arial"/>
              <a:cs typeface="Arial"/>
              <a:sym typeface="Arial"/>
            </a:endParaRPr>
          </a:p>
          <a:p>
            <a:pPr indent="0" lvl="0" marL="0" rtl="0" algn="l">
              <a:lnSpc>
                <a:spcPct val="95000"/>
              </a:lnSpc>
              <a:spcBef>
                <a:spcPts val="1200"/>
              </a:spcBef>
              <a:spcAft>
                <a:spcPts val="0"/>
              </a:spcAft>
              <a:buNone/>
            </a:pPr>
            <a:r>
              <a:rPr b="1" lang="fr-FR" sz="1200">
                <a:latin typeface="Arial"/>
                <a:ea typeface="Arial"/>
                <a:cs typeface="Arial"/>
                <a:sym typeface="Arial"/>
              </a:rPr>
              <a:t>CONSUMERS AWARENESS</a:t>
            </a:r>
            <a:endParaRPr b="1" sz="1200">
              <a:latin typeface="Arial"/>
              <a:ea typeface="Arial"/>
              <a:cs typeface="Arial"/>
              <a:sym typeface="Arial"/>
            </a:endParaRPr>
          </a:p>
          <a:p>
            <a:pPr indent="-304800" lvl="0" marL="457200" rtl="0" algn="l">
              <a:lnSpc>
                <a:spcPct val="115000"/>
              </a:lnSpc>
              <a:spcBef>
                <a:spcPts val="1200"/>
              </a:spcBef>
              <a:spcAft>
                <a:spcPts val="0"/>
              </a:spcAft>
              <a:buSzPts val="1200"/>
              <a:buFont typeface="Arial"/>
              <a:buChar char="•"/>
            </a:pPr>
            <a:r>
              <a:rPr lang="fr-FR" sz="1200">
                <a:latin typeface="Arial"/>
                <a:ea typeface="Arial"/>
                <a:cs typeface="Arial"/>
                <a:sym typeface="Arial"/>
              </a:rPr>
              <a:t>lack of awareness among citizens on local, nutritious food</a:t>
            </a:r>
            <a:endParaRPr sz="1200">
              <a:latin typeface="Arial"/>
              <a:ea typeface="Arial"/>
              <a:cs typeface="Arial"/>
              <a:sym typeface="Arial"/>
            </a:endParaRPr>
          </a:p>
          <a:p>
            <a:pPr indent="-304800" lvl="0" marL="457200" rtl="0" algn="l">
              <a:lnSpc>
                <a:spcPct val="95000"/>
              </a:lnSpc>
              <a:spcBef>
                <a:spcPts val="0"/>
              </a:spcBef>
              <a:spcAft>
                <a:spcPts val="0"/>
              </a:spcAft>
              <a:buSzPts val="1200"/>
              <a:buFont typeface="Arial"/>
              <a:buChar char="•"/>
            </a:pPr>
            <a:r>
              <a:rPr lang="fr-FR" sz="1200">
                <a:latin typeface="Arial"/>
                <a:ea typeface="Arial"/>
                <a:cs typeface="Arial"/>
                <a:sym typeface="Arial"/>
              </a:rPr>
              <a:t>consumer education on healthy and sustainable food</a:t>
            </a:r>
            <a:endParaRPr sz="1200">
              <a:latin typeface="Arial"/>
              <a:ea typeface="Arial"/>
              <a:cs typeface="Arial"/>
              <a:sym typeface="Arial"/>
            </a:endParaRPr>
          </a:p>
          <a:p>
            <a:pPr indent="-304800" lvl="0" marL="457200" rtl="0" algn="l">
              <a:lnSpc>
                <a:spcPct val="95000"/>
              </a:lnSpc>
              <a:spcBef>
                <a:spcPts val="0"/>
              </a:spcBef>
              <a:spcAft>
                <a:spcPts val="0"/>
              </a:spcAft>
              <a:buSzPts val="1200"/>
              <a:buFont typeface="Arial"/>
              <a:buChar char="•"/>
            </a:pPr>
            <a:r>
              <a:rPr lang="fr-FR" sz="1200">
                <a:latin typeface="Arial"/>
                <a:ea typeface="Arial"/>
                <a:cs typeface="Arial"/>
                <a:sym typeface="Arial"/>
              </a:rPr>
              <a:t>food waste</a:t>
            </a:r>
            <a:endParaRPr sz="1200">
              <a:latin typeface="Arial"/>
              <a:ea typeface="Arial"/>
              <a:cs typeface="Arial"/>
              <a:sym typeface="Arial"/>
            </a:endParaRPr>
          </a:p>
          <a:p>
            <a:pPr indent="0" lvl="0" marL="0" rtl="0" algn="l">
              <a:lnSpc>
                <a:spcPct val="95000"/>
              </a:lnSpc>
              <a:spcBef>
                <a:spcPts val="1200"/>
              </a:spcBef>
              <a:spcAft>
                <a:spcPts val="0"/>
              </a:spcAft>
              <a:buNone/>
            </a:pPr>
            <a:r>
              <a:rPr b="1" lang="fr-FR" sz="1200">
                <a:latin typeface="Arial"/>
                <a:ea typeface="Arial"/>
                <a:cs typeface="Arial"/>
                <a:sym typeface="Arial"/>
              </a:rPr>
              <a:t>RESEARCH</a:t>
            </a:r>
            <a:endParaRPr b="1" sz="1200">
              <a:latin typeface="Arial"/>
              <a:ea typeface="Arial"/>
              <a:cs typeface="Arial"/>
              <a:sym typeface="Arial"/>
            </a:endParaRPr>
          </a:p>
          <a:p>
            <a:pPr indent="-304800" lvl="0" marL="457200" rtl="0" algn="l">
              <a:lnSpc>
                <a:spcPct val="115000"/>
              </a:lnSpc>
              <a:spcBef>
                <a:spcPts val="1200"/>
              </a:spcBef>
              <a:spcAft>
                <a:spcPts val="0"/>
              </a:spcAft>
              <a:buSzPts val="1200"/>
              <a:buFont typeface="Arial"/>
              <a:buChar char="•"/>
            </a:pPr>
            <a:r>
              <a:rPr lang="fr-FR" sz="1200">
                <a:latin typeface="Arial"/>
                <a:ea typeface="Arial"/>
                <a:cs typeface="Arial"/>
                <a:sym typeface="Arial"/>
              </a:rPr>
              <a:t>low involvement of research in food planning</a:t>
            </a:r>
            <a:endParaRPr sz="1200"/>
          </a:p>
        </p:txBody>
      </p:sp>
      <p:sp>
        <p:nvSpPr>
          <p:cNvPr id="484" name="Google Shape;484;g2e54facf682_0_78"/>
          <p:cNvSpPr txBox="1"/>
          <p:nvPr>
            <p:ph idx="1" type="body"/>
          </p:nvPr>
        </p:nvSpPr>
        <p:spPr>
          <a:xfrm>
            <a:off x="1264350" y="5197725"/>
            <a:ext cx="9663300" cy="6408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95000"/>
              </a:lnSpc>
              <a:spcBef>
                <a:spcPts val="1200"/>
              </a:spcBef>
              <a:spcAft>
                <a:spcPts val="1200"/>
              </a:spcAft>
              <a:buNone/>
            </a:pPr>
            <a:r>
              <a:rPr b="1" lang="fr-FR" sz="1535">
                <a:latin typeface="Arial"/>
                <a:ea typeface="Arial"/>
                <a:cs typeface="Arial"/>
                <a:sym typeface="Arial"/>
              </a:rPr>
              <a:t>LACK OF AWARENESS AND POLITICAL COMMITMENT ON LOCAL FOOD SYSTEM RESILIENCE</a:t>
            </a:r>
            <a:endParaRPr sz="2480"/>
          </a:p>
        </p:txBody>
      </p:sp>
      <p:sp>
        <p:nvSpPr>
          <p:cNvPr id="485" name="Google Shape;485;g2e54facf682_0_78"/>
          <p:cNvSpPr txBox="1"/>
          <p:nvPr/>
        </p:nvSpPr>
        <p:spPr>
          <a:xfrm>
            <a:off x="1988750" y="5976800"/>
            <a:ext cx="2423400" cy="640800"/>
          </a:xfrm>
          <a:prstGeom prst="rect">
            <a:avLst/>
          </a:prstGeom>
          <a:solidFill>
            <a:srgbClr val="E1EF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600"/>
              <a:t>political engagement</a:t>
            </a:r>
            <a:endParaRPr sz="1600">
              <a:solidFill>
                <a:srgbClr val="000000"/>
              </a:solidFill>
            </a:endParaRPr>
          </a:p>
        </p:txBody>
      </p:sp>
      <p:sp>
        <p:nvSpPr>
          <p:cNvPr id="486" name="Google Shape;486;g2e54facf682_0_78"/>
          <p:cNvSpPr txBox="1"/>
          <p:nvPr/>
        </p:nvSpPr>
        <p:spPr>
          <a:xfrm>
            <a:off x="4884300" y="5976800"/>
            <a:ext cx="2423400" cy="640800"/>
          </a:xfrm>
          <a:prstGeom prst="rect">
            <a:avLst/>
          </a:prstGeom>
          <a:solidFill>
            <a:srgbClr val="E1EF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500"/>
              <a:t>food systems mapping</a:t>
            </a:r>
            <a:endParaRPr sz="1500">
              <a:solidFill>
                <a:srgbClr val="000000"/>
              </a:solidFill>
            </a:endParaRPr>
          </a:p>
        </p:txBody>
      </p:sp>
      <p:sp>
        <p:nvSpPr>
          <p:cNvPr id="487" name="Google Shape;487;g2e54facf682_0_78"/>
          <p:cNvSpPr txBox="1"/>
          <p:nvPr/>
        </p:nvSpPr>
        <p:spPr>
          <a:xfrm>
            <a:off x="7779850" y="5976800"/>
            <a:ext cx="2423400" cy="640800"/>
          </a:xfrm>
          <a:prstGeom prst="rect">
            <a:avLst/>
          </a:prstGeom>
          <a:solidFill>
            <a:srgbClr val="E1EF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sz="1500"/>
              <a:t>local stakeholder engagement</a:t>
            </a:r>
            <a:endParaRPr sz="150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1" name="Shape 491"/>
        <p:cNvGrpSpPr/>
        <p:nvPr/>
      </p:nvGrpSpPr>
      <p:grpSpPr>
        <a:xfrm>
          <a:off x="0" y="0"/>
          <a:ext cx="0" cy="0"/>
          <a:chOff x="0" y="0"/>
          <a:chExt cx="0" cy="0"/>
        </a:xfrm>
      </p:grpSpPr>
      <p:sp>
        <p:nvSpPr>
          <p:cNvPr id="492" name="Google Shape;492;g2e341fc4479_2_122"/>
          <p:cNvSpPr txBox="1"/>
          <p:nvPr>
            <p:ph idx="1" type="body"/>
          </p:nvPr>
        </p:nvSpPr>
        <p:spPr>
          <a:xfrm>
            <a:off x="769850" y="1040825"/>
            <a:ext cx="4468200" cy="1836000"/>
          </a:xfrm>
          <a:prstGeom prst="rect">
            <a:avLst/>
          </a:prstGeom>
          <a:solidFill>
            <a:srgbClr val="FFF2CC"/>
          </a:solidFill>
        </p:spPr>
        <p:txBody>
          <a:bodyPr anchorCtr="0" anchor="t" bIns="45700" lIns="91425" spcFirstLastPara="1" rIns="91425" wrap="square" tIns="45700">
            <a:noAutofit/>
          </a:bodyPr>
          <a:lstStyle/>
          <a:p>
            <a:pPr indent="0" lvl="0" marL="0" rtl="0" algn="ctr">
              <a:lnSpc>
                <a:spcPct val="95000"/>
              </a:lnSpc>
              <a:spcBef>
                <a:spcPts val="1200"/>
              </a:spcBef>
              <a:spcAft>
                <a:spcPts val="0"/>
              </a:spcAft>
              <a:buClr>
                <a:schemeClr val="dk1"/>
              </a:buClr>
              <a:buSzPts val="1100"/>
              <a:buFont typeface="Arial"/>
              <a:buNone/>
            </a:pPr>
            <a:r>
              <a:rPr b="1" lang="fr-FR" sz="1200">
                <a:latin typeface="Arial"/>
                <a:ea typeface="Arial"/>
                <a:cs typeface="Arial"/>
                <a:sym typeface="Arial"/>
              </a:rPr>
              <a:t>HOW</a:t>
            </a:r>
            <a:endParaRPr b="1" sz="1200">
              <a:latin typeface="Arial"/>
              <a:ea typeface="Arial"/>
              <a:cs typeface="Arial"/>
              <a:sym typeface="Arial"/>
            </a:endParaRPr>
          </a:p>
          <a:p>
            <a:pPr indent="-304800" lvl="0" marL="457200" rtl="0" algn="l">
              <a:lnSpc>
                <a:spcPct val="95000"/>
              </a:lnSpc>
              <a:spcBef>
                <a:spcPts val="1200"/>
              </a:spcBef>
              <a:spcAft>
                <a:spcPts val="0"/>
              </a:spcAft>
              <a:buSzPts val="1200"/>
              <a:buChar char="●"/>
            </a:pPr>
            <a:r>
              <a:rPr lang="fr-FR" sz="1200">
                <a:latin typeface="Arial"/>
                <a:ea typeface="Arial"/>
                <a:cs typeface="Arial"/>
                <a:sym typeface="Arial"/>
              </a:rPr>
              <a:t>territorial framework at regional/country level to handle and implement strategy</a:t>
            </a:r>
            <a:endParaRPr sz="1200">
              <a:latin typeface="Arial"/>
              <a:ea typeface="Arial"/>
              <a:cs typeface="Arial"/>
              <a:sym typeface="Arial"/>
            </a:endParaRPr>
          </a:p>
          <a:p>
            <a:pPr indent="-304800" lvl="0" marL="457200" rtl="0" algn="l">
              <a:lnSpc>
                <a:spcPct val="95000"/>
              </a:lnSpc>
              <a:spcBef>
                <a:spcPts val="0"/>
              </a:spcBef>
              <a:spcAft>
                <a:spcPts val="0"/>
              </a:spcAft>
              <a:buSzPts val="1200"/>
              <a:buChar char="●"/>
            </a:pPr>
            <a:r>
              <a:rPr lang="fr-FR" sz="1200">
                <a:latin typeface="Arial"/>
                <a:ea typeface="Arial"/>
                <a:cs typeface="Arial"/>
                <a:sym typeface="Arial"/>
              </a:rPr>
              <a:t>legal frame for producers</a:t>
            </a:r>
            <a:endParaRPr sz="1200">
              <a:latin typeface="Arial"/>
              <a:ea typeface="Arial"/>
              <a:cs typeface="Arial"/>
              <a:sym typeface="Arial"/>
            </a:endParaRPr>
          </a:p>
          <a:p>
            <a:pPr indent="-304800" lvl="0" marL="457200" rtl="0" algn="l">
              <a:lnSpc>
                <a:spcPct val="95000"/>
              </a:lnSpc>
              <a:spcBef>
                <a:spcPts val="0"/>
              </a:spcBef>
              <a:spcAft>
                <a:spcPts val="0"/>
              </a:spcAft>
              <a:buSzPts val="1200"/>
              <a:buChar char="●"/>
            </a:pPr>
            <a:r>
              <a:rPr lang="fr-FR" sz="1200">
                <a:latin typeface="Arial"/>
                <a:ea typeface="Arial"/>
                <a:cs typeface="Arial"/>
                <a:sym typeface="Arial"/>
              </a:rPr>
              <a:t>small grants for initiatives </a:t>
            </a:r>
            <a:endParaRPr sz="1200">
              <a:latin typeface="Arial"/>
              <a:ea typeface="Arial"/>
              <a:cs typeface="Arial"/>
              <a:sym typeface="Arial"/>
            </a:endParaRPr>
          </a:p>
          <a:p>
            <a:pPr indent="-304800" lvl="0" marL="457200" rtl="0" algn="l">
              <a:lnSpc>
                <a:spcPct val="95000"/>
              </a:lnSpc>
              <a:spcBef>
                <a:spcPts val="0"/>
              </a:spcBef>
              <a:spcAft>
                <a:spcPts val="0"/>
              </a:spcAft>
              <a:buSzPts val="1200"/>
              <a:buChar char="●"/>
            </a:pPr>
            <a:r>
              <a:rPr lang="fr-FR" sz="1200">
                <a:latin typeface="Arial"/>
                <a:ea typeface="Arial"/>
                <a:cs typeface="Arial"/>
                <a:sym typeface="Arial"/>
              </a:rPr>
              <a:t>setting up and training of a distinct team assigned to food within District 6 municipality</a:t>
            </a:r>
            <a:endParaRPr sz="1200">
              <a:latin typeface="Arial"/>
              <a:ea typeface="Arial"/>
              <a:cs typeface="Arial"/>
              <a:sym typeface="Arial"/>
            </a:endParaRPr>
          </a:p>
          <a:p>
            <a:pPr indent="-304800" lvl="0" marL="457200" rtl="0" algn="l">
              <a:lnSpc>
                <a:spcPct val="95000"/>
              </a:lnSpc>
              <a:spcBef>
                <a:spcPts val="0"/>
              </a:spcBef>
              <a:spcAft>
                <a:spcPts val="0"/>
              </a:spcAft>
              <a:buSzPts val="1200"/>
              <a:buChar char="●"/>
            </a:pPr>
            <a:r>
              <a:rPr lang="fr-FR" sz="1200">
                <a:latin typeface="Arial"/>
                <a:ea typeface="Arial"/>
                <a:cs typeface="Arial"/>
                <a:sym typeface="Arial"/>
              </a:rPr>
              <a:t>develop awareness campaign around food issues</a:t>
            </a:r>
            <a:endParaRPr sz="1200">
              <a:latin typeface="Arial"/>
              <a:ea typeface="Arial"/>
              <a:cs typeface="Arial"/>
              <a:sym typeface="Arial"/>
            </a:endParaRPr>
          </a:p>
        </p:txBody>
      </p:sp>
      <p:sp>
        <p:nvSpPr>
          <p:cNvPr id="493" name="Google Shape;493;g2e341fc4479_2_122"/>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fontScale="90000"/>
          </a:bodyPr>
          <a:lstStyle/>
          <a:p>
            <a:pPr indent="457200" lvl="0" marL="457200" rtl="0" algn="l">
              <a:lnSpc>
                <a:spcPct val="90000"/>
              </a:lnSpc>
              <a:spcBef>
                <a:spcPts val="0"/>
              </a:spcBef>
              <a:spcAft>
                <a:spcPts val="0"/>
              </a:spcAft>
              <a:buSzPct val="50000"/>
              <a:buNone/>
            </a:pPr>
            <a:r>
              <a:rPr lang="fr-FR" sz="3600"/>
              <a:t>Collaborative goals setting and visioning - Project 6 workshop</a:t>
            </a:r>
            <a:endParaRPr sz="3600"/>
          </a:p>
        </p:txBody>
      </p:sp>
      <p:sp>
        <p:nvSpPr>
          <p:cNvPr id="494" name="Google Shape;494;g2e341fc4479_2_122"/>
          <p:cNvSpPr txBox="1"/>
          <p:nvPr>
            <p:ph idx="1" type="body"/>
          </p:nvPr>
        </p:nvSpPr>
        <p:spPr>
          <a:xfrm>
            <a:off x="7637650" y="3872175"/>
            <a:ext cx="4386300" cy="1836000"/>
          </a:xfrm>
          <a:prstGeom prst="rect">
            <a:avLst/>
          </a:prstGeom>
          <a:solidFill>
            <a:srgbClr val="FCE5CD"/>
          </a:solidFill>
        </p:spPr>
        <p:txBody>
          <a:bodyPr anchorCtr="0" anchor="t" bIns="45700" lIns="91425" spcFirstLastPara="1" rIns="91425" wrap="square" tIns="45700">
            <a:noAutofit/>
          </a:bodyPr>
          <a:lstStyle/>
          <a:p>
            <a:pPr indent="0" lvl="0" marL="0" rtl="0" algn="ctr">
              <a:lnSpc>
                <a:spcPct val="95000"/>
              </a:lnSpc>
              <a:spcBef>
                <a:spcPts val="1200"/>
              </a:spcBef>
              <a:spcAft>
                <a:spcPts val="0"/>
              </a:spcAft>
              <a:buClr>
                <a:schemeClr val="dk1"/>
              </a:buClr>
              <a:buSzPts val="1100"/>
              <a:buFont typeface="Arial"/>
              <a:buNone/>
            </a:pPr>
            <a:r>
              <a:rPr b="1" lang="fr-FR" sz="1200">
                <a:latin typeface="Arial"/>
                <a:ea typeface="Arial"/>
                <a:cs typeface="Arial"/>
                <a:sym typeface="Arial"/>
              </a:rPr>
              <a:t>INFRASTRUCTURE</a:t>
            </a:r>
            <a:endParaRPr b="1" sz="1200">
              <a:latin typeface="Arial"/>
              <a:ea typeface="Arial"/>
              <a:cs typeface="Arial"/>
              <a:sym typeface="Arial"/>
            </a:endParaRPr>
          </a:p>
          <a:p>
            <a:pPr indent="-304800" lvl="0" marL="457200" rtl="0" algn="l">
              <a:lnSpc>
                <a:spcPct val="95000"/>
              </a:lnSpc>
              <a:spcBef>
                <a:spcPts val="1200"/>
              </a:spcBef>
              <a:spcAft>
                <a:spcPts val="0"/>
              </a:spcAft>
              <a:buSzPts val="1200"/>
              <a:buChar char="●"/>
            </a:pPr>
            <a:r>
              <a:rPr lang="fr-FR" sz="1200">
                <a:latin typeface="Arial"/>
                <a:ea typeface="Arial"/>
                <a:cs typeface="Arial"/>
                <a:sym typeface="Arial"/>
              </a:rPr>
              <a:t>c</a:t>
            </a:r>
            <a:r>
              <a:rPr lang="fr-FR" sz="1200">
                <a:latin typeface="Arial"/>
                <a:ea typeface="Arial"/>
                <a:cs typeface="Arial"/>
                <a:sym typeface="Arial"/>
              </a:rPr>
              <a:t>reate a </a:t>
            </a:r>
            <a:r>
              <a:rPr lang="fr-FR" sz="1200">
                <a:latin typeface="Arial"/>
                <a:ea typeface="Arial"/>
                <a:cs typeface="Arial"/>
                <a:sym typeface="Arial"/>
              </a:rPr>
              <a:t>F</a:t>
            </a:r>
            <a:r>
              <a:rPr lang="fr-FR" sz="1200">
                <a:latin typeface="Arial"/>
                <a:ea typeface="Arial"/>
                <a:cs typeface="Arial"/>
                <a:sym typeface="Arial"/>
              </a:rPr>
              <a:t>ood Hub with local producers</a:t>
            </a:r>
            <a:endParaRPr sz="1200">
              <a:latin typeface="Arial"/>
              <a:ea typeface="Arial"/>
              <a:cs typeface="Arial"/>
              <a:sym typeface="Arial"/>
            </a:endParaRPr>
          </a:p>
          <a:p>
            <a:pPr indent="-304800" lvl="0" marL="457200" rtl="0" algn="l">
              <a:lnSpc>
                <a:spcPct val="95000"/>
              </a:lnSpc>
              <a:spcBef>
                <a:spcPts val="0"/>
              </a:spcBef>
              <a:spcAft>
                <a:spcPts val="0"/>
              </a:spcAft>
              <a:buSzPts val="1200"/>
              <a:buChar char="●"/>
            </a:pPr>
            <a:r>
              <a:rPr lang="fr-FR" sz="1200">
                <a:latin typeface="Arial"/>
                <a:ea typeface="Arial"/>
                <a:cs typeface="Arial"/>
                <a:sym typeface="Arial"/>
              </a:rPr>
              <a:t>rethink functioning of free markets (food - social hubs)</a:t>
            </a:r>
            <a:endParaRPr sz="1200">
              <a:latin typeface="Arial"/>
              <a:ea typeface="Arial"/>
              <a:cs typeface="Arial"/>
              <a:sym typeface="Arial"/>
            </a:endParaRPr>
          </a:p>
          <a:p>
            <a:pPr indent="-304800" lvl="0" marL="457200" rtl="0" algn="l">
              <a:lnSpc>
                <a:spcPct val="95000"/>
              </a:lnSpc>
              <a:spcBef>
                <a:spcPts val="0"/>
              </a:spcBef>
              <a:spcAft>
                <a:spcPts val="0"/>
              </a:spcAft>
              <a:buSzPts val="1200"/>
              <a:buChar char="●"/>
            </a:pPr>
            <a:r>
              <a:rPr lang="fr-FR" sz="1200">
                <a:latin typeface="Arial"/>
                <a:ea typeface="Arial"/>
                <a:cs typeface="Arial"/>
                <a:sym typeface="Arial"/>
              </a:rPr>
              <a:t>include food production in green infrastructure</a:t>
            </a:r>
            <a:endParaRPr sz="1200">
              <a:latin typeface="Arial"/>
              <a:ea typeface="Arial"/>
              <a:cs typeface="Arial"/>
              <a:sym typeface="Arial"/>
            </a:endParaRPr>
          </a:p>
          <a:p>
            <a:pPr indent="-304800" lvl="0" marL="457200" rtl="0" algn="l">
              <a:lnSpc>
                <a:spcPct val="95000"/>
              </a:lnSpc>
              <a:spcBef>
                <a:spcPts val="0"/>
              </a:spcBef>
              <a:spcAft>
                <a:spcPts val="0"/>
              </a:spcAft>
              <a:buSzPts val="1200"/>
              <a:buChar char="●"/>
            </a:pPr>
            <a:r>
              <a:rPr lang="fr-FR" sz="1200">
                <a:latin typeface="Arial"/>
                <a:ea typeface="Arial"/>
                <a:cs typeface="Arial"/>
                <a:sym typeface="Arial"/>
              </a:rPr>
              <a:t>new agricultural zones in periurban areas</a:t>
            </a:r>
            <a:endParaRPr sz="1200">
              <a:latin typeface="Arial"/>
              <a:ea typeface="Arial"/>
              <a:cs typeface="Arial"/>
              <a:sym typeface="Arial"/>
            </a:endParaRPr>
          </a:p>
          <a:p>
            <a:pPr indent="-304800" lvl="0" marL="457200" rtl="0" algn="l">
              <a:lnSpc>
                <a:spcPct val="95000"/>
              </a:lnSpc>
              <a:spcBef>
                <a:spcPts val="0"/>
              </a:spcBef>
              <a:spcAft>
                <a:spcPts val="0"/>
              </a:spcAft>
              <a:buSzPts val="1200"/>
              <a:buChar char="●"/>
            </a:pPr>
            <a:r>
              <a:rPr lang="fr-FR" sz="1200">
                <a:latin typeface="Arial"/>
                <a:ea typeface="Arial"/>
                <a:cs typeface="Arial"/>
                <a:sym typeface="Arial"/>
              </a:rPr>
              <a:t>urban gardening projects encouraged by municipality</a:t>
            </a:r>
            <a:endParaRPr sz="1200">
              <a:latin typeface="Arial"/>
              <a:ea typeface="Arial"/>
              <a:cs typeface="Arial"/>
              <a:sym typeface="Arial"/>
            </a:endParaRPr>
          </a:p>
          <a:p>
            <a:pPr indent="-304800" lvl="0" marL="457200" rtl="0" algn="l">
              <a:lnSpc>
                <a:spcPct val="95000"/>
              </a:lnSpc>
              <a:spcBef>
                <a:spcPts val="0"/>
              </a:spcBef>
              <a:spcAft>
                <a:spcPts val="0"/>
              </a:spcAft>
              <a:buSzPts val="1200"/>
              <a:buChar char="●"/>
            </a:pPr>
            <a:r>
              <a:rPr lang="fr-FR" sz="1200">
                <a:latin typeface="Arial"/>
                <a:ea typeface="Arial"/>
                <a:cs typeface="Arial"/>
                <a:sym typeface="Arial"/>
              </a:rPr>
              <a:t>composting included in waste management</a:t>
            </a:r>
            <a:endParaRPr sz="2900"/>
          </a:p>
        </p:txBody>
      </p:sp>
      <p:sp>
        <p:nvSpPr>
          <p:cNvPr id="495" name="Google Shape;495;g2e341fc4479_2_122"/>
          <p:cNvSpPr txBox="1"/>
          <p:nvPr>
            <p:ph idx="1" type="body"/>
          </p:nvPr>
        </p:nvSpPr>
        <p:spPr>
          <a:xfrm>
            <a:off x="769850" y="3872175"/>
            <a:ext cx="4468200" cy="1738200"/>
          </a:xfrm>
          <a:prstGeom prst="rect">
            <a:avLst/>
          </a:prstGeom>
          <a:solidFill>
            <a:srgbClr val="FFF2CC"/>
          </a:solidFill>
        </p:spPr>
        <p:txBody>
          <a:bodyPr anchorCtr="0" anchor="t" bIns="45700" lIns="91425" spcFirstLastPara="1" rIns="91425" wrap="square" tIns="45700">
            <a:noAutofit/>
          </a:bodyPr>
          <a:lstStyle/>
          <a:p>
            <a:pPr indent="0" lvl="0" marL="0" rtl="0" algn="ctr">
              <a:lnSpc>
                <a:spcPct val="95000"/>
              </a:lnSpc>
              <a:spcBef>
                <a:spcPts val="1200"/>
              </a:spcBef>
              <a:spcAft>
                <a:spcPts val="0"/>
              </a:spcAft>
              <a:buClr>
                <a:schemeClr val="dk1"/>
              </a:buClr>
              <a:buSzPts val="1100"/>
              <a:buFont typeface="Arial"/>
              <a:buNone/>
            </a:pPr>
            <a:r>
              <a:rPr b="1" lang="fr-FR" sz="1200">
                <a:latin typeface="Arial"/>
                <a:ea typeface="Arial"/>
                <a:cs typeface="Arial"/>
                <a:sym typeface="Arial"/>
              </a:rPr>
              <a:t>WHO</a:t>
            </a:r>
            <a:endParaRPr b="1" sz="1200">
              <a:latin typeface="Arial"/>
              <a:ea typeface="Arial"/>
              <a:cs typeface="Arial"/>
              <a:sym typeface="Arial"/>
            </a:endParaRPr>
          </a:p>
          <a:p>
            <a:pPr indent="-304800" lvl="0" marL="457200" rtl="0" algn="l">
              <a:lnSpc>
                <a:spcPct val="95000"/>
              </a:lnSpc>
              <a:spcBef>
                <a:spcPts val="1200"/>
              </a:spcBef>
              <a:spcAft>
                <a:spcPts val="0"/>
              </a:spcAft>
              <a:buSzPts val="1200"/>
              <a:buChar char="●"/>
            </a:pPr>
            <a:r>
              <a:rPr lang="fr-FR" sz="1200">
                <a:latin typeface="Arial"/>
                <a:ea typeface="Arial"/>
                <a:cs typeface="Arial"/>
                <a:sym typeface="Arial"/>
              </a:rPr>
              <a:t>i</a:t>
            </a:r>
            <a:r>
              <a:rPr lang="fr-FR" sz="1200">
                <a:latin typeface="Arial"/>
                <a:ea typeface="Arial"/>
                <a:cs typeface="Arial"/>
                <a:sym typeface="Arial"/>
              </a:rPr>
              <a:t>nvolve Universities in the Living Lab process</a:t>
            </a:r>
            <a:endParaRPr sz="1200">
              <a:latin typeface="Arial"/>
              <a:ea typeface="Arial"/>
              <a:cs typeface="Arial"/>
              <a:sym typeface="Arial"/>
            </a:endParaRPr>
          </a:p>
          <a:p>
            <a:pPr indent="-304800" lvl="0" marL="457200" rtl="0" algn="l">
              <a:lnSpc>
                <a:spcPct val="95000"/>
              </a:lnSpc>
              <a:spcBef>
                <a:spcPts val="0"/>
              </a:spcBef>
              <a:spcAft>
                <a:spcPts val="0"/>
              </a:spcAft>
              <a:buSzPts val="1200"/>
              <a:buChar char="●"/>
            </a:pPr>
            <a:r>
              <a:rPr lang="fr-FR" sz="1200">
                <a:latin typeface="Arial"/>
                <a:ea typeface="Arial"/>
                <a:cs typeface="Arial"/>
                <a:sym typeface="Arial"/>
              </a:rPr>
              <a:t>involve NGOs &amp; Community Initiatives</a:t>
            </a:r>
            <a:endParaRPr sz="1200">
              <a:latin typeface="Arial"/>
              <a:ea typeface="Arial"/>
              <a:cs typeface="Arial"/>
              <a:sym typeface="Arial"/>
            </a:endParaRPr>
          </a:p>
          <a:p>
            <a:pPr indent="-304800" lvl="0" marL="457200" rtl="0" algn="l">
              <a:lnSpc>
                <a:spcPct val="95000"/>
              </a:lnSpc>
              <a:spcBef>
                <a:spcPts val="0"/>
              </a:spcBef>
              <a:spcAft>
                <a:spcPts val="0"/>
              </a:spcAft>
              <a:buSzPts val="1200"/>
              <a:buFont typeface="Arial"/>
              <a:buChar char="●"/>
            </a:pPr>
            <a:r>
              <a:rPr lang="fr-FR" sz="1200">
                <a:latin typeface="Arial"/>
                <a:ea typeface="Arial"/>
                <a:cs typeface="Arial"/>
                <a:sym typeface="Arial"/>
              </a:rPr>
              <a:t>engage local associations of inhabitants and parents associations in the food council </a:t>
            </a:r>
            <a:endParaRPr sz="1200">
              <a:latin typeface="Arial"/>
              <a:ea typeface="Arial"/>
              <a:cs typeface="Arial"/>
              <a:sym typeface="Arial"/>
            </a:endParaRPr>
          </a:p>
          <a:p>
            <a:pPr indent="-304800" lvl="0" marL="457200" rtl="0" algn="l">
              <a:lnSpc>
                <a:spcPct val="95000"/>
              </a:lnSpc>
              <a:spcBef>
                <a:spcPts val="0"/>
              </a:spcBef>
              <a:spcAft>
                <a:spcPts val="0"/>
              </a:spcAft>
              <a:buSzPts val="1200"/>
              <a:buChar char="●"/>
            </a:pPr>
            <a:r>
              <a:rPr lang="fr-FR" sz="1200">
                <a:latin typeface="Arial"/>
                <a:ea typeface="Arial"/>
                <a:cs typeface="Arial"/>
                <a:sym typeface="Arial"/>
              </a:rPr>
              <a:t>Ho.Re.Ca., business, canteens - partnerships</a:t>
            </a:r>
            <a:endParaRPr sz="1200">
              <a:latin typeface="Arial"/>
              <a:ea typeface="Arial"/>
              <a:cs typeface="Arial"/>
              <a:sym typeface="Arial"/>
            </a:endParaRPr>
          </a:p>
          <a:p>
            <a:pPr indent="-304800" lvl="0" marL="457200" rtl="0" algn="l">
              <a:lnSpc>
                <a:spcPct val="95000"/>
              </a:lnSpc>
              <a:spcBef>
                <a:spcPts val="0"/>
              </a:spcBef>
              <a:spcAft>
                <a:spcPts val="0"/>
              </a:spcAft>
              <a:buSzPts val="1200"/>
              <a:buChar char="●"/>
            </a:pPr>
            <a:r>
              <a:rPr lang="fr-FR" sz="1200">
                <a:latin typeface="Arial"/>
                <a:ea typeface="Arial"/>
                <a:cs typeface="Arial"/>
                <a:sym typeface="Arial"/>
              </a:rPr>
              <a:t>stakeholder engagement via festivals</a:t>
            </a:r>
            <a:endParaRPr sz="1200">
              <a:latin typeface="Arial"/>
              <a:ea typeface="Arial"/>
              <a:cs typeface="Arial"/>
              <a:sym typeface="Arial"/>
            </a:endParaRPr>
          </a:p>
        </p:txBody>
      </p:sp>
      <p:sp>
        <p:nvSpPr>
          <p:cNvPr id="496" name="Google Shape;496;g2e341fc4479_2_122"/>
          <p:cNvSpPr txBox="1"/>
          <p:nvPr>
            <p:ph idx="1" type="body"/>
          </p:nvPr>
        </p:nvSpPr>
        <p:spPr>
          <a:xfrm>
            <a:off x="4735700" y="2562325"/>
            <a:ext cx="3181500" cy="1678800"/>
          </a:xfrm>
          <a:prstGeom prst="rect">
            <a:avLst/>
          </a:prstGeom>
          <a:solidFill>
            <a:srgbClr val="D9EAD3"/>
          </a:solidFill>
        </p:spPr>
        <p:txBody>
          <a:bodyPr anchorCtr="0" anchor="ctr" bIns="45700" lIns="91425" spcFirstLastPara="1" rIns="91425" wrap="square" tIns="45700">
            <a:noAutofit/>
          </a:bodyPr>
          <a:lstStyle/>
          <a:p>
            <a:pPr indent="0" lvl="0" marL="0" rtl="0" algn="ctr">
              <a:lnSpc>
                <a:spcPct val="95000"/>
              </a:lnSpc>
              <a:spcBef>
                <a:spcPts val="0"/>
              </a:spcBef>
              <a:spcAft>
                <a:spcPts val="0"/>
              </a:spcAft>
              <a:buNone/>
            </a:pPr>
            <a:r>
              <a:rPr b="1" lang="fr-FR" sz="1200">
                <a:latin typeface="Arial"/>
                <a:ea typeface="Arial"/>
                <a:cs typeface="Arial"/>
                <a:sym typeface="Arial"/>
              </a:rPr>
              <a:t>Create a food Living Lab</a:t>
            </a:r>
            <a:endParaRPr b="1" sz="1200">
              <a:latin typeface="Arial"/>
              <a:ea typeface="Arial"/>
              <a:cs typeface="Arial"/>
              <a:sym typeface="Arial"/>
            </a:endParaRPr>
          </a:p>
          <a:p>
            <a:pPr indent="0" lvl="0" marL="0" rtl="0" algn="ctr">
              <a:lnSpc>
                <a:spcPct val="95000"/>
              </a:lnSpc>
              <a:spcBef>
                <a:spcPts val="0"/>
              </a:spcBef>
              <a:spcAft>
                <a:spcPts val="0"/>
              </a:spcAft>
              <a:buNone/>
            </a:pPr>
            <a:r>
              <a:t/>
            </a:r>
            <a:endParaRPr b="1" sz="1200">
              <a:latin typeface="Arial"/>
              <a:ea typeface="Arial"/>
              <a:cs typeface="Arial"/>
              <a:sym typeface="Arial"/>
            </a:endParaRPr>
          </a:p>
          <a:p>
            <a:pPr indent="0" lvl="0" marL="0" rtl="0" algn="ctr">
              <a:lnSpc>
                <a:spcPct val="95000"/>
              </a:lnSpc>
              <a:spcBef>
                <a:spcPts val="0"/>
              </a:spcBef>
              <a:spcAft>
                <a:spcPts val="0"/>
              </a:spcAft>
              <a:buNone/>
            </a:pPr>
            <a:r>
              <a:rPr b="1" lang="fr-FR" sz="1200">
                <a:latin typeface="Arial"/>
                <a:ea typeface="Arial"/>
                <a:cs typeface="Arial"/>
                <a:sym typeface="Arial"/>
              </a:rPr>
              <a:t>set up a food council for District 6</a:t>
            </a:r>
            <a:endParaRPr b="1" sz="1200">
              <a:latin typeface="Arial"/>
              <a:ea typeface="Arial"/>
              <a:cs typeface="Arial"/>
              <a:sym typeface="Arial"/>
            </a:endParaRPr>
          </a:p>
          <a:p>
            <a:pPr indent="0" lvl="0" marL="0" rtl="0" algn="ctr">
              <a:lnSpc>
                <a:spcPct val="95000"/>
              </a:lnSpc>
              <a:spcBef>
                <a:spcPts val="0"/>
              </a:spcBef>
              <a:spcAft>
                <a:spcPts val="0"/>
              </a:spcAft>
              <a:buNone/>
            </a:pPr>
            <a:r>
              <a:t/>
            </a:r>
            <a:endParaRPr b="1" sz="1200">
              <a:latin typeface="Arial"/>
              <a:ea typeface="Arial"/>
              <a:cs typeface="Arial"/>
              <a:sym typeface="Arial"/>
            </a:endParaRPr>
          </a:p>
          <a:p>
            <a:pPr indent="0" lvl="0" marL="0" rtl="0" algn="ctr">
              <a:lnSpc>
                <a:spcPct val="95000"/>
              </a:lnSpc>
              <a:spcBef>
                <a:spcPts val="0"/>
              </a:spcBef>
              <a:spcAft>
                <a:spcPts val="0"/>
              </a:spcAft>
              <a:buNone/>
            </a:pPr>
            <a:r>
              <a:rPr b="1" lang="fr-FR" sz="1200">
                <a:latin typeface="Arial"/>
                <a:ea typeface="Arial"/>
                <a:cs typeface="Arial"/>
                <a:sym typeface="Arial"/>
              </a:rPr>
              <a:t>develop a food strategy</a:t>
            </a:r>
            <a:endParaRPr sz="1200">
              <a:latin typeface="Arial"/>
              <a:ea typeface="Arial"/>
              <a:cs typeface="Arial"/>
              <a:sym typeface="Arial"/>
            </a:endParaRPr>
          </a:p>
        </p:txBody>
      </p:sp>
      <p:sp>
        <p:nvSpPr>
          <p:cNvPr id="497" name="Google Shape;497;g2e341fc4479_2_122"/>
          <p:cNvSpPr txBox="1"/>
          <p:nvPr>
            <p:ph idx="1" type="body"/>
          </p:nvPr>
        </p:nvSpPr>
        <p:spPr>
          <a:xfrm>
            <a:off x="769850" y="640800"/>
            <a:ext cx="2052300" cy="399900"/>
          </a:xfrm>
          <a:prstGeom prst="rect">
            <a:avLst/>
          </a:prstGeom>
          <a:noFill/>
        </p:spPr>
        <p:txBody>
          <a:bodyPr anchorCtr="0" anchor="ctr" bIns="45700" lIns="91425" spcFirstLastPara="1" rIns="91425" wrap="square" tIns="45700">
            <a:noAutofit/>
          </a:bodyPr>
          <a:lstStyle/>
          <a:p>
            <a:pPr indent="0" lvl="0" marL="0" rtl="0" algn="l">
              <a:lnSpc>
                <a:spcPct val="95000"/>
              </a:lnSpc>
              <a:spcBef>
                <a:spcPts val="0"/>
              </a:spcBef>
              <a:spcAft>
                <a:spcPts val="0"/>
              </a:spcAft>
              <a:buNone/>
            </a:pPr>
            <a:r>
              <a:rPr b="1" lang="fr-FR" sz="1700">
                <a:latin typeface="Arial"/>
                <a:ea typeface="Arial"/>
                <a:cs typeface="Arial"/>
                <a:sym typeface="Arial"/>
              </a:rPr>
              <a:t>Aims</a:t>
            </a:r>
            <a:endParaRPr sz="1700">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1" name="Shape 501"/>
        <p:cNvGrpSpPr/>
        <p:nvPr/>
      </p:nvGrpSpPr>
      <p:grpSpPr>
        <a:xfrm>
          <a:off x="0" y="0"/>
          <a:ext cx="0" cy="0"/>
          <a:chOff x="0" y="0"/>
          <a:chExt cx="0" cy="0"/>
        </a:xfrm>
      </p:grpSpPr>
      <p:sp>
        <p:nvSpPr>
          <p:cNvPr id="502" name="Google Shape;502;g2e341fc4479_2_1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503" name="Google Shape;503;g2e341fc4479_2_13"/>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294322" lvl="0" marL="457200" rtl="0" algn="l">
              <a:lnSpc>
                <a:spcPct val="95000"/>
              </a:lnSpc>
              <a:spcBef>
                <a:spcPts val="1200"/>
              </a:spcBef>
              <a:spcAft>
                <a:spcPts val="0"/>
              </a:spcAft>
              <a:buSzPts val="1035"/>
              <a:buFont typeface="Arial"/>
              <a:buChar char="●"/>
            </a:pPr>
            <a:r>
              <a:rPr b="1" lang="fr-FR" sz="1035">
                <a:latin typeface="Arial"/>
                <a:ea typeface="Arial"/>
                <a:cs typeface="Arial"/>
                <a:sym typeface="Arial"/>
              </a:rPr>
              <a:t>GOVERNANCE</a:t>
            </a:r>
            <a:endParaRPr b="1"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NO PROGRAMS/STRATEGIES AT THE CITY LEVEL (NOTHING FORMAL)</a:t>
            </a:r>
            <a:endParaRPr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NO INTEGRATION OF FOOD PROJECTS INTO PUBLIC FOOD PROCUREMENT</a:t>
            </a:r>
            <a:endParaRPr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NO SCHOOL CANTEENS</a:t>
            </a:r>
            <a:endParaRPr sz="1035">
              <a:latin typeface="Arial"/>
              <a:ea typeface="Arial"/>
              <a:cs typeface="Arial"/>
              <a:sym typeface="Arial"/>
            </a:endParaRPr>
          </a:p>
          <a:p>
            <a:pPr indent="-294322" lvl="0" marL="457200" rtl="0" algn="l">
              <a:lnSpc>
                <a:spcPct val="95000"/>
              </a:lnSpc>
              <a:spcBef>
                <a:spcPts val="0"/>
              </a:spcBef>
              <a:spcAft>
                <a:spcPts val="0"/>
              </a:spcAft>
              <a:buSzPts val="1035"/>
              <a:buChar char="●"/>
            </a:pPr>
            <a:r>
              <a:rPr b="1" lang="fr-FR" sz="1035">
                <a:latin typeface="Arial"/>
                <a:ea typeface="Arial"/>
                <a:cs typeface="Arial"/>
                <a:sym typeface="Arial"/>
              </a:rPr>
              <a:t>LEGISLATION</a:t>
            </a:r>
            <a:endParaRPr b="1"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PUBLIC SPACES LAWS</a:t>
            </a:r>
            <a:endParaRPr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INSTITUTIONS AND ENTERPRISES AS ADMINISTRATIVE BODIES AND INITIATIVES (ENSURING FUNCTION)</a:t>
            </a:r>
            <a:endParaRPr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LOW INTERACTION BETWEEN FOOD INITIATIVES AND CULTURE AT CITY LEVEL</a:t>
            </a:r>
            <a:endParaRPr sz="1035">
              <a:latin typeface="Arial"/>
              <a:ea typeface="Arial"/>
              <a:cs typeface="Arial"/>
              <a:sym typeface="Arial"/>
            </a:endParaRPr>
          </a:p>
          <a:p>
            <a:pPr indent="-294322" lvl="0" marL="457200" rtl="0" algn="l">
              <a:lnSpc>
                <a:spcPct val="95000"/>
              </a:lnSpc>
              <a:spcBef>
                <a:spcPts val="0"/>
              </a:spcBef>
              <a:spcAft>
                <a:spcPts val="0"/>
              </a:spcAft>
              <a:buSzPts val="1035"/>
              <a:buChar char="●"/>
            </a:pPr>
            <a:r>
              <a:rPr b="1" lang="fr-FR" sz="1035">
                <a:latin typeface="Arial"/>
                <a:ea typeface="Arial"/>
                <a:cs typeface="Arial"/>
                <a:sym typeface="Arial"/>
              </a:rPr>
              <a:t>PLANNING</a:t>
            </a:r>
            <a:endParaRPr b="1"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PUBLIC PRIVATE APPEAL FOR GIVING BACK TO THE PUBLIC (CONTRACTING/CONCESSIONS)</a:t>
            </a:r>
            <a:endParaRPr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AGRICULTURAL LAND IN PERIURBAN AREAS IS BEING DISPLACED</a:t>
            </a:r>
            <a:endParaRPr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COMMUNITIES CARED (PUBLIC SPACES REGULATED TO ENSURE IMPACT THAT THE COMMUNITY WANTS)</a:t>
            </a:r>
            <a:endParaRPr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NO LEGAL STATUS FOR URBAN GARDENING</a:t>
            </a:r>
            <a:endParaRPr sz="1035">
              <a:latin typeface="Arial"/>
              <a:ea typeface="Arial"/>
              <a:cs typeface="Arial"/>
              <a:sym typeface="Arial"/>
            </a:endParaRPr>
          </a:p>
          <a:p>
            <a:pPr indent="-294322" lvl="0" marL="457200" rtl="0" algn="l">
              <a:lnSpc>
                <a:spcPct val="95000"/>
              </a:lnSpc>
              <a:spcBef>
                <a:spcPts val="0"/>
              </a:spcBef>
              <a:spcAft>
                <a:spcPts val="0"/>
              </a:spcAft>
              <a:buSzPts val="1035"/>
              <a:buChar char="●"/>
            </a:pPr>
            <a:r>
              <a:rPr b="1" lang="fr-FR" sz="1035">
                <a:latin typeface="Arial"/>
                <a:ea typeface="Arial"/>
                <a:cs typeface="Arial"/>
                <a:sym typeface="Arial"/>
              </a:rPr>
              <a:t>PRODUCERS/CONSUMERS SYNERGY</a:t>
            </a:r>
            <a:endParaRPr b="1"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AVAILABILITY OF LOCALLY PRODUCED FOOD</a:t>
            </a:r>
            <a:endParaRPr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LOW CONNECTIVITY BETWEEN PRODUCERS AND CITY (MARKET ACCESSIBILITY)</a:t>
            </a:r>
            <a:endParaRPr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SUPER/HYPER MARKETS PREFERRED BY CONSUMERS (LITTLE SPACE FOR LOCALLY PRODUCED FOOD)</a:t>
            </a:r>
            <a:endParaRPr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FUZZY INFORMATION REGARDING TRACEABILITY OF LOCALLY PRODUCED FOOD</a:t>
            </a:r>
            <a:endParaRPr sz="1035">
              <a:latin typeface="Arial"/>
              <a:ea typeface="Arial"/>
              <a:cs typeface="Arial"/>
              <a:sym typeface="Arial"/>
            </a:endParaRPr>
          </a:p>
          <a:p>
            <a:pPr indent="-294322" lvl="0" marL="457200" rtl="0" algn="l">
              <a:lnSpc>
                <a:spcPct val="95000"/>
              </a:lnSpc>
              <a:spcBef>
                <a:spcPts val="0"/>
              </a:spcBef>
              <a:spcAft>
                <a:spcPts val="0"/>
              </a:spcAft>
              <a:buSzPts val="1035"/>
              <a:buChar char="●"/>
            </a:pPr>
            <a:r>
              <a:rPr b="1" lang="fr-FR" sz="1035">
                <a:latin typeface="Arial"/>
                <a:ea typeface="Arial"/>
                <a:cs typeface="Arial"/>
                <a:sym typeface="Arial"/>
              </a:rPr>
              <a:t>CONSUMERS AWARENESS</a:t>
            </a:r>
            <a:endParaRPr b="1"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LACK OF AWARENESS AMONG CITIZENS ON LOCAL, NUTRITIOUS FOOD</a:t>
            </a:r>
            <a:endParaRPr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CONCRETE EDUCATION ON HEALTHY AND SUSTAINABLE FOOD</a:t>
            </a:r>
            <a:endParaRPr sz="1035">
              <a:latin typeface="Arial"/>
              <a:ea typeface="Arial"/>
              <a:cs typeface="Arial"/>
              <a:sym typeface="Arial"/>
            </a:endParaRPr>
          </a:p>
          <a:p>
            <a:pPr indent="-294322" lvl="0" marL="457200" rtl="0" algn="l">
              <a:lnSpc>
                <a:spcPct val="95000"/>
              </a:lnSpc>
              <a:spcBef>
                <a:spcPts val="0"/>
              </a:spcBef>
              <a:spcAft>
                <a:spcPts val="0"/>
              </a:spcAft>
              <a:buSzPts val="1035"/>
              <a:buChar char="●"/>
            </a:pPr>
            <a:r>
              <a:rPr b="1" lang="fr-FR" sz="1035">
                <a:latin typeface="Arial"/>
                <a:ea typeface="Arial"/>
                <a:cs typeface="Arial"/>
                <a:sym typeface="Arial"/>
              </a:rPr>
              <a:t>RESEARCH</a:t>
            </a:r>
            <a:endParaRPr b="1"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LOW INVOLVEMENT OF RESEARCH IN FOOD PLANNING</a:t>
            </a:r>
            <a:endParaRPr sz="1035">
              <a:latin typeface="Arial"/>
              <a:ea typeface="Arial"/>
              <a:cs typeface="Arial"/>
              <a:sym typeface="Arial"/>
            </a:endParaRPr>
          </a:p>
          <a:p>
            <a:pPr indent="-294322" lvl="0" marL="457200" rtl="0" algn="l">
              <a:lnSpc>
                <a:spcPct val="95000"/>
              </a:lnSpc>
              <a:spcBef>
                <a:spcPts val="0"/>
              </a:spcBef>
              <a:spcAft>
                <a:spcPts val="0"/>
              </a:spcAft>
              <a:buSzPts val="1035"/>
              <a:buChar char="●"/>
            </a:pPr>
            <a:r>
              <a:rPr b="1" lang="fr-FR" sz="1035">
                <a:latin typeface="Arial"/>
                <a:ea typeface="Arial"/>
                <a:cs typeface="Arial"/>
                <a:sym typeface="Arial"/>
              </a:rPr>
              <a:t>FOOD WASTE</a:t>
            </a:r>
            <a:endParaRPr b="1" sz="1035">
              <a:latin typeface="Arial"/>
              <a:ea typeface="Arial"/>
              <a:cs typeface="Arial"/>
              <a:sym typeface="Arial"/>
            </a:endParaRPr>
          </a:p>
          <a:p>
            <a:pPr indent="-294322" lvl="0" marL="457200" rtl="0" algn="l">
              <a:lnSpc>
                <a:spcPct val="95000"/>
              </a:lnSpc>
              <a:spcBef>
                <a:spcPts val="0"/>
              </a:spcBef>
              <a:spcAft>
                <a:spcPts val="0"/>
              </a:spcAft>
              <a:buSzPts val="1035"/>
              <a:buChar char="●"/>
            </a:pPr>
            <a:r>
              <a:rPr b="1" lang="fr-FR" sz="1035">
                <a:latin typeface="Arial"/>
                <a:ea typeface="Arial"/>
                <a:cs typeface="Arial"/>
                <a:sym typeface="Arial"/>
              </a:rPr>
              <a:t>LACK OF AWARENESS AND POLITICAL COMMITMENT ON LOCAL FOOD SYSTEM RESILIENCE</a:t>
            </a:r>
            <a:endParaRPr b="1"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POLITICAL ENGAGEMENT</a:t>
            </a:r>
            <a:endParaRPr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FOOD SYSTEM MAPPING</a:t>
            </a:r>
            <a:endParaRPr sz="1035">
              <a:latin typeface="Arial"/>
              <a:ea typeface="Arial"/>
              <a:cs typeface="Arial"/>
              <a:sym typeface="Arial"/>
            </a:endParaRPr>
          </a:p>
          <a:p>
            <a:pPr indent="-294322" lvl="1" marL="914400" rtl="0" algn="l">
              <a:lnSpc>
                <a:spcPct val="95000"/>
              </a:lnSpc>
              <a:spcBef>
                <a:spcPts val="0"/>
              </a:spcBef>
              <a:spcAft>
                <a:spcPts val="0"/>
              </a:spcAft>
              <a:buSzPts val="1035"/>
              <a:buChar char="○"/>
            </a:pPr>
            <a:r>
              <a:rPr lang="fr-FR" sz="1035">
                <a:latin typeface="Arial"/>
                <a:ea typeface="Arial"/>
                <a:cs typeface="Arial"/>
                <a:sym typeface="Arial"/>
              </a:rPr>
              <a:t>LOCAL STAKEHOLDER ENGAGEMENT</a:t>
            </a:r>
            <a:endParaRPr sz="1035">
              <a:latin typeface="Arial"/>
              <a:ea typeface="Arial"/>
              <a:cs typeface="Arial"/>
              <a:sym typeface="Arial"/>
            </a:endParaRPr>
          </a:p>
          <a:p>
            <a:pPr indent="0" lvl="0" marL="0" rtl="0" algn="l">
              <a:lnSpc>
                <a:spcPct val="70000"/>
              </a:lnSpc>
              <a:spcBef>
                <a:spcPts val="1200"/>
              </a:spcBef>
              <a:spcAft>
                <a:spcPts val="0"/>
              </a:spcAft>
              <a:buSzPts val="935"/>
              <a:buNone/>
            </a:pPr>
            <a:r>
              <a:t/>
            </a:r>
            <a:endParaRPr sz="248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7" name="Shape 507"/>
        <p:cNvGrpSpPr/>
        <p:nvPr/>
      </p:nvGrpSpPr>
      <p:grpSpPr>
        <a:xfrm>
          <a:off x="0" y="0"/>
          <a:ext cx="0" cy="0"/>
          <a:chOff x="0" y="0"/>
          <a:chExt cx="0" cy="0"/>
        </a:xfrm>
      </p:grpSpPr>
      <p:sp>
        <p:nvSpPr>
          <p:cNvPr id="508" name="Google Shape;508;g2e54facf682_0_9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b="1" lang="fr-FR" sz="2000">
                <a:latin typeface="Arial"/>
                <a:ea typeface="Arial"/>
                <a:cs typeface="Arial"/>
                <a:sym typeface="Arial"/>
              </a:rPr>
              <a:t>FOOD 3</a:t>
            </a:r>
            <a:endParaRPr sz="5300"/>
          </a:p>
        </p:txBody>
      </p:sp>
      <p:sp>
        <p:nvSpPr>
          <p:cNvPr id="509" name="Google Shape;509;g2e54facf682_0_98"/>
          <p:cNvSpPr txBox="1"/>
          <p:nvPr>
            <p:ph idx="1" type="body"/>
          </p:nvPr>
        </p:nvSpPr>
        <p:spPr>
          <a:xfrm>
            <a:off x="838200" y="1842000"/>
            <a:ext cx="10515600" cy="4351200"/>
          </a:xfrm>
          <a:prstGeom prst="rect">
            <a:avLst/>
          </a:prstGeom>
        </p:spPr>
        <p:txBody>
          <a:bodyPr anchorCtr="0" anchor="t" bIns="45700" lIns="91425" spcFirstLastPara="1" rIns="91425" wrap="square" tIns="45700">
            <a:normAutofit fontScale="92500" lnSpcReduction="20000"/>
          </a:bodyPr>
          <a:lstStyle/>
          <a:p>
            <a:pPr indent="-293211" lvl="0" marL="457200" rtl="0" algn="l">
              <a:lnSpc>
                <a:spcPct val="115000"/>
              </a:lnSpc>
              <a:spcBef>
                <a:spcPts val="1200"/>
              </a:spcBef>
              <a:spcAft>
                <a:spcPts val="0"/>
              </a:spcAft>
              <a:buSzPct val="100000"/>
              <a:buFont typeface="Arial"/>
              <a:buChar char="●"/>
            </a:pPr>
            <a:r>
              <a:rPr lang="fr-FR" sz="1100">
                <a:latin typeface="Arial"/>
                <a:ea typeface="Arial"/>
                <a:cs typeface="Arial"/>
                <a:sym typeface="Arial"/>
              </a:rPr>
              <a:t>INNOVATION AND URBAN PLANNING CENTER</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ENGAGING WITH LOCAL COUNCIL</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PLACING FOOD AS PRIORITY ON URBAN POLITICAL AGENDA</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CREATING THE LIVING LAB</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JUST AND RESILIENT FOOD SYSTEM FOR EVERYBODY</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ENGAGING ACADEMIA</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ENGAGING NGOs</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ENGAGING OTHER INSTITUTIONS RELATED TO FOOD</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MAPPING F.S.</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PARTICIPATORY &amp; AWARENESS PROCESS WITH LOCAL ACTORS</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SETTING UP FOOD COUNCIL</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VISION</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FOOD STRATEGY</a:t>
            </a:r>
            <a:endParaRPr sz="1100">
              <a:latin typeface="Arial"/>
              <a:ea typeface="Arial"/>
              <a:cs typeface="Arial"/>
              <a:sym typeface="Arial"/>
            </a:endParaRPr>
          </a:p>
          <a:p>
            <a:pPr indent="-293211" lvl="1" marL="914400" rtl="0" algn="l">
              <a:lnSpc>
                <a:spcPct val="115000"/>
              </a:lnSpc>
              <a:spcBef>
                <a:spcPts val="0"/>
              </a:spcBef>
              <a:spcAft>
                <a:spcPts val="0"/>
              </a:spcAft>
              <a:buSzPct val="100000"/>
              <a:buChar char="○"/>
            </a:pPr>
            <a:r>
              <a:rPr lang="fr-FR" sz="1100">
                <a:latin typeface="Arial"/>
                <a:ea typeface="Arial"/>
                <a:cs typeface="Arial"/>
                <a:sym typeface="Arial"/>
              </a:rPr>
              <a:t>STRATEGIC OBJECTIVES</a:t>
            </a:r>
            <a:endParaRPr sz="1100">
              <a:latin typeface="Arial"/>
              <a:ea typeface="Arial"/>
              <a:cs typeface="Arial"/>
              <a:sym typeface="Arial"/>
            </a:endParaRPr>
          </a:p>
          <a:p>
            <a:pPr indent="-293211" lvl="1" marL="914400" rtl="0" algn="l">
              <a:lnSpc>
                <a:spcPct val="115000"/>
              </a:lnSpc>
              <a:spcBef>
                <a:spcPts val="0"/>
              </a:spcBef>
              <a:spcAft>
                <a:spcPts val="0"/>
              </a:spcAft>
              <a:buSzPct val="100000"/>
              <a:buChar char="○"/>
            </a:pPr>
            <a:r>
              <a:rPr lang="fr-FR" sz="1100">
                <a:latin typeface="Arial"/>
                <a:ea typeface="Arial"/>
                <a:cs typeface="Arial"/>
                <a:sym typeface="Arial"/>
              </a:rPr>
              <a:t>QUANTITATIVE OBJECTIVES</a:t>
            </a:r>
            <a:endParaRPr sz="1100">
              <a:latin typeface="Arial"/>
              <a:ea typeface="Arial"/>
              <a:cs typeface="Arial"/>
              <a:sym typeface="Arial"/>
            </a:endParaRPr>
          </a:p>
          <a:p>
            <a:pPr indent="-293211" lvl="1" marL="914400" rtl="0" algn="l">
              <a:lnSpc>
                <a:spcPct val="115000"/>
              </a:lnSpc>
              <a:spcBef>
                <a:spcPts val="0"/>
              </a:spcBef>
              <a:spcAft>
                <a:spcPts val="0"/>
              </a:spcAft>
              <a:buSzPct val="100000"/>
              <a:buChar char="○"/>
            </a:pPr>
            <a:r>
              <a:rPr lang="fr-FR" sz="1100">
                <a:latin typeface="Arial"/>
                <a:ea typeface="Arial"/>
                <a:cs typeface="Arial"/>
                <a:sym typeface="Arial"/>
              </a:rPr>
              <a:t>DEVELOP ADAPTED LOCAL REGULATIONS &amp; ALLOCATE BUDGET</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PUBLIC CONSULTATION</a:t>
            </a:r>
            <a:endParaRPr sz="1100">
              <a:latin typeface="Arial"/>
              <a:ea typeface="Arial"/>
              <a:cs typeface="Arial"/>
              <a:sym typeface="Arial"/>
            </a:endParaRPr>
          </a:p>
          <a:p>
            <a:pPr indent="-293211" lvl="1" marL="914400" rtl="0" algn="l">
              <a:lnSpc>
                <a:spcPct val="115000"/>
              </a:lnSpc>
              <a:spcBef>
                <a:spcPts val="0"/>
              </a:spcBef>
              <a:spcAft>
                <a:spcPts val="0"/>
              </a:spcAft>
              <a:buSzPct val="100000"/>
              <a:buChar char="○"/>
            </a:pPr>
            <a:r>
              <a:rPr lang="fr-FR" sz="1100">
                <a:latin typeface="Arial"/>
                <a:ea typeface="Arial"/>
                <a:cs typeface="Arial"/>
                <a:sym typeface="Arial"/>
              </a:rPr>
              <a:t>THEMATIC GROUPS</a:t>
            </a:r>
            <a:endParaRPr sz="1100">
              <a:latin typeface="Arial"/>
              <a:ea typeface="Arial"/>
              <a:cs typeface="Arial"/>
              <a:sym typeface="Arial"/>
            </a:endParaRPr>
          </a:p>
          <a:p>
            <a:pPr indent="-293211" lvl="1" marL="914400" rtl="0" algn="l">
              <a:lnSpc>
                <a:spcPct val="115000"/>
              </a:lnSpc>
              <a:spcBef>
                <a:spcPts val="0"/>
              </a:spcBef>
              <a:spcAft>
                <a:spcPts val="0"/>
              </a:spcAft>
              <a:buSzPct val="100000"/>
              <a:buChar char="○"/>
            </a:pPr>
            <a:r>
              <a:rPr lang="fr-FR" sz="1100">
                <a:latin typeface="Arial"/>
                <a:ea typeface="Arial"/>
                <a:cs typeface="Arial"/>
                <a:sym typeface="Arial"/>
              </a:rPr>
              <a:t>WORKSHOPS</a:t>
            </a:r>
            <a:endParaRPr sz="1100">
              <a:latin typeface="Arial"/>
              <a:ea typeface="Arial"/>
              <a:cs typeface="Arial"/>
              <a:sym typeface="Arial"/>
            </a:endParaRPr>
          </a:p>
          <a:p>
            <a:pPr indent="-293211" lvl="1" marL="914400" rtl="0" algn="l">
              <a:lnSpc>
                <a:spcPct val="115000"/>
              </a:lnSpc>
              <a:spcBef>
                <a:spcPts val="0"/>
              </a:spcBef>
              <a:spcAft>
                <a:spcPts val="0"/>
              </a:spcAft>
              <a:buSzPct val="100000"/>
              <a:buChar char="○"/>
            </a:pPr>
            <a:r>
              <a:rPr lang="fr-FR" sz="1100">
                <a:latin typeface="Arial"/>
                <a:ea typeface="Arial"/>
                <a:cs typeface="Arial"/>
                <a:sym typeface="Arial"/>
              </a:rPr>
              <a:t>LOCAL PRODUCERS MEETING</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PILOTING ACTIONS</a:t>
            </a:r>
            <a:endParaRPr sz="1100">
              <a:latin typeface="Arial"/>
              <a:ea typeface="Arial"/>
              <a:cs typeface="Arial"/>
              <a:sym typeface="Arial"/>
            </a:endParaRPr>
          </a:p>
          <a:p>
            <a:pPr indent="-293211" lvl="1" marL="914400" rtl="0" algn="l">
              <a:lnSpc>
                <a:spcPct val="115000"/>
              </a:lnSpc>
              <a:spcBef>
                <a:spcPts val="0"/>
              </a:spcBef>
              <a:spcAft>
                <a:spcPts val="0"/>
              </a:spcAft>
              <a:buSzPct val="100000"/>
              <a:buChar char="○"/>
            </a:pPr>
            <a:r>
              <a:rPr lang="fr-FR" sz="1100">
                <a:latin typeface="Arial"/>
                <a:ea typeface="Arial"/>
                <a:cs typeface="Arial"/>
                <a:sym typeface="Arial"/>
              </a:rPr>
              <a:t>PARTNERS MARKETS</a:t>
            </a:r>
            <a:endParaRPr sz="1100">
              <a:latin typeface="Arial"/>
              <a:ea typeface="Arial"/>
              <a:cs typeface="Arial"/>
              <a:sym typeface="Arial"/>
            </a:endParaRPr>
          </a:p>
          <a:p>
            <a:pPr indent="-293211" lvl="1" marL="914400" rtl="0" algn="l">
              <a:lnSpc>
                <a:spcPct val="115000"/>
              </a:lnSpc>
              <a:spcBef>
                <a:spcPts val="0"/>
              </a:spcBef>
              <a:spcAft>
                <a:spcPts val="0"/>
              </a:spcAft>
              <a:buSzPct val="100000"/>
              <a:buChar char="○"/>
            </a:pPr>
            <a:r>
              <a:rPr lang="fr-FR" sz="1100">
                <a:latin typeface="Arial"/>
                <a:ea typeface="Arial"/>
                <a:cs typeface="Arial"/>
                <a:sym typeface="Arial"/>
              </a:rPr>
              <a:t>CANTEEN</a:t>
            </a:r>
            <a:endParaRPr sz="1100">
              <a:latin typeface="Arial"/>
              <a:ea typeface="Arial"/>
              <a:cs typeface="Arial"/>
              <a:sym typeface="Arial"/>
            </a:endParaRPr>
          </a:p>
          <a:p>
            <a:pPr indent="-293211" lvl="1" marL="914400" rtl="0" algn="l">
              <a:lnSpc>
                <a:spcPct val="115000"/>
              </a:lnSpc>
              <a:spcBef>
                <a:spcPts val="0"/>
              </a:spcBef>
              <a:spcAft>
                <a:spcPts val="0"/>
              </a:spcAft>
              <a:buSzPct val="100000"/>
              <a:buChar char="○"/>
            </a:pPr>
            <a:r>
              <a:rPr lang="fr-FR" sz="1100">
                <a:latin typeface="Arial"/>
                <a:ea typeface="Arial"/>
                <a:cs typeface="Arial"/>
                <a:sym typeface="Arial"/>
              </a:rPr>
              <a:t>FOOD WASTE</a:t>
            </a:r>
            <a:endParaRPr sz="1100">
              <a:latin typeface="Arial"/>
              <a:ea typeface="Arial"/>
              <a:cs typeface="Arial"/>
              <a:sym typeface="Arial"/>
            </a:endParaRPr>
          </a:p>
          <a:p>
            <a:pPr indent="-293211" lvl="1" marL="914400" rtl="0" algn="l">
              <a:lnSpc>
                <a:spcPct val="115000"/>
              </a:lnSpc>
              <a:spcBef>
                <a:spcPts val="0"/>
              </a:spcBef>
              <a:spcAft>
                <a:spcPts val="0"/>
              </a:spcAft>
              <a:buSzPct val="100000"/>
              <a:buChar char="○"/>
            </a:pPr>
            <a:r>
              <a:rPr lang="fr-FR" sz="1100">
                <a:latin typeface="Arial"/>
                <a:ea typeface="Arial"/>
                <a:cs typeface="Arial"/>
                <a:sym typeface="Arial"/>
              </a:rPr>
              <a:t>FOOD HUB FEASIBILITY STUDY</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IDENTIFY FUNDING</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CAPACITY BUILDING EXCHANGE PROGRAMME</a:t>
            </a:r>
            <a:endParaRPr sz="1100">
              <a:latin typeface="Arial"/>
              <a:ea typeface="Arial"/>
              <a:cs typeface="Arial"/>
              <a:sym typeface="Arial"/>
            </a:endParaRPr>
          </a:p>
          <a:p>
            <a:pPr indent="-293211" lvl="0" marL="457200" rtl="0" algn="l">
              <a:lnSpc>
                <a:spcPct val="115000"/>
              </a:lnSpc>
              <a:spcBef>
                <a:spcPts val="0"/>
              </a:spcBef>
              <a:spcAft>
                <a:spcPts val="0"/>
              </a:spcAft>
              <a:buSzPct val="100000"/>
              <a:buChar char="●"/>
            </a:pPr>
            <a:r>
              <a:rPr lang="fr-FR" sz="1100">
                <a:latin typeface="Arial"/>
                <a:ea typeface="Arial"/>
                <a:cs typeface="Arial"/>
                <a:sym typeface="Arial"/>
              </a:rPr>
              <a:t>INVOLVEMENT IN PRIORIT EU PROJECT</a:t>
            </a:r>
            <a:endParaRPr/>
          </a:p>
        </p:txBody>
      </p:sp>
      <p:pic>
        <p:nvPicPr>
          <p:cNvPr id="510" name="Google Shape;510;g2e54facf682_0_98"/>
          <p:cNvPicPr preferRelativeResize="0"/>
          <p:nvPr/>
        </p:nvPicPr>
        <p:blipFill>
          <a:blip r:embed="rId3">
            <a:alphaModFix/>
          </a:blip>
          <a:stretch>
            <a:fillRect/>
          </a:stretch>
        </p:blipFill>
        <p:spPr>
          <a:xfrm>
            <a:off x="7756710" y="65475"/>
            <a:ext cx="3847579" cy="6857999"/>
          </a:xfrm>
          <a:prstGeom prst="rect">
            <a:avLst/>
          </a:prstGeom>
          <a:noFill/>
          <a:ln>
            <a:noFill/>
          </a:ln>
        </p:spPr>
      </p:pic>
      <p:pic>
        <p:nvPicPr>
          <p:cNvPr id="511" name="Google Shape;511;g2e54facf682_0_98"/>
          <p:cNvPicPr preferRelativeResize="0"/>
          <p:nvPr/>
        </p:nvPicPr>
        <p:blipFill>
          <a:blip r:embed="rId4">
            <a:alphaModFix/>
          </a:blip>
          <a:stretch>
            <a:fillRect/>
          </a:stretch>
        </p:blipFill>
        <p:spPr>
          <a:xfrm>
            <a:off x="4672651" y="65475"/>
            <a:ext cx="3181501" cy="287347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2e341fc4479_2_30"/>
          <p:cNvSpPr txBox="1"/>
          <p:nvPr>
            <p:ph idx="1" type="body"/>
          </p:nvPr>
        </p:nvSpPr>
        <p:spPr>
          <a:xfrm>
            <a:off x="482075" y="808975"/>
            <a:ext cx="11396100" cy="5904600"/>
          </a:xfrm>
          <a:prstGeom prst="rect">
            <a:avLst/>
          </a:prstGeom>
          <a:solidFill>
            <a:srgbClr val="F3F3F3"/>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1000"/>
              </a:spcBef>
              <a:spcAft>
                <a:spcPts val="0"/>
              </a:spcAft>
              <a:buNone/>
            </a:pPr>
            <a:r>
              <a:rPr b="1" lang="fr-FR" sz="2000">
                <a:highlight>
                  <a:srgbClr val="F3F3F3"/>
                </a:highlight>
              </a:rPr>
              <a:t>Date:</a:t>
            </a:r>
            <a:r>
              <a:rPr lang="fr-FR" sz="2000">
                <a:highlight>
                  <a:srgbClr val="F3F3F3"/>
                </a:highlight>
              </a:rPr>
              <a:t> 29 - 31 May 2024 </a:t>
            </a:r>
            <a:endParaRPr sz="2000">
              <a:highlight>
                <a:srgbClr val="F3F3F3"/>
              </a:highlight>
            </a:endParaRPr>
          </a:p>
          <a:p>
            <a:pPr indent="0" lvl="0" marL="0" rtl="0" algn="l">
              <a:spcBef>
                <a:spcPts val="1000"/>
              </a:spcBef>
              <a:spcAft>
                <a:spcPts val="0"/>
              </a:spcAft>
              <a:buNone/>
            </a:pPr>
            <a:r>
              <a:rPr b="1" lang="fr-FR" sz="2000">
                <a:highlight>
                  <a:srgbClr val="F3F3F3"/>
                </a:highlight>
              </a:rPr>
              <a:t>Organizers:</a:t>
            </a:r>
            <a:r>
              <a:rPr lang="fr-FR" sz="2000">
                <a:highlight>
                  <a:srgbClr val="F3F3F3"/>
                </a:highlight>
              </a:rPr>
              <a:t> International New Town Institute, The Netherlands</a:t>
            </a:r>
            <a:endParaRPr sz="2000">
              <a:highlight>
                <a:srgbClr val="F3F3F3"/>
              </a:highlight>
            </a:endParaRPr>
          </a:p>
          <a:p>
            <a:pPr indent="0" lvl="0" marL="0" rtl="0" algn="l">
              <a:spcBef>
                <a:spcPts val="1000"/>
              </a:spcBef>
              <a:spcAft>
                <a:spcPts val="0"/>
              </a:spcAft>
              <a:buNone/>
            </a:pPr>
            <a:r>
              <a:rPr b="1" lang="fr-FR" sz="2000">
                <a:highlight>
                  <a:srgbClr val="F3F3F3"/>
                </a:highlight>
              </a:rPr>
              <a:t>Participants:</a:t>
            </a:r>
            <a:r>
              <a:rPr lang="fr-FR" sz="2000">
                <a:highlight>
                  <a:srgbClr val="F3F3F3"/>
                </a:highlight>
              </a:rPr>
              <a:t> </a:t>
            </a:r>
            <a:r>
              <a:rPr lang="fr-FR" sz="2000">
                <a:highlight>
                  <a:srgbClr val="F3F3F3"/>
                </a:highlight>
              </a:rPr>
              <a:t>European Network of New Towns</a:t>
            </a:r>
            <a:endParaRPr sz="2000">
              <a:highlight>
                <a:srgbClr val="F3F3F3"/>
              </a:highlight>
            </a:endParaRPr>
          </a:p>
          <a:p>
            <a:pPr indent="0" lvl="0" marL="0" rtl="0" algn="l">
              <a:spcBef>
                <a:spcPts val="1000"/>
              </a:spcBef>
              <a:spcAft>
                <a:spcPts val="0"/>
              </a:spcAft>
              <a:buNone/>
            </a:pPr>
            <a:r>
              <a:rPr b="1" lang="fr-FR" sz="2000">
                <a:highlight>
                  <a:srgbClr val="F3F3F3"/>
                </a:highlight>
              </a:rPr>
              <a:t>Objective: </a:t>
            </a:r>
            <a:r>
              <a:rPr lang="fr-FR" sz="2000">
                <a:highlight>
                  <a:srgbClr val="F3F3F3"/>
                </a:highlight>
              </a:rPr>
              <a:t>introduce the work for Bucharest District 6 Living Lab on Food Strategy </a:t>
            </a:r>
            <a:endParaRPr sz="2000">
              <a:highlight>
                <a:srgbClr val="F3F3F3"/>
              </a:highlight>
            </a:endParaRPr>
          </a:p>
          <a:p>
            <a:pPr indent="0" lvl="0" marL="0" rtl="0" algn="l">
              <a:spcBef>
                <a:spcPts val="1000"/>
              </a:spcBef>
              <a:spcAft>
                <a:spcPts val="0"/>
              </a:spcAft>
              <a:buNone/>
            </a:pPr>
            <a:r>
              <a:t/>
            </a:r>
            <a:endParaRPr sz="2000">
              <a:highlight>
                <a:srgbClr val="F3F3F3"/>
              </a:highlight>
            </a:endParaRPr>
          </a:p>
          <a:p>
            <a:pPr indent="0" lvl="0" marL="0" rtl="0" algn="l">
              <a:lnSpc>
                <a:spcPct val="90000"/>
              </a:lnSpc>
              <a:spcBef>
                <a:spcPts val="0"/>
              </a:spcBef>
              <a:spcAft>
                <a:spcPts val="0"/>
              </a:spcAft>
              <a:buNone/>
            </a:pPr>
            <a:r>
              <a:rPr b="1" lang="fr-FR" sz="2000">
                <a:highlight>
                  <a:srgbClr val="F3F3F3"/>
                </a:highlight>
              </a:rPr>
              <a:t>Event:</a:t>
            </a:r>
            <a:r>
              <a:rPr lang="fr-FR" sz="2000">
                <a:highlight>
                  <a:srgbClr val="F3F3F3"/>
                </a:highlight>
              </a:rPr>
              <a:t> Network Lab #2 - Just and Inclusive Green Transition</a:t>
            </a:r>
            <a:endParaRPr sz="2000">
              <a:highlight>
                <a:srgbClr val="F3F3F3"/>
              </a:highlight>
            </a:endParaRPr>
          </a:p>
          <a:p>
            <a:pPr indent="0" lvl="0" marL="0" rtl="0" algn="l">
              <a:lnSpc>
                <a:spcPct val="90000"/>
              </a:lnSpc>
              <a:spcBef>
                <a:spcPts val="0"/>
              </a:spcBef>
              <a:spcAft>
                <a:spcPts val="0"/>
              </a:spcAft>
              <a:buNone/>
            </a:pPr>
            <a:r>
              <a:t/>
            </a:r>
            <a:endParaRPr sz="2000">
              <a:highlight>
                <a:srgbClr val="F3F3F3"/>
              </a:highlight>
            </a:endParaRPr>
          </a:p>
          <a:p>
            <a:pPr indent="0" lvl="0" marL="0" rtl="0" algn="l">
              <a:lnSpc>
                <a:spcPct val="90000"/>
              </a:lnSpc>
              <a:spcBef>
                <a:spcPts val="0"/>
              </a:spcBef>
              <a:spcAft>
                <a:spcPts val="0"/>
              </a:spcAft>
              <a:buClr>
                <a:schemeClr val="dk1"/>
              </a:buClr>
              <a:buSzPts val="1100"/>
              <a:buFont typeface="Arial"/>
              <a:buNone/>
            </a:pPr>
            <a:r>
              <a:rPr b="1" lang="fr-FR" sz="2000">
                <a:highlight>
                  <a:srgbClr val="F3F3F3"/>
                </a:highlight>
              </a:rPr>
              <a:t>Visits to Innovative Projects:</a:t>
            </a:r>
            <a:endParaRPr b="1" sz="2000">
              <a:highlight>
                <a:srgbClr val="F3F3F3"/>
              </a:highlight>
            </a:endParaRPr>
          </a:p>
          <a:p>
            <a:pPr indent="-355600" lvl="0" marL="457200" rtl="0" algn="l">
              <a:lnSpc>
                <a:spcPct val="90000"/>
              </a:lnSpc>
              <a:spcBef>
                <a:spcPts val="0"/>
              </a:spcBef>
              <a:spcAft>
                <a:spcPts val="0"/>
              </a:spcAft>
              <a:buSzPts val="2000"/>
              <a:buFont typeface="Calibri"/>
              <a:buChar char="●"/>
            </a:pPr>
            <a:r>
              <a:rPr lang="fr-FR" sz="2000">
                <a:highlight>
                  <a:srgbClr val="F3F3F3"/>
                </a:highlight>
              </a:rPr>
              <a:t>Eco-district “Les Docks” in Ris-Orangis</a:t>
            </a:r>
            <a:endParaRPr sz="2000">
              <a:highlight>
                <a:srgbClr val="F3F3F3"/>
              </a:highlight>
            </a:endParaRPr>
          </a:p>
          <a:p>
            <a:pPr indent="-355600" lvl="0" marL="457200" rtl="0" algn="l">
              <a:lnSpc>
                <a:spcPct val="90000"/>
              </a:lnSpc>
              <a:spcBef>
                <a:spcPts val="0"/>
              </a:spcBef>
              <a:spcAft>
                <a:spcPts val="0"/>
              </a:spcAft>
              <a:buSzPts val="2000"/>
              <a:buFont typeface="Calibri"/>
              <a:buChar char="●"/>
            </a:pPr>
            <a:r>
              <a:rPr lang="fr-FR" sz="2000">
                <a:highlight>
                  <a:srgbClr val="F3F3F3"/>
                </a:highlight>
              </a:rPr>
              <a:t>Urban farm “Saint Lazare” in Grigny</a:t>
            </a:r>
            <a:endParaRPr sz="2000">
              <a:highlight>
                <a:srgbClr val="F3F3F3"/>
              </a:highlight>
            </a:endParaRPr>
          </a:p>
          <a:p>
            <a:pPr indent="0" lvl="0" marL="457200" rtl="0" algn="l">
              <a:lnSpc>
                <a:spcPct val="90000"/>
              </a:lnSpc>
              <a:spcBef>
                <a:spcPts val="0"/>
              </a:spcBef>
              <a:spcAft>
                <a:spcPts val="0"/>
              </a:spcAft>
              <a:buNone/>
            </a:pPr>
            <a:r>
              <a:t/>
            </a:r>
            <a:endParaRPr sz="2000">
              <a:highlight>
                <a:srgbClr val="F3F3F3"/>
              </a:highlight>
            </a:endParaRPr>
          </a:p>
          <a:p>
            <a:pPr indent="0" lvl="0" marL="0" rtl="0" algn="l">
              <a:lnSpc>
                <a:spcPct val="90000"/>
              </a:lnSpc>
              <a:spcBef>
                <a:spcPts val="0"/>
              </a:spcBef>
              <a:spcAft>
                <a:spcPts val="0"/>
              </a:spcAft>
              <a:buNone/>
            </a:pPr>
            <a:r>
              <a:rPr b="1" lang="fr-FR" sz="2000">
                <a:highlight>
                  <a:srgbClr val="F3F3F3"/>
                </a:highlight>
              </a:rPr>
              <a:t>Collaborative Workshops: </a:t>
            </a:r>
            <a:r>
              <a:rPr lang="fr-FR" sz="2000">
                <a:highlight>
                  <a:srgbClr val="F3F3F3"/>
                </a:highlight>
              </a:rPr>
              <a:t>Discussing sustainable food systems, energy efficiency, and green urban planning</a:t>
            </a:r>
            <a:endParaRPr sz="2000">
              <a:highlight>
                <a:srgbClr val="F3F3F3"/>
              </a:highlight>
            </a:endParaRPr>
          </a:p>
          <a:p>
            <a:pPr indent="0" lvl="0" marL="0" rtl="0" algn="l">
              <a:lnSpc>
                <a:spcPct val="90000"/>
              </a:lnSpc>
              <a:spcBef>
                <a:spcPts val="0"/>
              </a:spcBef>
              <a:spcAft>
                <a:spcPts val="0"/>
              </a:spcAft>
              <a:buClr>
                <a:schemeClr val="dk1"/>
              </a:buClr>
              <a:buSzPts val="1100"/>
              <a:buFont typeface="Arial"/>
              <a:buNone/>
            </a:pPr>
            <a:r>
              <a:rPr b="1" lang="fr-FR" sz="2000">
                <a:highlight>
                  <a:srgbClr val="F3F3F3"/>
                </a:highlight>
              </a:rPr>
              <a:t>Networking Opportunities: </a:t>
            </a:r>
            <a:r>
              <a:rPr lang="fr-FR" sz="2000">
                <a:highlight>
                  <a:srgbClr val="F3F3F3"/>
                </a:highlight>
              </a:rPr>
              <a:t>connect with Local Food Strategy officer Grand Paris Sud</a:t>
            </a:r>
            <a:endParaRPr sz="2000">
              <a:highlight>
                <a:srgbClr val="F3F3F3"/>
              </a:highlight>
            </a:endParaRPr>
          </a:p>
          <a:p>
            <a:pPr indent="0" lvl="0" marL="0" rtl="0" algn="l">
              <a:lnSpc>
                <a:spcPct val="90000"/>
              </a:lnSpc>
              <a:spcBef>
                <a:spcPts val="0"/>
              </a:spcBef>
              <a:spcAft>
                <a:spcPts val="0"/>
              </a:spcAft>
              <a:buClr>
                <a:schemeClr val="dk1"/>
              </a:buClr>
              <a:buSzPts val="1100"/>
              <a:buFont typeface="Arial"/>
              <a:buNone/>
            </a:pPr>
            <a:r>
              <a:t/>
            </a:r>
            <a:endParaRPr b="1" sz="2000">
              <a:highlight>
                <a:srgbClr val="F3F3F3"/>
              </a:highlight>
            </a:endParaRPr>
          </a:p>
          <a:p>
            <a:pPr indent="0" lvl="0" marL="0" rtl="0" algn="l">
              <a:lnSpc>
                <a:spcPct val="90000"/>
              </a:lnSpc>
              <a:spcBef>
                <a:spcPts val="0"/>
              </a:spcBef>
              <a:spcAft>
                <a:spcPts val="0"/>
              </a:spcAft>
              <a:buClr>
                <a:schemeClr val="dk1"/>
              </a:buClr>
              <a:buSzPts val="1100"/>
              <a:buFont typeface="Arial"/>
              <a:buNone/>
            </a:pPr>
            <a:r>
              <a:rPr b="1" lang="fr-FR" sz="2000">
                <a:highlight>
                  <a:srgbClr val="F3F3F3"/>
                </a:highlight>
              </a:rPr>
              <a:t>Goals:</a:t>
            </a:r>
            <a:endParaRPr b="1" sz="2000">
              <a:highlight>
                <a:srgbClr val="F3F3F3"/>
              </a:highlight>
            </a:endParaRPr>
          </a:p>
          <a:p>
            <a:pPr indent="-355600" lvl="0" marL="457200" rtl="0" algn="l">
              <a:lnSpc>
                <a:spcPct val="90000"/>
              </a:lnSpc>
              <a:spcBef>
                <a:spcPts val="0"/>
              </a:spcBef>
              <a:spcAft>
                <a:spcPts val="0"/>
              </a:spcAft>
              <a:buSzPts val="2000"/>
              <a:buFont typeface="Calibri"/>
              <a:buChar char="●"/>
            </a:pPr>
            <a:r>
              <a:rPr lang="fr-FR" sz="2000">
                <a:highlight>
                  <a:srgbClr val="F3F3F3"/>
                </a:highlight>
              </a:rPr>
              <a:t>Promote sustainable food practices</a:t>
            </a:r>
            <a:endParaRPr sz="2000">
              <a:highlight>
                <a:srgbClr val="F3F3F3"/>
              </a:highlight>
            </a:endParaRPr>
          </a:p>
          <a:p>
            <a:pPr indent="-355600" lvl="0" marL="457200" rtl="0" algn="l">
              <a:lnSpc>
                <a:spcPct val="90000"/>
              </a:lnSpc>
              <a:spcBef>
                <a:spcPts val="0"/>
              </a:spcBef>
              <a:spcAft>
                <a:spcPts val="0"/>
              </a:spcAft>
              <a:buSzPts val="2000"/>
              <a:buFont typeface="Calibri"/>
              <a:buChar char="●"/>
            </a:pPr>
            <a:r>
              <a:rPr lang="fr-FR" sz="2000">
                <a:highlight>
                  <a:srgbClr val="F3F3F3"/>
                </a:highlight>
              </a:rPr>
              <a:t>Strengthen local food systems</a:t>
            </a:r>
            <a:endParaRPr sz="2000">
              <a:highlight>
                <a:srgbClr val="F3F3F3"/>
              </a:highlight>
            </a:endParaRPr>
          </a:p>
          <a:p>
            <a:pPr indent="-355600" lvl="0" marL="457200" rtl="0" algn="l">
              <a:lnSpc>
                <a:spcPct val="90000"/>
              </a:lnSpc>
              <a:spcBef>
                <a:spcPts val="0"/>
              </a:spcBef>
              <a:spcAft>
                <a:spcPts val="0"/>
              </a:spcAft>
              <a:buSzPts val="2000"/>
              <a:buFont typeface="Calibri"/>
              <a:buChar char="●"/>
            </a:pPr>
            <a:r>
              <a:rPr lang="fr-FR" sz="2000">
                <a:highlight>
                  <a:srgbClr val="F3F3F3"/>
                </a:highlight>
              </a:rPr>
              <a:t>Exchange ideas and best practices for local food initiatives</a:t>
            </a:r>
            <a:endParaRPr sz="2000">
              <a:highlight>
                <a:srgbClr val="F3F3F3"/>
              </a:highlight>
            </a:endParaRPr>
          </a:p>
          <a:p>
            <a:pPr indent="0" lvl="0" marL="0" rtl="0" algn="l">
              <a:lnSpc>
                <a:spcPct val="90000"/>
              </a:lnSpc>
              <a:spcBef>
                <a:spcPts val="0"/>
              </a:spcBef>
              <a:spcAft>
                <a:spcPts val="0"/>
              </a:spcAft>
              <a:buNone/>
            </a:pPr>
            <a:r>
              <a:t/>
            </a:r>
            <a:endParaRPr sz="2000"/>
          </a:p>
        </p:txBody>
      </p:sp>
      <p:sp>
        <p:nvSpPr>
          <p:cNvPr id="517" name="Google Shape;517;g2e341fc4479_2_30"/>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fontScale="90000"/>
          </a:bodyPr>
          <a:lstStyle/>
          <a:p>
            <a:pPr indent="0" lvl="0" marL="0" rtl="0" algn="l">
              <a:spcBef>
                <a:spcPts val="0"/>
              </a:spcBef>
              <a:spcAft>
                <a:spcPts val="0"/>
              </a:spcAft>
              <a:buSzPct val="43421"/>
              <a:buNone/>
            </a:pPr>
            <a:r>
              <a:rPr lang="fr-FR"/>
              <a:t>  </a:t>
            </a:r>
            <a:r>
              <a:rPr b="1" lang="fr-FR" sz="3522"/>
              <a:t>  </a:t>
            </a:r>
            <a:r>
              <a:rPr b="1" lang="fr-FR" sz="2533"/>
              <a:t>European Network of New Towns workshop on Just and Inclusive Green Transition</a:t>
            </a:r>
            <a:endParaRPr b="1" sz="2533"/>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41"/>
          <p:cNvSpPr txBox="1"/>
          <p:nvPr>
            <p:ph idx="1" type="body"/>
          </p:nvPr>
        </p:nvSpPr>
        <p:spPr>
          <a:xfrm>
            <a:off x="329850" y="887200"/>
            <a:ext cx="11097000" cy="5657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1000"/>
              </a:spcBef>
              <a:spcAft>
                <a:spcPts val="0"/>
              </a:spcAft>
              <a:buNone/>
            </a:pPr>
            <a:r>
              <a:rPr b="1" lang="fr-FR"/>
              <a:t>European Urban Initiative:</a:t>
            </a:r>
            <a:r>
              <a:rPr lang="fr-FR"/>
              <a:t> City-to-City Exchange Program </a:t>
            </a:r>
            <a:endParaRPr/>
          </a:p>
          <a:p>
            <a:pPr indent="0" lvl="0" marL="0" rtl="0" algn="l">
              <a:lnSpc>
                <a:spcPct val="90000"/>
              </a:lnSpc>
              <a:spcBef>
                <a:spcPts val="1000"/>
              </a:spcBef>
              <a:spcAft>
                <a:spcPts val="0"/>
              </a:spcAft>
              <a:buNone/>
            </a:pPr>
            <a:r>
              <a:t/>
            </a:r>
            <a:endParaRPr/>
          </a:p>
          <a:p>
            <a:pPr indent="-304800" lvl="0" marL="457200" marR="0" rtl="0" algn="l">
              <a:lnSpc>
                <a:spcPct val="90000"/>
              </a:lnSpc>
              <a:spcBef>
                <a:spcPts val="500"/>
              </a:spcBef>
              <a:spcAft>
                <a:spcPts val="0"/>
              </a:spcAft>
              <a:buSzPts val="1200"/>
              <a:buChar char="•"/>
            </a:pPr>
            <a:r>
              <a:rPr b="1" lang="fr-FR" sz="2200" u="sng"/>
              <a:t>Bergamo</a:t>
            </a:r>
            <a:r>
              <a:rPr b="1" lang="fr-FR" sz="2200"/>
              <a:t>:</a:t>
            </a:r>
            <a:r>
              <a:rPr lang="fr-FR" sz="2200"/>
              <a:t> first bilateral meeting took place in May, both parties agreed on the exchange visit end of 2024, the administrative steps being taken in the present in order to formalise the collaboration financed and supported by the EUI in the framework of Urban Agenda</a:t>
            </a:r>
            <a:endParaRPr sz="2200"/>
          </a:p>
          <a:p>
            <a:pPr indent="0" lvl="0" marL="457200" marR="0" rtl="0" algn="l">
              <a:lnSpc>
                <a:spcPct val="90000"/>
              </a:lnSpc>
              <a:spcBef>
                <a:spcPts val="500"/>
              </a:spcBef>
              <a:spcAft>
                <a:spcPts val="0"/>
              </a:spcAft>
              <a:buNone/>
            </a:pPr>
            <a:r>
              <a:t/>
            </a:r>
            <a:endParaRPr sz="1800"/>
          </a:p>
          <a:p>
            <a:pPr indent="-298450" lvl="0" marL="457200" marR="0" rtl="0" algn="l">
              <a:lnSpc>
                <a:spcPct val="90000"/>
              </a:lnSpc>
              <a:spcBef>
                <a:spcPts val="500"/>
              </a:spcBef>
              <a:spcAft>
                <a:spcPts val="0"/>
              </a:spcAft>
              <a:buSzPts val="1100"/>
              <a:buChar char="•"/>
            </a:pPr>
            <a:r>
              <a:rPr lang="fr-FR" sz="2100"/>
              <a:t>Milano (Food Partnership Urban Agenda) even if open at the first discussion, hesitating because the </a:t>
            </a:r>
            <a:r>
              <a:rPr lang="fr-FR" sz="2100"/>
              <a:t>district level</a:t>
            </a:r>
            <a:r>
              <a:rPr lang="fr-FR" sz="2100"/>
              <a:t> </a:t>
            </a:r>
            <a:r>
              <a:rPr lang="fr-FR" sz="2100"/>
              <a:t>approach</a:t>
            </a:r>
            <a:r>
              <a:rPr lang="fr-FR" sz="2100"/>
              <a:t> is not in balanced with their metropolitan city-region framework</a:t>
            </a:r>
            <a:endParaRPr sz="2100"/>
          </a:p>
          <a:p>
            <a:pPr indent="0" lvl="0" marL="457200" marR="0" rtl="0" algn="l">
              <a:lnSpc>
                <a:spcPct val="90000"/>
              </a:lnSpc>
              <a:spcBef>
                <a:spcPts val="500"/>
              </a:spcBef>
              <a:spcAft>
                <a:spcPts val="0"/>
              </a:spcAft>
              <a:buNone/>
            </a:pPr>
            <a:r>
              <a:t/>
            </a:r>
            <a:endParaRPr sz="2100"/>
          </a:p>
          <a:p>
            <a:pPr indent="-298450" lvl="0" marL="457200" marR="0" rtl="0" algn="l">
              <a:lnSpc>
                <a:spcPct val="90000"/>
              </a:lnSpc>
              <a:spcBef>
                <a:spcPts val="500"/>
              </a:spcBef>
              <a:spcAft>
                <a:spcPts val="0"/>
              </a:spcAft>
              <a:buSzPts val="1100"/>
              <a:buChar char="•"/>
            </a:pPr>
            <a:r>
              <a:rPr lang="fr-FR" sz="2100"/>
              <a:t>Dublin (Food Partnership Urban Agenda) no reaction</a:t>
            </a:r>
            <a:endParaRPr sz="2100"/>
          </a:p>
          <a:p>
            <a:pPr indent="-298450" lvl="0" marL="457200" marR="0" rtl="0" algn="l">
              <a:lnSpc>
                <a:spcPct val="90000"/>
              </a:lnSpc>
              <a:spcBef>
                <a:spcPts val="500"/>
              </a:spcBef>
              <a:spcAft>
                <a:spcPts val="0"/>
              </a:spcAft>
              <a:buSzPts val="1100"/>
              <a:buChar char="•"/>
            </a:pPr>
            <a:r>
              <a:rPr lang="fr-FR" sz="2100"/>
              <a:t>Lille (Food Hub infrastructure) no reaction </a:t>
            </a:r>
            <a:endParaRPr sz="2100"/>
          </a:p>
          <a:p>
            <a:pPr indent="0" lvl="0" marL="0" rtl="0" algn="l">
              <a:lnSpc>
                <a:spcPct val="90000"/>
              </a:lnSpc>
              <a:spcBef>
                <a:spcPts val="500"/>
              </a:spcBef>
              <a:spcAft>
                <a:spcPts val="0"/>
              </a:spcAft>
              <a:buNone/>
            </a:pPr>
            <a:r>
              <a:t/>
            </a:r>
            <a:endParaRPr sz="1800"/>
          </a:p>
          <a:p>
            <a:pPr indent="-228600" lvl="2" marL="1371600" rtl="0" algn="l">
              <a:lnSpc>
                <a:spcPct val="90000"/>
              </a:lnSpc>
              <a:spcBef>
                <a:spcPts val="500"/>
              </a:spcBef>
              <a:spcAft>
                <a:spcPts val="0"/>
              </a:spcAft>
              <a:buSzPts val="1800"/>
              <a:buNone/>
            </a:pPr>
            <a:r>
              <a:t/>
            </a:r>
            <a:endParaRPr/>
          </a:p>
          <a:p>
            <a:pPr indent="0" lvl="0" marL="0" rtl="0" algn="l">
              <a:lnSpc>
                <a:spcPct val="90000"/>
              </a:lnSpc>
              <a:spcBef>
                <a:spcPts val="1000"/>
              </a:spcBef>
              <a:spcAft>
                <a:spcPts val="0"/>
              </a:spcAft>
              <a:buNone/>
            </a:pPr>
            <a:r>
              <a:rPr b="1" lang="fr-FR"/>
              <a:t>CLEVERFOOD</a:t>
            </a:r>
            <a:r>
              <a:rPr lang="fr-FR"/>
              <a:t> </a:t>
            </a:r>
            <a:r>
              <a:rPr lang="fr-FR" sz="2000"/>
              <a:t>peer-learning programme </a:t>
            </a:r>
            <a:r>
              <a:rPr lang="fr-FR" sz="2000" u="sng"/>
              <a:t>October 2024 to December 2025</a:t>
            </a:r>
            <a:r>
              <a:rPr lang="fr-FR" sz="2000"/>
              <a:t> EUROCITIES </a:t>
            </a:r>
            <a:endParaRPr sz="2000"/>
          </a:p>
          <a:p>
            <a:pPr indent="-342900" lvl="1" marL="914400" rtl="0" algn="just">
              <a:lnSpc>
                <a:spcPct val="90000"/>
              </a:lnSpc>
              <a:spcBef>
                <a:spcPts val="500"/>
              </a:spcBef>
              <a:spcAft>
                <a:spcPts val="0"/>
              </a:spcAft>
              <a:buSzPts val="1800"/>
              <a:buChar char="•"/>
            </a:pPr>
            <a:r>
              <a:rPr lang="fr-FR" sz="1800"/>
              <a:t>"Connected Labs for Empowering Versatile Engagement in Radical Food System Transformation," 4 year Horizon Europe project running until end 2026 </a:t>
            </a:r>
            <a:endParaRPr sz="1800"/>
          </a:p>
          <a:p>
            <a:pPr indent="-342900" lvl="1" marL="914400" rtl="0" algn="just">
              <a:lnSpc>
                <a:spcPct val="90000"/>
              </a:lnSpc>
              <a:spcBef>
                <a:spcPts val="500"/>
              </a:spcBef>
              <a:spcAft>
                <a:spcPts val="0"/>
              </a:spcAft>
              <a:buSzPts val="1800"/>
              <a:buChar char="•"/>
            </a:pPr>
            <a:r>
              <a:rPr lang="fr-FR" sz="1800"/>
              <a:t>Promote sharing experiences in addressing challenges and developing solutions for city region food systems governance</a:t>
            </a:r>
            <a:endParaRPr/>
          </a:p>
          <a:p>
            <a:pPr indent="-342900" lvl="1" marL="914400" rtl="0" algn="just">
              <a:lnSpc>
                <a:spcPct val="90000"/>
              </a:lnSpc>
              <a:spcBef>
                <a:spcPts val="500"/>
              </a:spcBef>
              <a:spcAft>
                <a:spcPts val="0"/>
              </a:spcAft>
              <a:buSzPts val="1800"/>
              <a:buChar char="•"/>
            </a:pPr>
            <a:r>
              <a:rPr lang="fr-FR" sz="1800"/>
              <a:t>E</a:t>
            </a:r>
            <a:r>
              <a:rPr lang="fr-FR" sz="1800"/>
              <a:t>ngaging online meetings and insightful in-person visits to the mentor’s locality, with financial compensation provided to support organisational costs</a:t>
            </a:r>
            <a:endParaRPr sz="1800"/>
          </a:p>
        </p:txBody>
      </p:sp>
      <p:sp>
        <p:nvSpPr>
          <p:cNvPr id="523" name="Google Shape;523;p41"/>
          <p:cNvSpPr txBox="1"/>
          <p:nvPr/>
        </p:nvSpPr>
        <p:spPr>
          <a:xfrm>
            <a:off x="0" y="0"/>
            <a:ext cx="3000000" cy="683400"/>
          </a:xfrm>
          <a:prstGeom prst="rect">
            <a:avLst/>
          </a:prstGeom>
          <a:noFill/>
          <a:ln>
            <a:noFill/>
          </a:ln>
        </p:spPr>
        <p:txBody>
          <a:bodyPr anchorCtr="0" anchor="t" bIns="91425" lIns="91425" spcFirstLastPara="1" rIns="91425" wrap="square" tIns="91425">
            <a:spAutoFit/>
          </a:bodyPr>
          <a:lstStyle/>
          <a:p>
            <a:pPr indent="457200" lvl="0" marL="457200" rtl="0" algn="l">
              <a:lnSpc>
                <a:spcPct val="90000"/>
              </a:lnSpc>
              <a:spcBef>
                <a:spcPts val="0"/>
              </a:spcBef>
              <a:spcAft>
                <a:spcPts val="0"/>
              </a:spcAft>
              <a:buNone/>
            </a:pPr>
            <a:r>
              <a:rPr lang="fr-FR" sz="3600">
                <a:solidFill>
                  <a:schemeClr val="dk1"/>
                </a:solidFill>
                <a:latin typeface="Calibri"/>
                <a:ea typeface="Calibri"/>
                <a:cs typeface="Calibri"/>
                <a:sym typeface="Calibri"/>
              </a:rPr>
              <a:t>Actions</a:t>
            </a:r>
            <a:endParaRPr sz="3600">
              <a:solidFill>
                <a:schemeClr val="dk1"/>
              </a:solidFill>
              <a:latin typeface="Calibri"/>
              <a:ea typeface="Calibri"/>
              <a:cs typeface="Calibri"/>
              <a:sym typeface="Calibri"/>
            </a:endParaRPr>
          </a:p>
        </p:txBody>
      </p:sp>
      <p:sp>
        <p:nvSpPr>
          <p:cNvPr id="524" name="Google Shape;524;p41"/>
          <p:cNvSpPr txBox="1"/>
          <p:nvPr>
            <p:ph type="title"/>
          </p:nvPr>
        </p:nvSpPr>
        <p:spPr>
          <a:xfrm>
            <a:off x="0" y="21300"/>
            <a:ext cx="12192000" cy="640800"/>
          </a:xfrm>
          <a:prstGeom prst="rect">
            <a:avLst/>
          </a:prstGeom>
          <a:solidFill>
            <a:srgbClr val="D9EAD3"/>
          </a:solid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57042"/>
              <a:buFont typeface="Arial"/>
              <a:buNone/>
            </a:pPr>
            <a:r>
              <a:rPr lang="fr-FR"/>
              <a:t>   </a:t>
            </a:r>
            <a:r>
              <a:rPr b="1" lang="fr-FR" sz="3955"/>
              <a:t>Capacity building - implemented activities</a:t>
            </a:r>
            <a:endParaRPr b="1" sz="3155"/>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2e341fc4479_2_52"/>
          <p:cNvSpPr txBox="1"/>
          <p:nvPr>
            <p:ph idx="1" type="body"/>
          </p:nvPr>
        </p:nvSpPr>
        <p:spPr>
          <a:xfrm>
            <a:off x="523950" y="845875"/>
            <a:ext cx="10986000" cy="4351200"/>
          </a:xfrm>
          <a:prstGeom prst="rect">
            <a:avLst/>
          </a:prstGeom>
        </p:spPr>
        <p:txBody>
          <a:bodyPr anchorCtr="0" anchor="t" bIns="45700" lIns="91425" spcFirstLastPara="1" rIns="91425" wrap="square" tIns="45700">
            <a:noAutofit/>
          </a:bodyPr>
          <a:lstStyle/>
          <a:p>
            <a:pPr indent="-387667" lvl="0" marL="457200" rtl="0" algn="just">
              <a:lnSpc>
                <a:spcPct val="115000"/>
              </a:lnSpc>
              <a:spcBef>
                <a:spcPts val="1000"/>
              </a:spcBef>
              <a:spcAft>
                <a:spcPts val="0"/>
              </a:spcAft>
              <a:buSzPts val="2505"/>
              <a:buChar char="•"/>
            </a:pPr>
            <a:r>
              <a:rPr lang="fr-FR" sz="2505"/>
              <a:t>Short-term opportunities for peer learning. </a:t>
            </a:r>
            <a:endParaRPr sz="2505"/>
          </a:p>
          <a:p>
            <a:pPr indent="-387667" lvl="0" marL="457200" rtl="0" algn="just">
              <a:lnSpc>
                <a:spcPct val="115000"/>
              </a:lnSpc>
              <a:spcBef>
                <a:spcPts val="1000"/>
              </a:spcBef>
              <a:spcAft>
                <a:spcPts val="0"/>
              </a:spcAft>
              <a:buSzPts val="2505"/>
              <a:buChar char="•"/>
            </a:pPr>
            <a:r>
              <a:rPr lang="fr-FR" sz="2505"/>
              <a:t>Can be as simple as one visit between two cities. </a:t>
            </a:r>
            <a:endParaRPr sz="2505"/>
          </a:p>
          <a:p>
            <a:pPr indent="-387667" lvl="0" marL="457200" rtl="0" algn="just">
              <a:lnSpc>
                <a:spcPct val="115000"/>
              </a:lnSpc>
              <a:spcBef>
                <a:spcPts val="1000"/>
              </a:spcBef>
              <a:spcAft>
                <a:spcPts val="0"/>
              </a:spcAft>
              <a:buSzPts val="2505"/>
              <a:buChar char="•"/>
            </a:pPr>
            <a:r>
              <a:rPr lang="fr-FR" sz="2505"/>
              <a:t>Reciprocal visits are also possible. </a:t>
            </a:r>
            <a:endParaRPr sz="2505"/>
          </a:p>
          <a:p>
            <a:pPr indent="-387667" lvl="0" marL="457200" rtl="0" algn="just">
              <a:lnSpc>
                <a:spcPct val="115000"/>
              </a:lnSpc>
              <a:spcBef>
                <a:spcPts val="1000"/>
              </a:spcBef>
              <a:spcAft>
                <a:spcPts val="0"/>
              </a:spcAft>
              <a:buSzPts val="2505"/>
              <a:buChar char="•"/>
            </a:pPr>
            <a:r>
              <a:rPr lang="fr-FR" sz="2505"/>
              <a:t>When duly justified, an applicant may define up to 3  visits per application if a series of events is most suited to tackling the identified challenge. </a:t>
            </a:r>
            <a:endParaRPr sz="2505"/>
          </a:p>
          <a:p>
            <a:pPr indent="-387667" lvl="0" marL="457200" rtl="0" algn="just">
              <a:lnSpc>
                <a:spcPct val="115000"/>
              </a:lnSpc>
              <a:spcBef>
                <a:spcPts val="1000"/>
              </a:spcBef>
              <a:spcAft>
                <a:spcPts val="0"/>
              </a:spcAft>
              <a:buSzPts val="2505"/>
              <a:buChar char="•"/>
            </a:pPr>
            <a:r>
              <a:rPr lang="fr-FR" sz="2505"/>
              <a:t>A visit may last between 2 to 5 days. </a:t>
            </a:r>
            <a:endParaRPr sz="2505"/>
          </a:p>
          <a:p>
            <a:pPr indent="-387667" lvl="0" marL="457200" rtl="0" algn="just">
              <a:lnSpc>
                <a:spcPct val="115000"/>
              </a:lnSpc>
              <a:spcBef>
                <a:spcPts val="1000"/>
              </a:spcBef>
              <a:spcAft>
                <a:spcPts val="0"/>
              </a:spcAft>
              <a:buSzPts val="2505"/>
              <a:buChar char="•"/>
            </a:pPr>
            <a:r>
              <a:rPr lang="fr-FR" sz="2505"/>
              <a:t>Applicants are expected to implement the visits as soon as possible following approval (i.e., as early as within the first month following). </a:t>
            </a:r>
            <a:endParaRPr sz="2505"/>
          </a:p>
          <a:p>
            <a:pPr indent="-387667" lvl="0" marL="457200" rtl="0" algn="just">
              <a:lnSpc>
                <a:spcPct val="115000"/>
              </a:lnSpc>
              <a:spcBef>
                <a:spcPts val="1000"/>
              </a:spcBef>
              <a:spcAft>
                <a:spcPts val="0"/>
              </a:spcAft>
              <a:buSzPts val="2505"/>
              <a:buChar char="•"/>
            </a:pPr>
            <a:r>
              <a:rPr lang="fr-FR" sz="2505"/>
              <a:t>At the latest, all visits must be completed within 5 months of notification of approval (e.g., for an exchange approved on 10 May consisting of three visits, all must be completed by 10 October).</a:t>
            </a:r>
            <a:endParaRPr sz="2505"/>
          </a:p>
          <a:p>
            <a:pPr indent="0" lvl="0" marL="0" rtl="0" algn="just">
              <a:lnSpc>
                <a:spcPct val="70000"/>
              </a:lnSpc>
              <a:spcBef>
                <a:spcPts val="1000"/>
              </a:spcBef>
              <a:spcAft>
                <a:spcPts val="0"/>
              </a:spcAft>
              <a:buSzPts val="1018"/>
              <a:buNone/>
            </a:pPr>
            <a:r>
              <a:t/>
            </a:r>
            <a:endParaRPr sz="2690"/>
          </a:p>
        </p:txBody>
      </p:sp>
      <p:sp>
        <p:nvSpPr>
          <p:cNvPr id="530" name="Google Shape;530;g2e341fc4479_2_52"/>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marR="0" rtl="0" algn="l">
              <a:lnSpc>
                <a:spcPct val="90000"/>
              </a:lnSpc>
              <a:spcBef>
                <a:spcPts val="0"/>
              </a:spcBef>
              <a:spcAft>
                <a:spcPts val="0"/>
              </a:spcAft>
              <a:buSzPts val="1620"/>
              <a:buNone/>
            </a:pPr>
            <a:r>
              <a:rPr b="1" lang="fr-FR" sz="2690"/>
              <a:t>Capacity building: c</a:t>
            </a:r>
            <a:r>
              <a:rPr b="1" lang="fr-FR" sz="2690"/>
              <a:t>ity-to-city exchanges - European Urban Initiative (DG REGIO)</a:t>
            </a:r>
            <a:endParaRPr sz="215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4" name="Shape 534"/>
        <p:cNvGrpSpPr/>
        <p:nvPr/>
      </p:nvGrpSpPr>
      <p:grpSpPr>
        <a:xfrm>
          <a:off x="0" y="0"/>
          <a:ext cx="0" cy="0"/>
          <a:chOff x="0" y="0"/>
          <a:chExt cx="0" cy="0"/>
        </a:xfrm>
      </p:grpSpPr>
      <p:sp>
        <p:nvSpPr>
          <p:cNvPr id="535" name="Google Shape;535;g2e341fc4479_2_57"/>
          <p:cNvSpPr txBox="1"/>
          <p:nvPr>
            <p:ph type="title"/>
          </p:nvPr>
        </p:nvSpPr>
        <p:spPr>
          <a:xfrm>
            <a:off x="838200" y="640800"/>
            <a:ext cx="10515600" cy="1325700"/>
          </a:xfrm>
          <a:prstGeom prst="rect">
            <a:avLst/>
          </a:prstGeom>
        </p:spPr>
        <p:txBody>
          <a:bodyPr anchorCtr="0" anchor="ctr" bIns="45700" lIns="91425" spcFirstLastPara="1" rIns="91425" wrap="square" tIns="45700">
            <a:normAutofit/>
          </a:bodyPr>
          <a:lstStyle/>
          <a:p>
            <a:pPr indent="0" lvl="0" marL="0" rtl="0" algn="l">
              <a:lnSpc>
                <a:spcPct val="115000"/>
              </a:lnSpc>
              <a:spcBef>
                <a:spcPts val="1200"/>
              </a:spcBef>
              <a:spcAft>
                <a:spcPts val="1200"/>
              </a:spcAft>
              <a:buClr>
                <a:schemeClr val="dk1"/>
              </a:buClr>
              <a:buSzPts val="1100"/>
              <a:buFont typeface="Arial"/>
              <a:buNone/>
            </a:pPr>
            <a:r>
              <a:rPr b="1" lang="fr-FR" sz="3800">
                <a:latin typeface="Arial"/>
                <a:ea typeface="Arial"/>
                <a:cs typeface="Arial"/>
                <a:sym typeface="Arial"/>
              </a:rPr>
              <a:t>Food Policy Bergamo</a:t>
            </a:r>
            <a:endParaRPr/>
          </a:p>
        </p:txBody>
      </p:sp>
      <p:sp>
        <p:nvSpPr>
          <p:cNvPr id="536" name="Google Shape;536;g2e341fc4479_2_57"/>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lnSpc>
                <a:spcPct val="107000"/>
              </a:lnSpc>
              <a:spcBef>
                <a:spcPts val="1000"/>
              </a:spcBef>
              <a:spcAft>
                <a:spcPts val="0"/>
              </a:spcAft>
              <a:buClr>
                <a:schemeClr val="dk1"/>
              </a:buClr>
              <a:buSzPts val="1100"/>
              <a:buFont typeface="Arial"/>
              <a:buNone/>
            </a:pPr>
            <a:r>
              <a:rPr lang="fr-FR" sz="2400">
                <a:latin typeface="Arial"/>
                <a:ea typeface="Arial"/>
                <a:cs typeface="Arial"/>
                <a:sym typeface="Arial"/>
              </a:rPr>
              <a:t>·</a:t>
            </a:r>
            <a:r>
              <a:rPr lang="fr-FR" sz="2400"/>
              <a:t>creation of the agriculture then food policy </a:t>
            </a:r>
            <a:r>
              <a:rPr lang="fr-FR" sz="2400"/>
              <a:t>council </a:t>
            </a:r>
            <a:r>
              <a:rPr lang="fr-FR" sz="2400"/>
              <a:t>,</a:t>
            </a:r>
            <a:endParaRPr sz="2400"/>
          </a:p>
          <a:p>
            <a:pPr indent="0" lvl="0" marL="0" rtl="0" algn="l">
              <a:lnSpc>
                <a:spcPct val="107000"/>
              </a:lnSpc>
              <a:spcBef>
                <a:spcPts val="1000"/>
              </a:spcBef>
              <a:spcAft>
                <a:spcPts val="0"/>
              </a:spcAft>
              <a:buClr>
                <a:schemeClr val="dk1"/>
              </a:buClr>
              <a:buSzPts val="1100"/>
              <a:buFont typeface="Arial"/>
              <a:buNone/>
            </a:pPr>
            <a:r>
              <a:rPr lang="fr-FR" sz="2400">
                <a:latin typeface="Arial"/>
                <a:ea typeface="Arial"/>
                <a:cs typeface="Arial"/>
                <a:sym typeface="Arial"/>
              </a:rPr>
              <a:t>·</a:t>
            </a:r>
            <a:r>
              <a:rPr lang="fr-FR" sz="2400"/>
              <a:t>organization educational activities,</a:t>
            </a:r>
            <a:endParaRPr sz="2400"/>
          </a:p>
          <a:p>
            <a:pPr indent="0" lvl="0" marL="0" rtl="0" algn="l">
              <a:lnSpc>
                <a:spcPct val="107000"/>
              </a:lnSpc>
              <a:spcBef>
                <a:spcPts val="1000"/>
              </a:spcBef>
              <a:spcAft>
                <a:spcPts val="0"/>
              </a:spcAft>
              <a:buClr>
                <a:schemeClr val="dk1"/>
              </a:buClr>
              <a:buSzPts val="1100"/>
              <a:buFont typeface="Arial"/>
              <a:buNone/>
            </a:pPr>
            <a:r>
              <a:rPr lang="fr-FR" sz="2400">
                <a:latin typeface="Arial"/>
                <a:ea typeface="Arial"/>
                <a:cs typeface="Arial"/>
                <a:sym typeface="Arial"/>
              </a:rPr>
              <a:t>·</a:t>
            </a:r>
            <a:r>
              <a:rPr lang="fr-FR" sz="2400"/>
              <a:t>promotion local products </a:t>
            </a:r>
            <a:endParaRPr sz="2400"/>
          </a:p>
          <a:p>
            <a:pPr indent="0" lvl="0" marL="469900" rtl="0" algn="l">
              <a:lnSpc>
                <a:spcPct val="107000"/>
              </a:lnSpc>
              <a:spcBef>
                <a:spcPts val="500"/>
              </a:spcBef>
              <a:spcAft>
                <a:spcPts val="0"/>
              </a:spcAft>
              <a:buClr>
                <a:schemeClr val="dk1"/>
              </a:buClr>
              <a:buSzPts val="1100"/>
              <a:buFont typeface="Arial"/>
              <a:buNone/>
            </a:pPr>
            <a:r>
              <a:rPr lang="fr-FR" sz="2400">
                <a:latin typeface="Courier New"/>
                <a:ea typeface="Courier New"/>
                <a:cs typeface="Courier New"/>
                <a:sym typeface="Courier New"/>
              </a:rPr>
              <a:t>o</a:t>
            </a:r>
            <a:r>
              <a:rPr lang="fr-FR" sz="2400"/>
              <a:t>events of awareness raising,</a:t>
            </a:r>
            <a:endParaRPr sz="2400"/>
          </a:p>
          <a:p>
            <a:pPr indent="0" lvl="0" marL="469900" rtl="0" algn="l">
              <a:lnSpc>
                <a:spcPct val="107000"/>
              </a:lnSpc>
              <a:spcBef>
                <a:spcPts val="500"/>
              </a:spcBef>
              <a:spcAft>
                <a:spcPts val="0"/>
              </a:spcAft>
              <a:buClr>
                <a:schemeClr val="dk1"/>
              </a:buClr>
              <a:buSzPts val="1100"/>
              <a:buFont typeface="Arial"/>
              <a:buNone/>
            </a:pPr>
            <a:r>
              <a:rPr lang="fr-FR" sz="2400">
                <a:latin typeface="Courier New"/>
                <a:ea typeface="Courier New"/>
                <a:cs typeface="Courier New"/>
                <a:sym typeface="Courier New"/>
              </a:rPr>
              <a:t>o</a:t>
            </a:r>
            <a:r>
              <a:rPr lang="fr-FR" sz="2400"/>
              <a:t>public procurement in school canteens,</a:t>
            </a:r>
            <a:endParaRPr sz="2400"/>
          </a:p>
          <a:p>
            <a:pPr indent="0" lvl="0" marL="469900" rtl="0" algn="l">
              <a:lnSpc>
                <a:spcPct val="107000"/>
              </a:lnSpc>
              <a:spcBef>
                <a:spcPts val="500"/>
              </a:spcBef>
              <a:spcAft>
                <a:spcPts val="0"/>
              </a:spcAft>
              <a:buClr>
                <a:schemeClr val="dk1"/>
              </a:buClr>
              <a:buSzPts val="1100"/>
              <a:buFont typeface="Arial"/>
              <a:buNone/>
            </a:pPr>
            <a:r>
              <a:rPr lang="fr-FR" sz="2400">
                <a:latin typeface="Courier New"/>
                <a:ea typeface="Courier New"/>
                <a:cs typeface="Courier New"/>
                <a:sym typeface="Courier New"/>
              </a:rPr>
              <a:t>o</a:t>
            </a:r>
            <a:r>
              <a:rPr lang="fr-FR" sz="2400"/>
              <a:t>green menu for bars and restaurants,</a:t>
            </a:r>
            <a:endParaRPr sz="2400"/>
          </a:p>
          <a:p>
            <a:pPr indent="0" lvl="0" marL="469900" rtl="0" algn="l">
              <a:lnSpc>
                <a:spcPct val="107000"/>
              </a:lnSpc>
              <a:spcBef>
                <a:spcPts val="500"/>
              </a:spcBef>
              <a:spcAft>
                <a:spcPts val="0"/>
              </a:spcAft>
              <a:buClr>
                <a:schemeClr val="dk1"/>
              </a:buClr>
              <a:buSzPts val="1100"/>
              <a:buFont typeface="Arial"/>
              <a:buNone/>
            </a:pPr>
            <a:r>
              <a:rPr lang="fr-FR" sz="2400">
                <a:latin typeface="Courier New"/>
                <a:ea typeface="Courier New"/>
                <a:cs typeface="Courier New"/>
                <a:sym typeface="Courier New"/>
              </a:rPr>
              <a:t>o</a:t>
            </a:r>
            <a:r>
              <a:rPr lang="fr-FR" sz="2400"/>
              <a:t>creation of Food district,</a:t>
            </a:r>
            <a:endParaRPr sz="2400"/>
          </a:p>
          <a:p>
            <a:pPr indent="0" lvl="0" marL="469900" rtl="0" algn="l">
              <a:lnSpc>
                <a:spcPct val="107000"/>
              </a:lnSpc>
              <a:spcBef>
                <a:spcPts val="500"/>
              </a:spcBef>
              <a:spcAft>
                <a:spcPts val="800"/>
              </a:spcAft>
              <a:buNone/>
            </a:pPr>
            <a:r>
              <a:rPr lang="fr-FR" sz="2400">
                <a:latin typeface="Courier New"/>
                <a:ea typeface="Courier New"/>
                <a:cs typeface="Courier New"/>
                <a:sym typeface="Courier New"/>
              </a:rPr>
              <a:t>o</a:t>
            </a:r>
            <a:r>
              <a:rPr lang="fr-FR" sz="2400"/>
              <a:t>process to become Bergamo Unesco City of Gastronomy fo cheese  etc...)</a:t>
            </a:r>
            <a:endParaRPr/>
          </a:p>
        </p:txBody>
      </p:sp>
      <p:sp>
        <p:nvSpPr>
          <p:cNvPr id="537" name="Google Shape;537;g2e341fc4479_2_57"/>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Capacity building</a:t>
            </a:r>
            <a:endParaRPr sz="36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1" name="Shape 541"/>
        <p:cNvGrpSpPr/>
        <p:nvPr/>
      </p:nvGrpSpPr>
      <p:grpSpPr>
        <a:xfrm>
          <a:off x="0" y="0"/>
          <a:ext cx="0" cy="0"/>
          <a:chOff x="0" y="0"/>
          <a:chExt cx="0" cy="0"/>
        </a:xfrm>
      </p:grpSpPr>
      <p:sp>
        <p:nvSpPr>
          <p:cNvPr id="542" name="Google Shape;542;g2e341fc4479_2_18"/>
          <p:cNvSpPr txBox="1"/>
          <p:nvPr>
            <p:ph type="title"/>
          </p:nvPr>
        </p:nvSpPr>
        <p:spPr>
          <a:xfrm>
            <a:off x="838200" y="640800"/>
            <a:ext cx="10515600" cy="1325700"/>
          </a:xfrm>
          <a:prstGeom prst="rect">
            <a:avLst/>
          </a:prstGeom>
        </p:spPr>
        <p:txBody>
          <a:bodyPr anchorCtr="0" anchor="ctr" bIns="45700" lIns="91425" spcFirstLastPara="1" rIns="91425" wrap="square" tIns="45700">
            <a:normAutofit/>
          </a:bodyPr>
          <a:lstStyle/>
          <a:p>
            <a:pPr indent="0" lvl="0" marL="0" rtl="0" algn="l">
              <a:lnSpc>
                <a:spcPct val="115000"/>
              </a:lnSpc>
              <a:spcBef>
                <a:spcPts val="1200"/>
              </a:spcBef>
              <a:spcAft>
                <a:spcPts val="1200"/>
              </a:spcAft>
              <a:buClr>
                <a:schemeClr val="dk1"/>
              </a:buClr>
              <a:buSzPts val="1100"/>
              <a:buFont typeface="Arial"/>
              <a:buNone/>
            </a:pPr>
            <a:r>
              <a:rPr b="1" lang="fr-FR" sz="3800">
                <a:latin typeface="Arial"/>
                <a:ea typeface="Arial"/>
                <a:cs typeface="Arial"/>
                <a:sym typeface="Arial"/>
              </a:rPr>
              <a:t>Food Policy Bergamo</a:t>
            </a:r>
            <a:endParaRPr sz="7100"/>
          </a:p>
        </p:txBody>
      </p:sp>
      <p:sp>
        <p:nvSpPr>
          <p:cNvPr id="543" name="Google Shape;543;g2e341fc4479_2_18"/>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349250" lvl="0" marL="457200" rtl="0" algn="l">
              <a:lnSpc>
                <a:spcPct val="115000"/>
              </a:lnSpc>
              <a:spcBef>
                <a:spcPts val="1200"/>
              </a:spcBef>
              <a:spcAft>
                <a:spcPts val="0"/>
              </a:spcAft>
              <a:buSzPts val="1900"/>
              <a:buFont typeface="Arial"/>
              <a:buChar char="●"/>
            </a:pPr>
            <a:r>
              <a:rPr b="1" lang="fr-FR" sz="1900">
                <a:latin typeface="Arial"/>
                <a:ea typeface="Arial"/>
                <a:cs typeface="Arial"/>
                <a:sym typeface="Arial"/>
              </a:rPr>
              <a:t>Timeline: 2018:</a:t>
            </a:r>
            <a:r>
              <a:rPr lang="fr-FR" sz="1900">
                <a:latin typeface="Arial"/>
                <a:ea typeface="Arial"/>
                <a:cs typeface="Arial"/>
                <a:sym typeface="Arial"/>
              </a:rPr>
              <a:t> Initiative started to improve urban food governance.</a:t>
            </a:r>
            <a:endParaRPr sz="1900">
              <a:latin typeface="Arial"/>
              <a:ea typeface="Arial"/>
              <a:cs typeface="Arial"/>
              <a:sym typeface="Arial"/>
            </a:endParaRPr>
          </a:p>
          <a:p>
            <a:pPr indent="-349250" lvl="1" marL="914400" rtl="0" algn="l">
              <a:lnSpc>
                <a:spcPct val="115000"/>
              </a:lnSpc>
              <a:spcBef>
                <a:spcPts val="0"/>
              </a:spcBef>
              <a:spcAft>
                <a:spcPts val="0"/>
              </a:spcAft>
              <a:buSzPts val="1900"/>
              <a:buChar char="○"/>
            </a:pPr>
            <a:r>
              <a:rPr b="1" lang="fr-FR" sz="1900">
                <a:latin typeface="Arial"/>
                <a:ea typeface="Arial"/>
                <a:cs typeface="Arial"/>
                <a:sym typeface="Arial"/>
              </a:rPr>
              <a:t>2020-2024:</a:t>
            </a:r>
            <a:r>
              <a:rPr lang="fr-FR" sz="1900">
                <a:latin typeface="Arial"/>
                <a:ea typeface="Arial"/>
                <a:cs typeface="Arial"/>
                <a:sym typeface="Arial"/>
              </a:rPr>
              <a:t> Implementation of the Food Trails project, funded by Horizon 2020.</a:t>
            </a:r>
            <a:endParaRPr sz="1900">
              <a:latin typeface="Arial"/>
              <a:ea typeface="Arial"/>
              <a:cs typeface="Arial"/>
              <a:sym typeface="Arial"/>
            </a:endParaRPr>
          </a:p>
          <a:p>
            <a:pPr indent="-349250" lvl="0" marL="457200" rtl="0" algn="l">
              <a:lnSpc>
                <a:spcPct val="115000"/>
              </a:lnSpc>
              <a:spcBef>
                <a:spcPts val="0"/>
              </a:spcBef>
              <a:spcAft>
                <a:spcPts val="0"/>
              </a:spcAft>
              <a:buSzPts val="1900"/>
              <a:buChar char="●"/>
            </a:pPr>
            <a:r>
              <a:rPr b="1" lang="fr-FR" sz="1900">
                <a:latin typeface="Arial"/>
                <a:ea typeface="Arial"/>
                <a:cs typeface="Arial"/>
                <a:sym typeface="Arial"/>
              </a:rPr>
              <a:t>Strategy &amp; Priorities:</a:t>
            </a:r>
            <a:endParaRPr b="1" sz="1900">
              <a:latin typeface="Arial"/>
              <a:ea typeface="Arial"/>
              <a:cs typeface="Arial"/>
              <a:sym typeface="Arial"/>
            </a:endParaRPr>
          </a:p>
          <a:p>
            <a:pPr indent="-349250" lvl="1" marL="914400" rtl="0" algn="l">
              <a:lnSpc>
                <a:spcPct val="115000"/>
              </a:lnSpc>
              <a:spcBef>
                <a:spcPts val="0"/>
              </a:spcBef>
              <a:spcAft>
                <a:spcPts val="0"/>
              </a:spcAft>
              <a:buSzPts val="1900"/>
              <a:buChar char="○"/>
            </a:pPr>
            <a:r>
              <a:rPr lang="fr-FR" sz="1900">
                <a:latin typeface="Arial"/>
                <a:ea typeface="Arial"/>
                <a:cs typeface="Arial"/>
                <a:sym typeface="Arial"/>
              </a:rPr>
              <a:t>Enhance food system sustainability.</a:t>
            </a:r>
            <a:endParaRPr sz="1900">
              <a:latin typeface="Arial"/>
              <a:ea typeface="Arial"/>
              <a:cs typeface="Arial"/>
              <a:sym typeface="Arial"/>
            </a:endParaRPr>
          </a:p>
          <a:p>
            <a:pPr indent="-349250" lvl="1" marL="914400" rtl="0" algn="l">
              <a:lnSpc>
                <a:spcPct val="115000"/>
              </a:lnSpc>
              <a:spcBef>
                <a:spcPts val="0"/>
              </a:spcBef>
              <a:spcAft>
                <a:spcPts val="0"/>
              </a:spcAft>
              <a:buSzPts val="1900"/>
              <a:buChar char="○"/>
            </a:pPr>
            <a:r>
              <a:rPr lang="fr-FR" sz="1900">
                <a:latin typeface="Arial"/>
                <a:ea typeface="Arial"/>
                <a:cs typeface="Arial"/>
                <a:sym typeface="Arial"/>
              </a:rPr>
              <a:t>Promote local, seasonal, and plant-based diets.</a:t>
            </a:r>
            <a:endParaRPr sz="1900">
              <a:latin typeface="Arial"/>
              <a:ea typeface="Arial"/>
              <a:cs typeface="Arial"/>
              <a:sym typeface="Arial"/>
            </a:endParaRPr>
          </a:p>
          <a:p>
            <a:pPr indent="-349250" lvl="1" marL="914400" rtl="0" algn="l">
              <a:lnSpc>
                <a:spcPct val="115000"/>
              </a:lnSpc>
              <a:spcBef>
                <a:spcPts val="0"/>
              </a:spcBef>
              <a:spcAft>
                <a:spcPts val="0"/>
              </a:spcAft>
              <a:buSzPts val="1900"/>
              <a:buChar char="○"/>
            </a:pPr>
            <a:r>
              <a:rPr lang="fr-FR" sz="1900">
                <a:latin typeface="Arial"/>
                <a:ea typeface="Arial"/>
                <a:cs typeface="Arial"/>
                <a:sym typeface="Arial"/>
              </a:rPr>
              <a:t>Foster food innovation.</a:t>
            </a:r>
            <a:endParaRPr sz="1900">
              <a:latin typeface="Arial"/>
              <a:ea typeface="Arial"/>
              <a:cs typeface="Arial"/>
              <a:sym typeface="Arial"/>
            </a:endParaRPr>
          </a:p>
          <a:p>
            <a:pPr indent="-349250" lvl="0" marL="457200" rtl="0" algn="l">
              <a:lnSpc>
                <a:spcPct val="115000"/>
              </a:lnSpc>
              <a:spcBef>
                <a:spcPts val="0"/>
              </a:spcBef>
              <a:spcAft>
                <a:spcPts val="0"/>
              </a:spcAft>
              <a:buSzPts val="1900"/>
              <a:buChar char="●"/>
            </a:pPr>
            <a:r>
              <a:rPr b="1" lang="fr-FR" sz="1900">
                <a:latin typeface="Arial"/>
                <a:ea typeface="Arial"/>
                <a:cs typeface="Arial"/>
                <a:sym typeface="Arial"/>
              </a:rPr>
              <a:t>Governance: </a:t>
            </a:r>
            <a:r>
              <a:rPr lang="fr-FR" sz="1900">
                <a:latin typeface="Arial"/>
                <a:ea typeface="Arial"/>
                <a:cs typeface="Arial"/>
                <a:sym typeface="Arial"/>
              </a:rPr>
              <a:t>Collaborative approach involving local authorities, businesses, and the community.</a:t>
            </a:r>
            <a:endParaRPr sz="1900">
              <a:latin typeface="Arial"/>
              <a:ea typeface="Arial"/>
              <a:cs typeface="Arial"/>
              <a:sym typeface="Arial"/>
            </a:endParaRPr>
          </a:p>
          <a:p>
            <a:pPr indent="-349250" lvl="0" marL="457200" rtl="0" algn="l">
              <a:lnSpc>
                <a:spcPct val="115000"/>
              </a:lnSpc>
              <a:spcBef>
                <a:spcPts val="0"/>
              </a:spcBef>
              <a:spcAft>
                <a:spcPts val="0"/>
              </a:spcAft>
              <a:buSzPts val="1900"/>
              <a:buChar char="●"/>
            </a:pPr>
            <a:r>
              <a:rPr b="1" lang="fr-FR" sz="1900">
                <a:latin typeface="Arial"/>
                <a:ea typeface="Arial"/>
                <a:cs typeface="Arial"/>
                <a:sym typeface="Arial"/>
              </a:rPr>
              <a:t>Key Actions:</a:t>
            </a:r>
            <a:endParaRPr b="1" sz="1900">
              <a:latin typeface="Arial"/>
              <a:ea typeface="Arial"/>
              <a:cs typeface="Arial"/>
              <a:sym typeface="Arial"/>
            </a:endParaRPr>
          </a:p>
          <a:p>
            <a:pPr indent="-349250" lvl="1" marL="914400" rtl="0" algn="l">
              <a:lnSpc>
                <a:spcPct val="115000"/>
              </a:lnSpc>
              <a:spcBef>
                <a:spcPts val="0"/>
              </a:spcBef>
              <a:spcAft>
                <a:spcPts val="0"/>
              </a:spcAft>
              <a:buSzPts val="1900"/>
              <a:buChar char="○"/>
            </a:pPr>
            <a:r>
              <a:rPr b="1" lang="fr-FR" sz="1900">
                <a:latin typeface="Arial"/>
                <a:ea typeface="Arial"/>
                <a:cs typeface="Arial"/>
                <a:sym typeface="Arial"/>
              </a:rPr>
              <a:t>La Buona Mensa:</a:t>
            </a:r>
            <a:r>
              <a:rPr lang="fr-FR" sz="1900">
                <a:latin typeface="Arial"/>
                <a:ea typeface="Arial"/>
                <a:cs typeface="Arial"/>
                <a:sym typeface="Arial"/>
              </a:rPr>
              <a:t> Educational project promoting healthy eating.</a:t>
            </a:r>
            <a:endParaRPr sz="1900">
              <a:latin typeface="Arial"/>
              <a:ea typeface="Arial"/>
              <a:cs typeface="Arial"/>
              <a:sym typeface="Arial"/>
            </a:endParaRPr>
          </a:p>
          <a:p>
            <a:pPr indent="-349250" lvl="1" marL="914400" rtl="0" algn="l">
              <a:lnSpc>
                <a:spcPct val="115000"/>
              </a:lnSpc>
              <a:spcBef>
                <a:spcPts val="0"/>
              </a:spcBef>
              <a:spcAft>
                <a:spcPts val="0"/>
              </a:spcAft>
              <a:buSzPts val="1900"/>
              <a:buChar char="○"/>
            </a:pPr>
            <a:r>
              <a:rPr b="1" lang="fr-FR" sz="1900">
                <a:latin typeface="Arial"/>
                <a:ea typeface="Arial"/>
                <a:cs typeface="Arial"/>
                <a:sym typeface="Arial"/>
              </a:rPr>
              <a:t>Food Trails: EU Horizon s</a:t>
            </a:r>
            <a:r>
              <a:rPr lang="fr-FR" sz="1900">
                <a:latin typeface="Arial"/>
                <a:ea typeface="Arial"/>
                <a:cs typeface="Arial"/>
                <a:sym typeface="Arial"/>
              </a:rPr>
              <a:t>upports policy development and food innovation.</a:t>
            </a:r>
            <a:endParaRPr sz="1900">
              <a:latin typeface="Arial"/>
              <a:ea typeface="Arial"/>
              <a:cs typeface="Arial"/>
              <a:sym typeface="Arial"/>
            </a:endParaRPr>
          </a:p>
          <a:p>
            <a:pPr indent="-349250" lvl="1" marL="914400" rtl="0" algn="l">
              <a:lnSpc>
                <a:spcPct val="115000"/>
              </a:lnSpc>
              <a:spcBef>
                <a:spcPts val="0"/>
              </a:spcBef>
              <a:spcAft>
                <a:spcPts val="0"/>
              </a:spcAft>
              <a:buSzPts val="1900"/>
              <a:buChar char="○"/>
            </a:pPr>
            <a:r>
              <a:rPr b="1" lang="fr-FR" sz="1900">
                <a:latin typeface="Arial"/>
                <a:ea typeface="Arial"/>
                <a:cs typeface="Arial"/>
                <a:sym typeface="Arial"/>
              </a:rPr>
              <a:t>Food Policy Table: </a:t>
            </a:r>
            <a:r>
              <a:rPr lang="fr-FR" sz="1900">
                <a:latin typeface="Arial"/>
                <a:ea typeface="Arial"/>
                <a:cs typeface="Arial"/>
                <a:sym typeface="Arial"/>
              </a:rPr>
              <a:t> 40 local actors involved in structured dialogue and action planning.</a:t>
            </a:r>
            <a:endParaRPr sz="1900">
              <a:latin typeface="Arial"/>
              <a:ea typeface="Arial"/>
              <a:cs typeface="Arial"/>
              <a:sym typeface="Arial"/>
            </a:endParaRPr>
          </a:p>
          <a:p>
            <a:pPr indent="0" lvl="0" marL="0" rtl="0" algn="l">
              <a:lnSpc>
                <a:spcPct val="115000"/>
              </a:lnSpc>
              <a:spcBef>
                <a:spcPts val="1200"/>
              </a:spcBef>
              <a:spcAft>
                <a:spcPts val="1200"/>
              </a:spcAft>
              <a:buNone/>
            </a:pPr>
            <a:r>
              <a:rPr lang="fr-FR" sz="1700">
                <a:latin typeface="Arial"/>
                <a:ea typeface="Arial"/>
                <a:cs typeface="Arial"/>
                <a:sym typeface="Arial"/>
              </a:rPr>
              <a:t>more information on </a:t>
            </a:r>
            <a:r>
              <a:rPr lang="fr-FR" sz="1700" u="sng">
                <a:solidFill>
                  <a:schemeClr val="hlink"/>
                </a:solidFill>
                <a:latin typeface="Arial"/>
                <a:ea typeface="Arial"/>
                <a:cs typeface="Arial"/>
                <a:sym typeface="Arial"/>
                <a:hlinkClick r:id="rId3"/>
              </a:rPr>
              <a:t>Food Policy Bergamo</a:t>
            </a:r>
            <a:r>
              <a:rPr lang="fr-FR" sz="1700">
                <a:latin typeface="Arial"/>
                <a:ea typeface="Arial"/>
                <a:cs typeface="Arial"/>
                <a:sym typeface="Arial"/>
              </a:rPr>
              <a:t>.</a:t>
            </a:r>
            <a:endParaRPr sz="2900"/>
          </a:p>
        </p:txBody>
      </p:sp>
      <p:sp>
        <p:nvSpPr>
          <p:cNvPr id="544" name="Google Shape;544;g2e341fc4479_2_18"/>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Capacity building</a:t>
            </a:r>
            <a:endParaRPr sz="36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8" name="Shape 548"/>
        <p:cNvGrpSpPr/>
        <p:nvPr/>
      </p:nvGrpSpPr>
      <p:grpSpPr>
        <a:xfrm>
          <a:off x="0" y="0"/>
          <a:ext cx="0" cy="0"/>
          <a:chOff x="0" y="0"/>
          <a:chExt cx="0" cy="0"/>
        </a:xfrm>
      </p:grpSpPr>
      <p:sp>
        <p:nvSpPr>
          <p:cNvPr id="549" name="Google Shape;549;g2e341fc4479_2_24"/>
          <p:cNvSpPr txBox="1"/>
          <p:nvPr>
            <p:ph type="title"/>
          </p:nvPr>
        </p:nvSpPr>
        <p:spPr>
          <a:xfrm>
            <a:off x="838200" y="4999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fr-FR"/>
              <a:t>Governance </a:t>
            </a:r>
            <a:r>
              <a:rPr lang="fr-FR"/>
              <a:t>of Food Policy Bergamo</a:t>
            </a:r>
            <a:endParaRPr/>
          </a:p>
        </p:txBody>
      </p:sp>
      <p:sp>
        <p:nvSpPr>
          <p:cNvPr id="550" name="Google Shape;550;g2e341fc4479_2_24"/>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b="1" lang="fr-FR" sz="1700">
                <a:latin typeface="Arial"/>
                <a:ea typeface="Arial"/>
                <a:cs typeface="Arial"/>
                <a:sym typeface="Arial"/>
              </a:rPr>
              <a:t>Leadership:</a:t>
            </a:r>
            <a:endParaRPr b="1" sz="1700">
              <a:latin typeface="Arial"/>
              <a:ea typeface="Arial"/>
              <a:cs typeface="Arial"/>
              <a:sym typeface="Arial"/>
            </a:endParaRPr>
          </a:p>
          <a:p>
            <a:pPr indent="-336550" lvl="0" marL="457200" rtl="0" algn="l">
              <a:lnSpc>
                <a:spcPct val="115000"/>
              </a:lnSpc>
              <a:spcBef>
                <a:spcPts val="1200"/>
              </a:spcBef>
              <a:spcAft>
                <a:spcPts val="0"/>
              </a:spcAft>
              <a:buSzPts val="1700"/>
              <a:buChar char="●"/>
            </a:pPr>
            <a:r>
              <a:rPr lang="fr-FR" sz="1700">
                <a:latin typeface="Arial"/>
                <a:ea typeface="Arial"/>
                <a:cs typeface="Arial"/>
                <a:sym typeface="Arial"/>
              </a:rPr>
              <a:t>Led by Mayor Giorgio Gori.</a:t>
            </a:r>
            <a:endParaRPr sz="1700">
              <a:latin typeface="Arial"/>
              <a:ea typeface="Arial"/>
              <a:cs typeface="Arial"/>
              <a:sym typeface="Arial"/>
            </a:endParaRPr>
          </a:p>
          <a:p>
            <a:pPr indent="-336550" lvl="0" marL="457200" rtl="0" algn="l">
              <a:lnSpc>
                <a:spcPct val="115000"/>
              </a:lnSpc>
              <a:spcBef>
                <a:spcPts val="0"/>
              </a:spcBef>
              <a:spcAft>
                <a:spcPts val="0"/>
              </a:spcAft>
              <a:buSzPts val="1700"/>
              <a:buChar char="●"/>
            </a:pPr>
            <a:r>
              <a:rPr lang="fr-FR" sz="1700">
                <a:latin typeface="Arial"/>
                <a:ea typeface="Arial"/>
                <a:cs typeface="Arial"/>
                <a:sym typeface="Arial"/>
              </a:rPr>
              <a:t>Coordinated by Dr. Raoul Tiraboschi.</a:t>
            </a:r>
            <a:endParaRPr sz="17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fr-FR" sz="1700">
                <a:latin typeface="Arial"/>
                <a:ea typeface="Arial"/>
                <a:cs typeface="Arial"/>
                <a:sym typeface="Arial"/>
              </a:rPr>
              <a:t>Support Team:</a:t>
            </a:r>
            <a:endParaRPr b="1" sz="1700">
              <a:latin typeface="Arial"/>
              <a:ea typeface="Arial"/>
              <a:cs typeface="Arial"/>
              <a:sym typeface="Arial"/>
            </a:endParaRPr>
          </a:p>
          <a:p>
            <a:pPr indent="-336550" lvl="0" marL="457200" rtl="0" algn="l">
              <a:lnSpc>
                <a:spcPct val="115000"/>
              </a:lnSpc>
              <a:spcBef>
                <a:spcPts val="1200"/>
              </a:spcBef>
              <a:spcAft>
                <a:spcPts val="0"/>
              </a:spcAft>
              <a:buSzPts val="1700"/>
              <a:buChar char="●"/>
            </a:pPr>
            <a:r>
              <a:rPr b="1" lang="fr-FR" sz="1700">
                <a:latin typeface="Arial"/>
                <a:ea typeface="Arial"/>
                <a:cs typeface="Arial"/>
                <a:sym typeface="Arial"/>
              </a:rPr>
              <a:t>Food Policy Team:</a:t>
            </a:r>
            <a:endParaRPr b="1" sz="1700">
              <a:latin typeface="Arial"/>
              <a:ea typeface="Arial"/>
              <a:cs typeface="Arial"/>
              <a:sym typeface="Arial"/>
            </a:endParaRPr>
          </a:p>
          <a:p>
            <a:pPr indent="-336550" lvl="1" marL="914400" rtl="0" algn="l">
              <a:lnSpc>
                <a:spcPct val="115000"/>
              </a:lnSpc>
              <a:spcBef>
                <a:spcPts val="0"/>
              </a:spcBef>
              <a:spcAft>
                <a:spcPts val="0"/>
              </a:spcAft>
              <a:buSzPts val="1700"/>
              <a:buChar char="○"/>
            </a:pPr>
            <a:r>
              <a:rPr lang="fr-FR" sz="1700">
                <a:latin typeface="Arial"/>
                <a:ea typeface="Arial"/>
                <a:cs typeface="Arial"/>
                <a:sym typeface="Arial"/>
              </a:rPr>
              <a:t>Dr. Nadia Tonoli (European Project Office)....</a:t>
            </a:r>
            <a:r>
              <a:rPr b="1" i="1" lang="fr-FR" sz="1700" u="sng">
                <a:latin typeface="Arial"/>
                <a:ea typeface="Arial"/>
                <a:cs typeface="Arial"/>
                <a:sym typeface="Arial"/>
              </a:rPr>
              <a:t>our intermediary</a:t>
            </a:r>
            <a:endParaRPr b="1" i="1" sz="1700" u="sng">
              <a:latin typeface="Arial"/>
              <a:ea typeface="Arial"/>
              <a:cs typeface="Arial"/>
              <a:sym typeface="Arial"/>
            </a:endParaRPr>
          </a:p>
          <a:p>
            <a:pPr indent="-336550" lvl="1" marL="914400" rtl="0" algn="l">
              <a:lnSpc>
                <a:spcPct val="115000"/>
              </a:lnSpc>
              <a:spcBef>
                <a:spcPts val="0"/>
              </a:spcBef>
              <a:spcAft>
                <a:spcPts val="0"/>
              </a:spcAft>
              <a:buSzPts val="1700"/>
              <a:buChar char="○"/>
            </a:pPr>
            <a:r>
              <a:rPr lang="fr-FR" sz="1700">
                <a:latin typeface="Arial"/>
                <a:ea typeface="Arial"/>
                <a:cs typeface="Arial"/>
                <a:sym typeface="Arial"/>
              </a:rPr>
              <a:t>Dr. Francesco Calabrese (Technical Coordination by Secretary General Dr. Pietro San Martino).</a:t>
            </a:r>
            <a:endParaRPr sz="17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fr-FR" sz="1700">
                <a:latin typeface="Arial"/>
                <a:ea typeface="Arial"/>
                <a:cs typeface="Arial"/>
                <a:sym typeface="Arial"/>
              </a:rPr>
              <a:t>Food Policy Table (Tavolo Food Policy):</a:t>
            </a:r>
            <a:endParaRPr b="1" sz="1700">
              <a:latin typeface="Arial"/>
              <a:ea typeface="Arial"/>
              <a:cs typeface="Arial"/>
              <a:sym typeface="Arial"/>
            </a:endParaRPr>
          </a:p>
          <a:p>
            <a:pPr indent="-336550" lvl="0" marL="457200" rtl="0" algn="l">
              <a:lnSpc>
                <a:spcPct val="115000"/>
              </a:lnSpc>
              <a:spcBef>
                <a:spcPts val="1200"/>
              </a:spcBef>
              <a:spcAft>
                <a:spcPts val="0"/>
              </a:spcAft>
              <a:buSzPts val="1700"/>
              <a:buChar char="●"/>
            </a:pPr>
            <a:r>
              <a:rPr lang="fr-FR" sz="1700">
                <a:latin typeface="Arial"/>
                <a:ea typeface="Arial"/>
                <a:cs typeface="Arial"/>
                <a:sym typeface="Arial"/>
              </a:rPr>
              <a:t>Established in 2020.</a:t>
            </a:r>
            <a:endParaRPr sz="1700">
              <a:latin typeface="Arial"/>
              <a:ea typeface="Arial"/>
              <a:cs typeface="Arial"/>
              <a:sym typeface="Arial"/>
            </a:endParaRPr>
          </a:p>
          <a:p>
            <a:pPr indent="-336550" lvl="0" marL="457200" rtl="0" algn="l">
              <a:lnSpc>
                <a:spcPct val="115000"/>
              </a:lnSpc>
              <a:spcBef>
                <a:spcPts val="0"/>
              </a:spcBef>
              <a:spcAft>
                <a:spcPts val="0"/>
              </a:spcAft>
              <a:buSzPts val="1700"/>
              <a:buChar char="●"/>
            </a:pPr>
            <a:r>
              <a:rPr lang="fr-FR" sz="1700">
                <a:latin typeface="Arial"/>
                <a:ea typeface="Arial"/>
                <a:cs typeface="Arial"/>
                <a:sym typeface="Arial"/>
              </a:rPr>
              <a:t>Over 40 local stakeholders including citizens, public institutions, and agro-food system actors.</a:t>
            </a:r>
            <a:endParaRPr sz="1700">
              <a:latin typeface="Arial"/>
              <a:ea typeface="Arial"/>
              <a:cs typeface="Arial"/>
              <a:sym typeface="Arial"/>
            </a:endParaRPr>
          </a:p>
          <a:p>
            <a:pPr indent="-336550" lvl="0" marL="457200" rtl="0" algn="l">
              <a:lnSpc>
                <a:spcPct val="115000"/>
              </a:lnSpc>
              <a:spcBef>
                <a:spcPts val="0"/>
              </a:spcBef>
              <a:spcAft>
                <a:spcPts val="0"/>
              </a:spcAft>
              <a:buSzPts val="1700"/>
              <a:buChar char="●"/>
            </a:pPr>
            <a:r>
              <a:rPr lang="fr-FR" sz="1700">
                <a:latin typeface="Arial"/>
                <a:ea typeface="Arial"/>
                <a:cs typeface="Arial"/>
                <a:sym typeface="Arial"/>
              </a:rPr>
              <a:t>Promotes structured dialogue and action planning.</a:t>
            </a:r>
            <a:endParaRPr sz="1700">
              <a:latin typeface="Arial"/>
              <a:ea typeface="Arial"/>
              <a:cs typeface="Arial"/>
              <a:sym typeface="Arial"/>
            </a:endParaRPr>
          </a:p>
          <a:p>
            <a:pPr indent="0" lvl="0" marL="0" rtl="0" algn="l">
              <a:spcBef>
                <a:spcPts val="1200"/>
              </a:spcBef>
              <a:spcAft>
                <a:spcPts val="0"/>
              </a:spcAft>
              <a:buNone/>
            </a:pPr>
            <a:r>
              <a:t/>
            </a:r>
            <a:endParaRPr sz="3400"/>
          </a:p>
        </p:txBody>
      </p:sp>
      <p:sp>
        <p:nvSpPr>
          <p:cNvPr id="551" name="Google Shape;551;g2e341fc4479_2_24"/>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Capacity building</a:t>
            </a:r>
            <a:endParaRPr sz="3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2" name="Shape 112"/>
        <p:cNvGrpSpPr/>
        <p:nvPr/>
      </p:nvGrpSpPr>
      <p:grpSpPr>
        <a:xfrm>
          <a:off x="0" y="0"/>
          <a:ext cx="0" cy="0"/>
          <a:chOff x="0" y="0"/>
          <a:chExt cx="0" cy="0"/>
        </a:xfrm>
      </p:grpSpPr>
      <p:sp>
        <p:nvSpPr>
          <p:cNvPr id="113" name="Google Shape;113;g2e36af56a48_0_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i="1" lang="fr-FR" sz="4000"/>
              <a:t>Living Lab </a:t>
            </a:r>
            <a:r>
              <a:rPr b="1" lang="fr-FR" sz="4000"/>
              <a:t>Towards a Local Food Strategy</a:t>
            </a:r>
            <a:endParaRPr b="1" sz="4000"/>
          </a:p>
          <a:p>
            <a:pPr indent="0" lvl="0" marL="0" rtl="0" algn="ctr">
              <a:spcBef>
                <a:spcPts val="0"/>
              </a:spcBef>
              <a:spcAft>
                <a:spcPts val="0"/>
              </a:spcAft>
              <a:buClr>
                <a:schemeClr val="dk1"/>
              </a:buClr>
              <a:buSzPts val="6000"/>
              <a:buFont typeface="Calibri"/>
              <a:buNone/>
            </a:pPr>
            <a:r>
              <a:rPr i="1" lang="fr-FR" sz="4000"/>
              <a:t> </a:t>
            </a:r>
            <a:endParaRPr/>
          </a:p>
        </p:txBody>
      </p:sp>
      <p:sp>
        <p:nvSpPr>
          <p:cNvPr id="114" name="Google Shape;114;g2e36af56a48_0_1"/>
          <p:cNvSpPr txBox="1"/>
          <p:nvPr>
            <p:ph idx="1" type="body"/>
          </p:nvPr>
        </p:nvSpPr>
        <p:spPr>
          <a:xfrm>
            <a:off x="838200" y="1825625"/>
            <a:ext cx="4975500" cy="43512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lang="fr-FR" sz="2500"/>
              <a:t>1. Overview of District 6's Food system</a:t>
            </a:r>
            <a:endParaRPr b="1" sz="2500"/>
          </a:p>
          <a:p>
            <a:pPr indent="0" lvl="0" marL="0" rtl="0" algn="l">
              <a:lnSpc>
                <a:spcPct val="115000"/>
              </a:lnSpc>
              <a:spcBef>
                <a:spcPts val="1200"/>
              </a:spcBef>
              <a:spcAft>
                <a:spcPts val="0"/>
              </a:spcAft>
              <a:buNone/>
            </a:pPr>
            <a:r>
              <a:t/>
            </a:r>
            <a:endParaRPr b="1" sz="2500"/>
          </a:p>
          <a:p>
            <a:pPr indent="0" lvl="0" marL="0" rtl="0" algn="l">
              <a:lnSpc>
                <a:spcPct val="115000"/>
              </a:lnSpc>
              <a:spcBef>
                <a:spcPts val="1200"/>
              </a:spcBef>
              <a:spcAft>
                <a:spcPts val="0"/>
              </a:spcAft>
              <a:buNone/>
            </a:pPr>
            <a:r>
              <a:rPr b="1" lang="fr-FR" sz="2500"/>
              <a:t>2. </a:t>
            </a:r>
            <a:r>
              <a:rPr b="1" lang="fr-FR" sz="2500"/>
              <a:t>Creating</a:t>
            </a:r>
            <a:r>
              <a:rPr b="1" lang="fr-FR" sz="2500"/>
              <a:t> a Living Lab group.</a:t>
            </a:r>
            <a:endParaRPr b="1" sz="2500"/>
          </a:p>
          <a:p>
            <a:pPr indent="0" lvl="0" marL="0" rtl="0" algn="l">
              <a:lnSpc>
                <a:spcPct val="115000"/>
              </a:lnSpc>
              <a:spcBef>
                <a:spcPts val="1200"/>
              </a:spcBef>
              <a:spcAft>
                <a:spcPts val="0"/>
              </a:spcAft>
              <a:buNone/>
            </a:pPr>
            <a:r>
              <a:t/>
            </a:r>
            <a:endParaRPr b="1" sz="2500"/>
          </a:p>
          <a:p>
            <a:pPr indent="0" lvl="0" marL="0" rtl="0" algn="l">
              <a:lnSpc>
                <a:spcPct val="115000"/>
              </a:lnSpc>
              <a:spcBef>
                <a:spcPts val="1200"/>
              </a:spcBef>
              <a:spcAft>
                <a:spcPts val="0"/>
              </a:spcAft>
              <a:buNone/>
            </a:pPr>
            <a:r>
              <a:rPr b="1" lang="fr-FR" sz="2500"/>
              <a:t>3. Vision setting and strategic actions.</a:t>
            </a:r>
            <a:endParaRPr b="1" sz="2500"/>
          </a:p>
          <a:p>
            <a:pPr indent="0" lvl="0" marL="0" rtl="0" algn="l">
              <a:lnSpc>
                <a:spcPct val="115000"/>
              </a:lnSpc>
              <a:spcBef>
                <a:spcPts val="1200"/>
              </a:spcBef>
              <a:spcAft>
                <a:spcPts val="1200"/>
              </a:spcAft>
              <a:buNone/>
            </a:pPr>
            <a:r>
              <a:t/>
            </a:r>
            <a:endParaRPr sz="4200"/>
          </a:p>
        </p:txBody>
      </p:sp>
      <p:sp>
        <p:nvSpPr>
          <p:cNvPr id="115" name="Google Shape;115;g2e36af56a48_0_1"/>
          <p:cNvSpPr txBox="1"/>
          <p:nvPr/>
        </p:nvSpPr>
        <p:spPr>
          <a:xfrm>
            <a:off x="6509850" y="1690825"/>
            <a:ext cx="5092800" cy="4109700"/>
          </a:xfrm>
          <a:prstGeom prst="rect">
            <a:avLst/>
          </a:prstGeom>
          <a:solidFill>
            <a:srgbClr val="F2F2F2"/>
          </a:solid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fr-FR" sz="1800">
                <a:solidFill>
                  <a:schemeClr val="dk1"/>
                </a:solidFill>
                <a:latin typeface="Calibri"/>
                <a:ea typeface="Calibri"/>
                <a:cs typeface="Calibri"/>
                <a:sym typeface="Calibri"/>
              </a:rPr>
              <a:t>Objectives for Local Students:</a:t>
            </a:r>
            <a:endParaRPr b="1" sz="1800">
              <a:solidFill>
                <a:schemeClr val="dk1"/>
              </a:solidFill>
              <a:latin typeface="Calibri"/>
              <a:ea typeface="Calibri"/>
              <a:cs typeface="Calibri"/>
              <a:sym typeface="Calibri"/>
            </a:endParaRPr>
          </a:p>
          <a:p>
            <a:pPr indent="-342900" lvl="0" marL="457200" rtl="0" algn="l">
              <a:lnSpc>
                <a:spcPct val="115000"/>
              </a:lnSpc>
              <a:spcBef>
                <a:spcPts val="120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Mapping the local food system.</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Establishing comprehensive goals.</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Developing a sustainable vision.</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Creating an actionable strategy with innovative practices.</a:t>
            </a:r>
            <a:endParaRPr sz="18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b="1" lang="fr-FR" sz="1800">
                <a:solidFill>
                  <a:schemeClr val="dk1"/>
                </a:solidFill>
                <a:latin typeface="Calibri"/>
                <a:ea typeface="Calibri"/>
                <a:cs typeface="Calibri"/>
                <a:sym typeface="Calibri"/>
              </a:rPr>
              <a:t>Research Questions for Remote Students:</a:t>
            </a:r>
            <a:endParaRPr b="1" sz="1800">
              <a:solidFill>
                <a:schemeClr val="dk1"/>
              </a:solidFill>
              <a:latin typeface="Calibri"/>
              <a:ea typeface="Calibri"/>
              <a:cs typeface="Calibri"/>
              <a:sym typeface="Calibri"/>
            </a:endParaRPr>
          </a:p>
          <a:p>
            <a:pPr indent="-342900" lvl="0" marL="457200" rtl="0" algn="l">
              <a:lnSpc>
                <a:spcPct val="115000"/>
              </a:lnSpc>
              <a:spcBef>
                <a:spcPts val="120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Integration with broader city-region strategies.</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Formation of an effective local food council.</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Primary goals in a post-socialist context.</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Effective resident engagement methods.</a:t>
            </a:r>
            <a:endParaRPr sz="2100">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5" name="Shape 555"/>
        <p:cNvGrpSpPr/>
        <p:nvPr/>
      </p:nvGrpSpPr>
      <p:grpSpPr>
        <a:xfrm>
          <a:off x="0" y="0"/>
          <a:ext cx="0" cy="0"/>
          <a:chOff x="0" y="0"/>
          <a:chExt cx="0" cy="0"/>
        </a:xfrm>
      </p:grpSpPr>
      <p:sp>
        <p:nvSpPr>
          <p:cNvPr id="556" name="Google Shape;556;g2e341fc4479_2_114"/>
          <p:cNvSpPr txBox="1"/>
          <p:nvPr>
            <p:ph idx="1" type="body"/>
          </p:nvPr>
        </p:nvSpPr>
        <p:spPr>
          <a:xfrm>
            <a:off x="671825" y="845900"/>
            <a:ext cx="11198700" cy="5556000"/>
          </a:xfrm>
          <a:prstGeom prst="rect">
            <a:avLst/>
          </a:prstGeom>
        </p:spPr>
        <p:txBody>
          <a:bodyPr anchorCtr="0" anchor="t" bIns="45700" lIns="91425" spcFirstLastPara="1" rIns="91425" wrap="square" tIns="45700">
            <a:noAutofit/>
          </a:bodyPr>
          <a:lstStyle/>
          <a:p>
            <a:pPr indent="0" lvl="0" marL="0" rtl="0" algn="l">
              <a:lnSpc>
                <a:spcPct val="95000"/>
              </a:lnSpc>
              <a:spcBef>
                <a:spcPts val="0"/>
              </a:spcBef>
              <a:spcAft>
                <a:spcPts val="0"/>
              </a:spcAft>
              <a:buSzPts val="688"/>
              <a:buNone/>
            </a:pPr>
            <a:r>
              <a:rPr b="1" lang="fr-FR" sz="1587">
                <a:highlight>
                  <a:srgbClr val="FFFF00"/>
                </a:highlight>
              </a:rPr>
              <a:t>Report:</a:t>
            </a:r>
            <a:r>
              <a:rPr lang="fr-FR" sz="1587"/>
              <a:t>"The Bergamo Food System: Issues, Policies, Projects, and Actors", </a:t>
            </a:r>
            <a:r>
              <a:rPr lang="fr-FR" sz="1587">
                <a:highlight>
                  <a:srgbClr val="FFFF00"/>
                </a:highlight>
              </a:rPr>
              <a:t>Conducted with EStà – Economia e Sostenibilità </a:t>
            </a:r>
            <a:endParaRPr sz="1587">
              <a:highlight>
                <a:srgbClr val="FFFF00"/>
              </a:highlight>
            </a:endParaRPr>
          </a:p>
          <a:p>
            <a:pPr indent="0" lvl="0" marL="0" rtl="0" algn="l">
              <a:lnSpc>
                <a:spcPct val="95000"/>
              </a:lnSpc>
              <a:spcBef>
                <a:spcPts val="0"/>
              </a:spcBef>
              <a:spcAft>
                <a:spcPts val="0"/>
              </a:spcAft>
              <a:buSzPts val="688"/>
              <a:buNone/>
            </a:pPr>
            <a:r>
              <a:rPr lang="fr-FR" sz="1587">
                <a:highlight>
                  <a:srgbClr val="FFFF00"/>
                </a:highlight>
              </a:rPr>
              <a:t>Year: </a:t>
            </a:r>
            <a:endParaRPr sz="1587">
              <a:highlight>
                <a:srgbClr val="FFFF00"/>
              </a:highlight>
            </a:endParaRPr>
          </a:p>
          <a:p>
            <a:pPr indent="0" lvl="0" marL="0" rtl="0" algn="l">
              <a:lnSpc>
                <a:spcPct val="95000"/>
              </a:lnSpc>
              <a:spcBef>
                <a:spcPts val="0"/>
              </a:spcBef>
              <a:spcAft>
                <a:spcPts val="0"/>
              </a:spcAft>
              <a:buSzPts val="688"/>
              <a:buNone/>
            </a:pPr>
            <a:r>
              <a:rPr lang="fr-FR" sz="1587">
                <a:highlight>
                  <a:srgbClr val="FFFF00"/>
                </a:highlight>
              </a:rPr>
              <a:t>Author:</a:t>
            </a:r>
            <a:endParaRPr sz="1587">
              <a:highlight>
                <a:srgbClr val="FFFF00"/>
              </a:highlight>
            </a:endParaRPr>
          </a:p>
          <a:p>
            <a:pPr indent="0" lvl="0" marL="0" rtl="0" algn="l">
              <a:lnSpc>
                <a:spcPct val="95000"/>
              </a:lnSpc>
              <a:spcBef>
                <a:spcPts val="0"/>
              </a:spcBef>
              <a:spcAft>
                <a:spcPts val="0"/>
              </a:spcAft>
              <a:buSzPts val="688"/>
              <a:buNone/>
            </a:pPr>
            <a:r>
              <a:t/>
            </a:r>
            <a:endParaRPr sz="1587">
              <a:highlight>
                <a:srgbClr val="FFFF00"/>
              </a:highlight>
            </a:endParaRPr>
          </a:p>
          <a:p>
            <a:pPr indent="0" lvl="0" marL="0" rtl="0" algn="l">
              <a:lnSpc>
                <a:spcPct val="95000"/>
              </a:lnSpc>
              <a:spcBef>
                <a:spcPts val="0"/>
              </a:spcBef>
              <a:spcAft>
                <a:spcPts val="0"/>
              </a:spcAft>
              <a:buSzPts val="688"/>
              <a:buNone/>
            </a:pPr>
            <a:r>
              <a:rPr lang="fr-FR" sz="1587">
                <a:highlight>
                  <a:srgbClr val="FFFF00"/>
                </a:highlight>
              </a:rPr>
              <a:t>Objective:</a:t>
            </a:r>
            <a:endParaRPr sz="1587">
              <a:highlight>
                <a:srgbClr val="FFFF00"/>
              </a:highlight>
            </a:endParaRPr>
          </a:p>
          <a:p>
            <a:pPr indent="-329406" lvl="0" marL="457200" rtl="0" algn="l">
              <a:lnSpc>
                <a:spcPct val="95000"/>
              </a:lnSpc>
              <a:spcBef>
                <a:spcPts val="1200"/>
              </a:spcBef>
              <a:spcAft>
                <a:spcPts val="0"/>
              </a:spcAft>
              <a:buSzPts val="1588"/>
              <a:buFont typeface="Calibri"/>
              <a:buChar char="●"/>
            </a:pPr>
            <a:r>
              <a:rPr lang="fr-FR" sz="1587"/>
              <a:t>Analyzes how food intersects with city life, focusing on production, transportation, consumption, and waste management.</a:t>
            </a:r>
            <a:endParaRPr sz="1587"/>
          </a:p>
          <a:p>
            <a:pPr indent="-329406" lvl="0" marL="457200" rtl="0" algn="l">
              <a:lnSpc>
                <a:spcPct val="95000"/>
              </a:lnSpc>
              <a:spcBef>
                <a:spcPts val="0"/>
              </a:spcBef>
              <a:spcAft>
                <a:spcPts val="0"/>
              </a:spcAft>
              <a:buSzPts val="1588"/>
              <a:buChar char="●"/>
            </a:pPr>
            <a:r>
              <a:rPr lang="fr-FR" sz="1587">
                <a:highlight>
                  <a:srgbClr val="FFFF00"/>
                </a:highlight>
              </a:rPr>
              <a:t>Active consultation with over 30 local stakeholders.</a:t>
            </a:r>
            <a:endParaRPr sz="1587"/>
          </a:p>
          <a:p>
            <a:pPr indent="-329406" lvl="0" marL="457200" rtl="0" algn="l">
              <a:lnSpc>
                <a:spcPct val="95000"/>
              </a:lnSpc>
              <a:spcBef>
                <a:spcPts val="0"/>
              </a:spcBef>
              <a:spcAft>
                <a:spcPts val="0"/>
              </a:spcAft>
              <a:buSzPts val="1588"/>
              <a:buFont typeface="Calibri"/>
              <a:buChar char="●"/>
            </a:pPr>
            <a:r>
              <a:rPr lang="fr-FR" sz="1587"/>
              <a:t>Highlights the environmental impact of food production and distribution.</a:t>
            </a:r>
            <a:endParaRPr sz="1587"/>
          </a:p>
          <a:p>
            <a:pPr indent="-329406" lvl="0" marL="457200" rtl="0" algn="l">
              <a:lnSpc>
                <a:spcPct val="95000"/>
              </a:lnSpc>
              <a:spcBef>
                <a:spcPts val="0"/>
              </a:spcBef>
              <a:spcAft>
                <a:spcPts val="0"/>
              </a:spcAft>
              <a:buSzPts val="1588"/>
              <a:buChar char="●"/>
            </a:pPr>
            <a:r>
              <a:rPr lang="fr-FR" sz="1587"/>
              <a:t>over 100 current experiences and policies, and over 60 active stakeholders in the city.</a:t>
            </a:r>
            <a:endParaRPr sz="1587"/>
          </a:p>
          <a:p>
            <a:pPr indent="0" lvl="0" marL="0" rtl="0" algn="l">
              <a:lnSpc>
                <a:spcPct val="95000"/>
              </a:lnSpc>
              <a:spcBef>
                <a:spcPts val="1200"/>
              </a:spcBef>
              <a:spcAft>
                <a:spcPts val="0"/>
              </a:spcAft>
              <a:buClr>
                <a:schemeClr val="dk1"/>
              </a:buClr>
              <a:buSzPts val="688"/>
              <a:buFont typeface="Arial"/>
              <a:buNone/>
            </a:pPr>
            <a:r>
              <a:rPr b="1" lang="fr-FR" sz="1587"/>
              <a:t>Key Components:</a:t>
            </a:r>
            <a:endParaRPr b="1" sz="1587"/>
          </a:p>
          <a:p>
            <a:pPr indent="-316706" lvl="0" marL="457200" rtl="0" algn="l">
              <a:lnSpc>
                <a:spcPct val="95000"/>
              </a:lnSpc>
              <a:spcBef>
                <a:spcPts val="1200"/>
              </a:spcBef>
              <a:spcAft>
                <a:spcPts val="0"/>
              </a:spcAft>
              <a:buSzPts val="1388"/>
              <a:buFont typeface="Calibri"/>
              <a:buChar char="●"/>
            </a:pPr>
            <a:r>
              <a:rPr lang="fr-FR" sz="1387"/>
              <a:t>Production</a:t>
            </a:r>
            <a:endParaRPr sz="1387"/>
          </a:p>
          <a:p>
            <a:pPr indent="-316706" lvl="0" marL="457200" rtl="0" algn="l">
              <a:lnSpc>
                <a:spcPct val="95000"/>
              </a:lnSpc>
              <a:spcBef>
                <a:spcPts val="0"/>
              </a:spcBef>
              <a:spcAft>
                <a:spcPts val="0"/>
              </a:spcAft>
              <a:buSzPts val="1388"/>
              <a:buFont typeface="Calibri"/>
              <a:buChar char="●"/>
            </a:pPr>
            <a:r>
              <a:rPr lang="fr-FR" sz="1387"/>
              <a:t>Transformation</a:t>
            </a:r>
            <a:endParaRPr sz="1387"/>
          </a:p>
          <a:p>
            <a:pPr indent="-316706" lvl="0" marL="457200" rtl="0" algn="l">
              <a:lnSpc>
                <a:spcPct val="95000"/>
              </a:lnSpc>
              <a:spcBef>
                <a:spcPts val="0"/>
              </a:spcBef>
              <a:spcAft>
                <a:spcPts val="0"/>
              </a:spcAft>
              <a:buSzPts val="1388"/>
              <a:buFont typeface="Calibri"/>
              <a:buChar char="●"/>
            </a:pPr>
            <a:r>
              <a:rPr lang="fr-FR" sz="1387"/>
              <a:t>Logistics</a:t>
            </a:r>
            <a:endParaRPr sz="1387"/>
          </a:p>
          <a:p>
            <a:pPr indent="-316706" lvl="0" marL="457200" rtl="0" algn="l">
              <a:lnSpc>
                <a:spcPct val="95000"/>
              </a:lnSpc>
              <a:spcBef>
                <a:spcPts val="0"/>
              </a:spcBef>
              <a:spcAft>
                <a:spcPts val="0"/>
              </a:spcAft>
              <a:buSzPts val="1388"/>
              <a:buFont typeface="Calibri"/>
              <a:buChar char="●"/>
            </a:pPr>
            <a:r>
              <a:rPr lang="fr-FR" sz="1387"/>
              <a:t>Distribution</a:t>
            </a:r>
            <a:endParaRPr sz="1387"/>
          </a:p>
          <a:p>
            <a:pPr indent="-316706" lvl="0" marL="457200" rtl="0" algn="l">
              <a:lnSpc>
                <a:spcPct val="95000"/>
              </a:lnSpc>
              <a:spcBef>
                <a:spcPts val="0"/>
              </a:spcBef>
              <a:spcAft>
                <a:spcPts val="0"/>
              </a:spcAft>
              <a:buSzPts val="1388"/>
              <a:buFont typeface="Calibri"/>
              <a:buChar char="●"/>
            </a:pPr>
            <a:r>
              <a:rPr lang="fr-FR" sz="1387"/>
              <a:t>Consumption</a:t>
            </a:r>
            <a:endParaRPr sz="1387"/>
          </a:p>
          <a:p>
            <a:pPr indent="-316706" lvl="0" marL="457200" rtl="0" algn="l">
              <a:lnSpc>
                <a:spcPct val="95000"/>
              </a:lnSpc>
              <a:spcBef>
                <a:spcPts val="0"/>
              </a:spcBef>
              <a:spcAft>
                <a:spcPts val="0"/>
              </a:spcAft>
              <a:buSzPts val="1388"/>
              <a:buFont typeface="Calibri"/>
              <a:buChar char="●"/>
            </a:pPr>
            <a:r>
              <a:rPr lang="fr-FR" sz="1387"/>
              <a:t>Food waste and recovery</a:t>
            </a:r>
            <a:endParaRPr sz="1387"/>
          </a:p>
          <a:p>
            <a:pPr indent="-316706" lvl="0" marL="457200" rtl="0" algn="l">
              <a:lnSpc>
                <a:spcPct val="95000"/>
              </a:lnSpc>
              <a:spcBef>
                <a:spcPts val="0"/>
              </a:spcBef>
              <a:spcAft>
                <a:spcPts val="0"/>
              </a:spcAft>
              <a:buSzPts val="1388"/>
              <a:buFont typeface="Calibri"/>
              <a:buChar char="●"/>
            </a:pPr>
            <a:r>
              <a:rPr lang="fr-FR" sz="1387"/>
              <a:t>Waste management</a:t>
            </a:r>
            <a:endParaRPr sz="1387"/>
          </a:p>
          <a:p>
            <a:pPr indent="-316706" lvl="0" marL="457200" rtl="0" algn="l">
              <a:lnSpc>
                <a:spcPct val="95000"/>
              </a:lnSpc>
              <a:spcBef>
                <a:spcPts val="0"/>
              </a:spcBef>
              <a:spcAft>
                <a:spcPts val="0"/>
              </a:spcAft>
              <a:buSzPts val="1388"/>
              <a:buFont typeface="Calibri"/>
              <a:buChar char="●"/>
            </a:pPr>
            <a:r>
              <a:rPr lang="fr-FR" sz="1387"/>
              <a:t>Demography, ethnic communities, and poverty</a:t>
            </a:r>
            <a:endParaRPr sz="1387"/>
          </a:p>
          <a:p>
            <a:pPr indent="-316706" lvl="0" marL="457200" rtl="0" algn="l">
              <a:lnSpc>
                <a:spcPct val="95000"/>
              </a:lnSpc>
              <a:spcBef>
                <a:spcPts val="0"/>
              </a:spcBef>
              <a:spcAft>
                <a:spcPts val="0"/>
              </a:spcAft>
              <a:buSzPts val="1388"/>
              <a:buFont typeface="Calibri"/>
              <a:buChar char="●"/>
            </a:pPr>
            <a:r>
              <a:rPr lang="fr-FR" sz="1387"/>
              <a:t>Obesity and eating disorders</a:t>
            </a:r>
            <a:endParaRPr sz="1387"/>
          </a:p>
          <a:p>
            <a:pPr indent="-316706" lvl="0" marL="457200" rtl="0" algn="l">
              <a:lnSpc>
                <a:spcPct val="95000"/>
              </a:lnSpc>
              <a:spcBef>
                <a:spcPts val="0"/>
              </a:spcBef>
              <a:spcAft>
                <a:spcPts val="0"/>
              </a:spcAft>
              <a:buSzPts val="1388"/>
              <a:buFont typeface="Calibri"/>
              <a:buChar char="●"/>
            </a:pPr>
            <a:r>
              <a:rPr lang="fr-FR" sz="1387"/>
              <a:t>Greenhouse gas emissions</a:t>
            </a:r>
            <a:endParaRPr sz="1387"/>
          </a:p>
          <a:p>
            <a:pPr indent="-316706" lvl="0" marL="457200" rtl="0" algn="l">
              <a:lnSpc>
                <a:spcPct val="95000"/>
              </a:lnSpc>
              <a:spcBef>
                <a:spcPts val="0"/>
              </a:spcBef>
              <a:spcAft>
                <a:spcPts val="0"/>
              </a:spcAft>
              <a:buSzPts val="1388"/>
              <a:buFont typeface="Calibri"/>
              <a:buChar char="●"/>
            </a:pPr>
            <a:r>
              <a:rPr lang="fr-FR" sz="1387"/>
              <a:t>Agricultural land evolution and soil consumption</a:t>
            </a:r>
            <a:endParaRPr sz="1387"/>
          </a:p>
          <a:p>
            <a:pPr indent="-316706" lvl="0" marL="457200" rtl="0" algn="l">
              <a:lnSpc>
                <a:spcPct val="95000"/>
              </a:lnSpc>
              <a:spcBef>
                <a:spcPts val="0"/>
              </a:spcBef>
              <a:spcAft>
                <a:spcPts val="0"/>
              </a:spcAft>
              <a:buSzPts val="1388"/>
              <a:buFont typeface="Calibri"/>
              <a:buChar char="●"/>
            </a:pPr>
            <a:r>
              <a:rPr lang="fr-FR" sz="1387"/>
              <a:t>Water resource usage and stat</a:t>
            </a:r>
            <a:r>
              <a:rPr lang="fr-FR" sz="1387"/>
              <a:t>us</a:t>
            </a:r>
            <a:endParaRPr sz="1387"/>
          </a:p>
          <a:p>
            <a:pPr indent="0" lvl="0" marL="0" rtl="0" algn="l">
              <a:lnSpc>
                <a:spcPct val="95000"/>
              </a:lnSpc>
              <a:spcBef>
                <a:spcPts val="1200"/>
              </a:spcBef>
              <a:spcAft>
                <a:spcPts val="1200"/>
              </a:spcAft>
              <a:buSzPts val="688"/>
              <a:buNone/>
            </a:pPr>
            <a:r>
              <a:t/>
            </a:r>
            <a:endParaRPr sz="2250"/>
          </a:p>
        </p:txBody>
      </p:sp>
      <p:sp>
        <p:nvSpPr>
          <p:cNvPr id="557" name="Google Shape;557;g2e341fc4479_2_114"/>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2600"/>
              <a:t> </a:t>
            </a:r>
            <a:r>
              <a:rPr b="1" lang="fr-FR" sz="2600"/>
              <a:t>Capacity building: </a:t>
            </a:r>
            <a:r>
              <a:rPr b="1" lang="fr-FR" sz="2600"/>
              <a:t>a</a:t>
            </a:r>
            <a:r>
              <a:rPr b="1" lang="fr-FR" sz="2600"/>
              <a:t>nalysis of the Urban Food System - Bergamo</a:t>
            </a:r>
            <a:endParaRPr b="1" sz="26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2e341fc4479_2_35"/>
          <p:cNvSpPr txBox="1"/>
          <p:nvPr>
            <p:ph type="title"/>
          </p:nvPr>
        </p:nvSpPr>
        <p:spPr>
          <a:xfrm>
            <a:off x="838200" y="4999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fr-FR"/>
              <a:t>Actions </a:t>
            </a:r>
            <a:r>
              <a:rPr lang="fr-FR"/>
              <a:t> </a:t>
            </a:r>
            <a:r>
              <a:rPr lang="fr-FR" sz="3800">
                <a:latin typeface="Arial"/>
                <a:ea typeface="Arial"/>
                <a:cs typeface="Arial"/>
                <a:sym typeface="Arial"/>
              </a:rPr>
              <a:t>Food Policy Bergamo</a:t>
            </a:r>
            <a:endParaRPr/>
          </a:p>
        </p:txBody>
      </p:sp>
      <p:sp>
        <p:nvSpPr>
          <p:cNvPr id="563" name="Google Shape;563;g2e341fc4479_2_35"/>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fr-FR" sz="1582">
                <a:latin typeface="Arial"/>
                <a:ea typeface="Arial"/>
                <a:cs typeface="Arial"/>
                <a:sym typeface="Arial"/>
              </a:rPr>
              <a:t>Key Actions:</a:t>
            </a:r>
            <a:endParaRPr b="1" sz="1582">
              <a:latin typeface="Arial"/>
              <a:ea typeface="Arial"/>
              <a:cs typeface="Arial"/>
              <a:sym typeface="Arial"/>
            </a:endParaRPr>
          </a:p>
          <a:p>
            <a:pPr indent="-329114" lvl="0" marL="457200" rtl="0" algn="l">
              <a:lnSpc>
                <a:spcPct val="115000"/>
              </a:lnSpc>
              <a:spcBef>
                <a:spcPts val="1200"/>
              </a:spcBef>
              <a:spcAft>
                <a:spcPts val="0"/>
              </a:spcAft>
              <a:buSzPts val="1583"/>
              <a:buChar char="●"/>
            </a:pPr>
            <a:r>
              <a:rPr b="1" lang="fr-FR" sz="1582">
                <a:latin typeface="Arial"/>
                <a:ea typeface="Arial"/>
                <a:cs typeface="Arial"/>
                <a:sym typeface="Arial"/>
              </a:rPr>
              <a:t>La Buona Mensa: </a:t>
            </a:r>
            <a:r>
              <a:rPr lang="fr-FR" sz="1582">
                <a:latin typeface="Arial"/>
                <a:ea typeface="Arial"/>
                <a:cs typeface="Arial"/>
                <a:sym typeface="Arial"/>
              </a:rPr>
              <a:t>Educational project promoting healthy eating.</a:t>
            </a:r>
            <a:endParaRPr sz="1582">
              <a:latin typeface="Arial"/>
              <a:ea typeface="Arial"/>
              <a:cs typeface="Arial"/>
              <a:sym typeface="Arial"/>
            </a:endParaRPr>
          </a:p>
          <a:p>
            <a:pPr indent="-329114" lvl="0" marL="457200" rtl="0" algn="l">
              <a:lnSpc>
                <a:spcPct val="115000"/>
              </a:lnSpc>
              <a:spcBef>
                <a:spcPts val="0"/>
              </a:spcBef>
              <a:spcAft>
                <a:spcPts val="0"/>
              </a:spcAft>
              <a:buSzPts val="1583"/>
              <a:buChar char="●"/>
            </a:pPr>
            <a:r>
              <a:rPr b="1" lang="fr-FR" sz="1582">
                <a:latin typeface="Arial"/>
                <a:ea typeface="Arial"/>
                <a:cs typeface="Arial"/>
                <a:sym typeface="Arial"/>
              </a:rPr>
              <a:t>Food Trails: </a:t>
            </a:r>
            <a:r>
              <a:rPr lang="fr-FR" sz="1582">
                <a:latin typeface="Arial"/>
                <a:ea typeface="Arial"/>
                <a:cs typeface="Arial"/>
                <a:sym typeface="Arial"/>
              </a:rPr>
              <a:t>A 4-year European project funded by Horizon 2020.</a:t>
            </a:r>
            <a:endParaRPr sz="1582">
              <a:latin typeface="Arial"/>
              <a:ea typeface="Arial"/>
              <a:cs typeface="Arial"/>
              <a:sym typeface="Arial"/>
            </a:endParaRPr>
          </a:p>
          <a:p>
            <a:pPr indent="-329114" lvl="1" marL="914400" rtl="0" algn="l">
              <a:lnSpc>
                <a:spcPct val="115000"/>
              </a:lnSpc>
              <a:spcBef>
                <a:spcPts val="0"/>
              </a:spcBef>
              <a:spcAft>
                <a:spcPts val="0"/>
              </a:spcAft>
              <a:buSzPts val="1583"/>
              <a:buChar char="○"/>
            </a:pPr>
            <a:r>
              <a:rPr lang="fr-FR" sz="1582">
                <a:latin typeface="Arial"/>
                <a:ea typeface="Arial"/>
                <a:cs typeface="Arial"/>
                <a:sym typeface="Arial"/>
              </a:rPr>
              <a:t>Aims to foster food innovation and support urban food policy development.</a:t>
            </a:r>
            <a:endParaRPr sz="1582">
              <a:latin typeface="Arial"/>
              <a:ea typeface="Arial"/>
              <a:cs typeface="Arial"/>
              <a:sym typeface="Arial"/>
            </a:endParaRPr>
          </a:p>
          <a:p>
            <a:pPr indent="-329114" lvl="0" marL="457200" rtl="0" algn="l">
              <a:lnSpc>
                <a:spcPct val="115000"/>
              </a:lnSpc>
              <a:spcBef>
                <a:spcPts val="0"/>
              </a:spcBef>
              <a:spcAft>
                <a:spcPts val="0"/>
              </a:spcAft>
              <a:buSzPts val="1583"/>
              <a:buChar char="●"/>
            </a:pPr>
            <a:r>
              <a:rPr b="1" lang="fr-FR" sz="1582">
                <a:latin typeface="Arial"/>
                <a:ea typeface="Arial"/>
                <a:cs typeface="Arial"/>
                <a:sym typeface="Arial"/>
              </a:rPr>
              <a:t>Food Policy Table: </a:t>
            </a:r>
            <a:r>
              <a:rPr lang="fr-FR" sz="1582">
                <a:latin typeface="Arial"/>
                <a:ea typeface="Arial"/>
                <a:cs typeface="Arial"/>
                <a:sym typeface="Arial"/>
              </a:rPr>
              <a:t>Over 40 local stakeholders involved in structured dialogue and action planning.</a:t>
            </a:r>
            <a:endParaRPr sz="1582">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fr-FR" sz="1582">
                <a:latin typeface="Arial"/>
                <a:ea typeface="Arial"/>
                <a:cs typeface="Arial"/>
                <a:sym typeface="Arial"/>
              </a:rPr>
              <a:t>Other projects and Actions:</a:t>
            </a:r>
            <a:endParaRPr b="1" sz="1582">
              <a:latin typeface="Arial"/>
              <a:ea typeface="Arial"/>
              <a:cs typeface="Arial"/>
              <a:sym typeface="Arial"/>
            </a:endParaRPr>
          </a:p>
          <a:p>
            <a:pPr indent="-329114" lvl="0" marL="457200" rtl="0" algn="l">
              <a:lnSpc>
                <a:spcPct val="115000"/>
              </a:lnSpc>
              <a:spcBef>
                <a:spcPts val="1200"/>
              </a:spcBef>
              <a:spcAft>
                <a:spcPts val="0"/>
              </a:spcAft>
              <a:buSzPts val="1583"/>
              <a:buChar char="●"/>
            </a:pPr>
            <a:r>
              <a:rPr b="1" lang="fr-FR" sz="1582">
                <a:latin typeface="Arial"/>
                <a:ea typeface="Arial"/>
                <a:cs typeface="Arial"/>
                <a:sym typeface="Arial"/>
              </a:rPr>
              <a:t>Urban Food System Analysis: </a:t>
            </a:r>
            <a:r>
              <a:rPr lang="fr-FR" sz="1582">
                <a:latin typeface="Arial"/>
                <a:ea typeface="Arial"/>
                <a:cs typeface="Arial"/>
                <a:sym typeface="Arial"/>
              </a:rPr>
              <a:t>Comprehensive analysis of Bergamo's food system, covering production, transformation, logistics, distribution, consumption, food waste, and socio-economic and environmental contexts.</a:t>
            </a:r>
            <a:endParaRPr sz="1582">
              <a:latin typeface="Arial"/>
              <a:ea typeface="Arial"/>
              <a:cs typeface="Arial"/>
              <a:sym typeface="Arial"/>
            </a:endParaRPr>
          </a:p>
          <a:p>
            <a:pPr indent="-329114" lvl="0" marL="457200" rtl="0" algn="l">
              <a:lnSpc>
                <a:spcPct val="115000"/>
              </a:lnSpc>
              <a:spcBef>
                <a:spcPts val="0"/>
              </a:spcBef>
              <a:spcAft>
                <a:spcPts val="0"/>
              </a:spcAft>
              <a:buSzPts val="1583"/>
              <a:buChar char="●"/>
            </a:pPr>
            <a:r>
              <a:rPr b="1" lang="fr-FR" sz="1582">
                <a:latin typeface="Arial"/>
                <a:ea typeface="Arial"/>
                <a:cs typeface="Arial"/>
                <a:sym typeface="Arial"/>
              </a:rPr>
              <a:t>AgriCultura: </a:t>
            </a:r>
            <a:r>
              <a:rPr lang="fr-FR" sz="1582">
                <a:latin typeface="Arial"/>
                <a:ea typeface="Arial"/>
                <a:cs typeface="Arial"/>
                <a:sym typeface="Arial"/>
              </a:rPr>
              <a:t>Promotes sustainable agricultural practices and strengthens the connection between urban and rural areas.</a:t>
            </a:r>
            <a:endParaRPr sz="1582">
              <a:latin typeface="Arial"/>
              <a:ea typeface="Arial"/>
              <a:cs typeface="Arial"/>
              <a:sym typeface="Arial"/>
            </a:endParaRPr>
          </a:p>
          <a:p>
            <a:pPr indent="-329114" lvl="0" marL="457200" rtl="0" algn="l">
              <a:lnSpc>
                <a:spcPct val="115000"/>
              </a:lnSpc>
              <a:spcBef>
                <a:spcPts val="0"/>
              </a:spcBef>
              <a:spcAft>
                <a:spcPts val="0"/>
              </a:spcAft>
              <a:buSzPts val="1583"/>
              <a:buChar char="●"/>
            </a:pPr>
            <a:r>
              <a:rPr b="1" lang="fr-FR" sz="1582">
                <a:latin typeface="Arial"/>
                <a:ea typeface="Arial"/>
                <a:cs typeface="Arial"/>
                <a:sym typeface="Arial"/>
              </a:rPr>
              <a:t>Education and Awareness Campaigns: </a:t>
            </a:r>
            <a:r>
              <a:rPr lang="fr-FR" sz="1582">
                <a:latin typeface="Arial"/>
                <a:ea typeface="Arial"/>
                <a:cs typeface="Arial"/>
                <a:sym typeface="Arial"/>
              </a:rPr>
              <a:t>Focus on reducing food waste and promoting sustainable diets.</a:t>
            </a:r>
            <a:endParaRPr sz="1582">
              <a:latin typeface="Arial"/>
              <a:ea typeface="Arial"/>
              <a:cs typeface="Arial"/>
              <a:sym typeface="Arial"/>
            </a:endParaRPr>
          </a:p>
          <a:p>
            <a:pPr indent="-329114" lvl="0" marL="457200" rtl="0" algn="l">
              <a:lnSpc>
                <a:spcPct val="115000"/>
              </a:lnSpc>
              <a:spcBef>
                <a:spcPts val="0"/>
              </a:spcBef>
              <a:spcAft>
                <a:spcPts val="0"/>
              </a:spcAft>
              <a:buSzPts val="1583"/>
              <a:buChar char="●"/>
            </a:pPr>
            <a:r>
              <a:rPr b="1" lang="fr-FR" sz="1582">
                <a:latin typeface="Arial"/>
                <a:ea typeface="Arial"/>
                <a:cs typeface="Arial"/>
                <a:sym typeface="Arial"/>
              </a:rPr>
              <a:t>Policy Integration: </a:t>
            </a:r>
            <a:r>
              <a:rPr lang="fr-FR" sz="1582">
                <a:latin typeface="Arial"/>
                <a:ea typeface="Arial"/>
                <a:cs typeface="Arial"/>
                <a:sym typeface="Arial"/>
              </a:rPr>
              <a:t>Ensures that all food-related projects, plans, and programs align with a unified framework to address various dimensions like education, environment, culture, economy, and health.</a:t>
            </a:r>
            <a:endParaRPr sz="1582">
              <a:latin typeface="Arial"/>
              <a:ea typeface="Arial"/>
              <a:cs typeface="Arial"/>
              <a:sym typeface="Arial"/>
            </a:endParaRPr>
          </a:p>
          <a:p>
            <a:pPr indent="0" lvl="0" marL="0" rtl="0" algn="l">
              <a:spcBef>
                <a:spcPts val="1200"/>
              </a:spcBef>
              <a:spcAft>
                <a:spcPts val="0"/>
              </a:spcAft>
              <a:buNone/>
            </a:pPr>
            <a:r>
              <a:t/>
            </a:r>
            <a:endParaRPr sz="3000"/>
          </a:p>
        </p:txBody>
      </p:sp>
      <p:sp>
        <p:nvSpPr>
          <p:cNvPr id="564" name="Google Shape;564;g2e341fc4479_2_35"/>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Capacity building</a:t>
            </a:r>
            <a:endParaRPr sz="36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g2e341fc4479_2_66"/>
          <p:cNvPicPr preferRelativeResize="0"/>
          <p:nvPr/>
        </p:nvPicPr>
        <p:blipFill rotWithShape="1">
          <a:blip r:embed="rId3">
            <a:alphaModFix/>
          </a:blip>
          <a:srcRect b="2065" l="0" r="68477" t="1437"/>
          <a:stretch/>
        </p:blipFill>
        <p:spPr>
          <a:xfrm>
            <a:off x="112775" y="98600"/>
            <a:ext cx="3152951" cy="6617675"/>
          </a:xfrm>
          <a:prstGeom prst="rect">
            <a:avLst/>
          </a:prstGeom>
          <a:noFill/>
          <a:ln>
            <a:noFill/>
          </a:ln>
        </p:spPr>
      </p:pic>
      <p:pic>
        <p:nvPicPr>
          <p:cNvPr id="570" name="Google Shape;570;g2e341fc4479_2_66"/>
          <p:cNvPicPr preferRelativeResize="0"/>
          <p:nvPr/>
        </p:nvPicPr>
        <p:blipFill rotWithShape="1">
          <a:blip r:embed="rId4">
            <a:alphaModFix/>
          </a:blip>
          <a:srcRect b="1505" l="28798" r="2764" t="42753"/>
          <a:stretch/>
        </p:blipFill>
        <p:spPr>
          <a:xfrm>
            <a:off x="3405426" y="4413675"/>
            <a:ext cx="5534183" cy="2264425"/>
          </a:xfrm>
          <a:prstGeom prst="rect">
            <a:avLst/>
          </a:prstGeom>
          <a:noFill/>
          <a:ln>
            <a:noFill/>
          </a:ln>
        </p:spPr>
      </p:pic>
      <p:pic>
        <p:nvPicPr>
          <p:cNvPr id="571" name="Google Shape;571;g2e341fc4479_2_66"/>
          <p:cNvPicPr preferRelativeResize="0"/>
          <p:nvPr/>
        </p:nvPicPr>
        <p:blipFill rotWithShape="1">
          <a:blip r:embed="rId5">
            <a:alphaModFix/>
          </a:blip>
          <a:srcRect b="4977" l="43690" r="22497" t="71333"/>
          <a:stretch/>
        </p:blipFill>
        <p:spPr>
          <a:xfrm>
            <a:off x="6022700" y="3303900"/>
            <a:ext cx="2827149" cy="1109776"/>
          </a:xfrm>
          <a:prstGeom prst="rect">
            <a:avLst/>
          </a:prstGeom>
          <a:noFill/>
          <a:ln>
            <a:noFill/>
          </a:ln>
        </p:spPr>
      </p:pic>
      <p:pic>
        <p:nvPicPr>
          <p:cNvPr id="572" name="Google Shape;572;g2e341fc4479_2_66"/>
          <p:cNvPicPr preferRelativeResize="0"/>
          <p:nvPr/>
        </p:nvPicPr>
        <p:blipFill rotWithShape="1">
          <a:blip r:embed="rId6">
            <a:alphaModFix/>
          </a:blip>
          <a:srcRect b="0" l="0" r="72251" t="2496"/>
          <a:stretch/>
        </p:blipFill>
        <p:spPr>
          <a:xfrm>
            <a:off x="9079300" y="191000"/>
            <a:ext cx="3059300" cy="6368149"/>
          </a:xfrm>
          <a:prstGeom prst="rect">
            <a:avLst/>
          </a:prstGeom>
          <a:noFill/>
          <a:ln>
            <a:noFill/>
          </a:ln>
        </p:spPr>
      </p:pic>
      <p:pic>
        <p:nvPicPr>
          <p:cNvPr id="573" name="Google Shape;573;g2e341fc4479_2_66"/>
          <p:cNvPicPr preferRelativeResize="0"/>
          <p:nvPr/>
        </p:nvPicPr>
        <p:blipFill rotWithShape="1">
          <a:blip r:embed="rId7">
            <a:alphaModFix/>
          </a:blip>
          <a:srcRect b="13252" l="60105" r="0" t="60736"/>
          <a:stretch/>
        </p:blipFill>
        <p:spPr>
          <a:xfrm>
            <a:off x="3459825" y="3319400"/>
            <a:ext cx="2562875" cy="917150"/>
          </a:xfrm>
          <a:prstGeom prst="rect">
            <a:avLst/>
          </a:prstGeom>
          <a:noFill/>
          <a:ln>
            <a:noFill/>
          </a:ln>
        </p:spPr>
      </p:pic>
      <p:pic>
        <p:nvPicPr>
          <p:cNvPr id="574" name="Google Shape;574;g2e341fc4479_2_66"/>
          <p:cNvPicPr preferRelativeResize="0"/>
          <p:nvPr/>
        </p:nvPicPr>
        <p:blipFill rotWithShape="1">
          <a:blip r:embed="rId8">
            <a:alphaModFix/>
          </a:blip>
          <a:srcRect b="0" l="38578" r="0" t="46983"/>
          <a:stretch/>
        </p:blipFill>
        <p:spPr>
          <a:xfrm>
            <a:off x="3247850" y="135575"/>
            <a:ext cx="5849350" cy="28344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2e341fc4479_2_7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580" name="Google Shape;580;g2e341fc4479_2_71"/>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81" name="Google Shape;581;g2e341fc4479_2_71"/>
          <p:cNvPicPr preferRelativeResize="0"/>
          <p:nvPr/>
        </p:nvPicPr>
        <p:blipFill>
          <a:blip r:embed="rId3">
            <a:alphaModFix/>
          </a:blip>
          <a:stretch>
            <a:fillRect/>
          </a:stretch>
        </p:blipFill>
        <p:spPr>
          <a:xfrm>
            <a:off x="53709" y="0"/>
            <a:ext cx="12084580" cy="68579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5" name="Shape 585"/>
        <p:cNvGrpSpPr/>
        <p:nvPr/>
      </p:nvGrpSpPr>
      <p:grpSpPr>
        <a:xfrm>
          <a:off x="0" y="0"/>
          <a:ext cx="0" cy="0"/>
          <a:chOff x="0" y="0"/>
          <a:chExt cx="0" cy="0"/>
        </a:xfrm>
      </p:grpSpPr>
      <p:sp>
        <p:nvSpPr>
          <p:cNvPr id="586" name="Google Shape;586;g2e341fc4479_2_41"/>
          <p:cNvSpPr txBox="1"/>
          <p:nvPr>
            <p:ph type="title"/>
          </p:nvPr>
        </p:nvSpPr>
        <p:spPr>
          <a:xfrm>
            <a:off x="838200" y="4999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b="1" lang="fr-FR"/>
              <a:t>What to explore</a:t>
            </a:r>
            <a:r>
              <a:rPr b="1" lang="fr-FR"/>
              <a:t> </a:t>
            </a:r>
            <a:r>
              <a:rPr lang="fr-FR"/>
              <a:t> </a:t>
            </a:r>
            <a:r>
              <a:rPr lang="fr-FR" sz="3800">
                <a:latin typeface="Arial"/>
                <a:ea typeface="Arial"/>
                <a:cs typeface="Arial"/>
                <a:sym typeface="Arial"/>
              </a:rPr>
              <a:t>Food Policy Bergamo</a:t>
            </a:r>
            <a:endParaRPr/>
          </a:p>
        </p:txBody>
      </p:sp>
      <p:sp>
        <p:nvSpPr>
          <p:cNvPr id="587" name="Google Shape;587;g2e341fc4479_2_41"/>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fontScale="92500" lnSpcReduction="20000"/>
          </a:bodyPr>
          <a:lstStyle/>
          <a:p>
            <a:pPr indent="0" lvl="0" marL="0" rtl="0" algn="l">
              <a:spcBef>
                <a:spcPts val="1000"/>
              </a:spcBef>
              <a:spcAft>
                <a:spcPts val="0"/>
              </a:spcAft>
              <a:buNone/>
            </a:pPr>
            <a:r>
              <a:rPr b="1" lang="fr-FR" u="sng"/>
              <a:t>Suggestions: </a:t>
            </a:r>
            <a:endParaRPr b="1" u="sng"/>
          </a:p>
          <a:p>
            <a:pPr indent="-334327" lvl="0" marL="457200" rtl="0" algn="l">
              <a:spcBef>
                <a:spcPts val="1000"/>
              </a:spcBef>
              <a:spcAft>
                <a:spcPts val="0"/>
              </a:spcAft>
              <a:buSzPct val="64285"/>
              <a:buChar char="•"/>
            </a:pPr>
            <a:r>
              <a:rPr lang="fr-FR"/>
              <a:t>public procurement strategy</a:t>
            </a:r>
            <a:endParaRPr/>
          </a:p>
          <a:p>
            <a:pPr indent="-334327" lvl="0" marL="457200" rtl="0" algn="l">
              <a:spcBef>
                <a:spcPts val="0"/>
              </a:spcBef>
              <a:spcAft>
                <a:spcPts val="0"/>
              </a:spcAft>
              <a:buSzPct val="64285"/>
              <a:buChar char="•"/>
            </a:pPr>
            <a:r>
              <a:rPr lang="fr-FR"/>
              <a:t>canteens</a:t>
            </a:r>
            <a:endParaRPr/>
          </a:p>
          <a:p>
            <a:pPr indent="-334327" lvl="0" marL="457200" rtl="0" algn="l">
              <a:spcBef>
                <a:spcPts val="0"/>
              </a:spcBef>
              <a:spcAft>
                <a:spcPts val="0"/>
              </a:spcAft>
              <a:buSzPct val="64285"/>
              <a:buChar char="•"/>
            </a:pPr>
            <a:r>
              <a:rPr lang="fr-FR"/>
              <a:t>food hub</a:t>
            </a:r>
            <a:endParaRPr/>
          </a:p>
          <a:p>
            <a:pPr indent="-334327" lvl="0" marL="457200" rtl="0" algn="l">
              <a:spcBef>
                <a:spcPts val="0"/>
              </a:spcBef>
              <a:spcAft>
                <a:spcPts val="0"/>
              </a:spcAft>
              <a:buSzPct val="64285"/>
              <a:buChar char="•"/>
            </a:pPr>
            <a:r>
              <a:rPr lang="fr-FR"/>
              <a:t>food </a:t>
            </a:r>
            <a:r>
              <a:rPr lang="fr-FR"/>
              <a:t>district</a:t>
            </a:r>
            <a:endParaRPr/>
          </a:p>
          <a:p>
            <a:pPr indent="-334327" lvl="0" marL="457200" rtl="0" algn="l">
              <a:spcBef>
                <a:spcPts val="0"/>
              </a:spcBef>
              <a:spcAft>
                <a:spcPts val="0"/>
              </a:spcAft>
              <a:buSzPct val="64285"/>
              <a:buChar char="•"/>
            </a:pPr>
            <a:r>
              <a:rPr lang="fr-FR"/>
              <a:t>farmers market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fr-FR"/>
              <a:t>Who are the 4 </a:t>
            </a:r>
            <a:r>
              <a:rPr lang="fr-FR"/>
              <a:t>members</a:t>
            </a:r>
            <a:r>
              <a:rPr lang="fr-FR"/>
              <a:t> representing Bucharest: </a:t>
            </a:r>
            <a:endParaRPr/>
          </a:p>
          <a:p>
            <a:pPr indent="-334327" lvl="0" marL="457200" rtl="0" algn="l">
              <a:spcBef>
                <a:spcPts val="1000"/>
              </a:spcBef>
              <a:spcAft>
                <a:spcPts val="0"/>
              </a:spcAft>
              <a:buSzPct val="64285"/>
              <a:buChar char="•"/>
            </a:pPr>
            <a:r>
              <a:rPr lang="fr-FR"/>
              <a:t>City-hall political representative (local </a:t>
            </a:r>
            <a:r>
              <a:rPr lang="fr-FR"/>
              <a:t>councillor</a:t>
            </a:r>
            <a:r>
              <a:rPr lang="fr-FR"/>
              <a:t>, vice-maire, maire)</a:t>
            </a:r>
            <a:endParaRPr/>
          </a:p>
          <a:p>
            <a:pPr indent="-334327" lvl="0" marL="457200" rtl="0" algn="l">
              <a:spcBef>
                <a:spcPts val="0"/>
              </a:spcBef>
              <a:spcAft>
                <a:spcPts val="0"/>
              </a:spcAft>
              <a:buSzPct val="64285"/>
              <a:buChar char="•"/>
            </a:pPr>
            <a:r>
              <a:rPr lang="fr-FR"/>
              <a:t>City-hall Technical </a:t>
            </a:r>
            <a:r>
              <a:rPr lang="fr-FR"/>
              <a:t>department</a:t>
            </a:r>
            <a:r>
              <a:rPr lang="fr-FR"/>
              <a:t> (public canteens unit, public farmers market)</a:t>
            </a:r>
            <a:endParaRPr/>
          </a:p>
          <a:p>
            <a:pPr indent="-334327" lvl="0" marL="457200" rtl="0" algn="l">
              <a:spcBef>
                <a:spcPts val="0"/>
              </a:spcBef>
              <a:spcAft>
                <a:spcPts val="0"/>
              </a:spcAft>
              <a:buSzPct val="64285"/>
              <a:buChar char="•"/>
            </a:pPr>
            <a:r>
              <a:rPr lang="fr-FR"/>
              <a:t>Food policy officer </a:t>
            </a:r>
            <a:endParaRPr/>
          </a:p>
        </p:txBody>
      </p:sp>
      <p:sp>
        <p:nvSpPr>
          <p:cNvPr id="588" name="Google Shape;588;g2e341fc4479_2_41"/>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Capacity building</a:t>
            </a:r>
            <a:endParaRPr sz="36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2" name="Shape 592"/>
        <p:cNvGrpSpPr/>
        <p:nvPr/>
      </p:nvGrpSpPr>
      <p:grpSpPr>
        <a:xfrm>
          <a:off x="0" y="0"/>
          <a:ext cx="0" cy="0"/>
          <a:chOff x="0" y="0"/>
          <a:chExt cx="0" cy="0"/>
        </a:xfrm>
      </p:grpSpPr>
      <p:sp>
        <p:nvSpPr>
          <p:cNvPr id="593" name="Google Shape;593;g2e341fc4479_2_46"/>
          <p:cNvSpPr txBox="1"/>
          <p:nvPr>
            <p:ph type="title"/>
          </p:nvPr>
        </p:nvSpPr>
        <p:spPr>
          <a:xfrm>
            <a:off x="838200" y="4999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b="1" lang="fr-FR"/>
              <a:t>What to show </a:t>
            </a:r>
            <a:r>
              <a:rPr b="1" lang="fr-FR"/>
              <a:t> </a:t>
            </a:r>
            <a:r>
              <a:rPr lang="fr-FR"/>
              <a:t> </a:t>
            </a:r>
            <a:r>
              <a:rPr lang="fr-FR" sz="3800">
                <a:latin typeface="Arial"/>
                <a:ea typeface="Arial"/>
                <a:cs typeface="Arial"/>
                <a:sym typeface="Arial"/>
              </a:rPr>
              <a:t>Food Policy Bergamo</a:t>
            </a:r>
            <a:endParaRPr/>
          </a:p>
        </p:txBody>
      </p:sp>
      <p:sp>
        <p:nvSpPr>
          <p:cNvPr id="594" name="Google Shape;594;g2e341fc4479_2_46"/>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fr-FR"/>
              <a:t>social canteen</a:t>
            </a:r>
            <a:endParaRPr/>
          </a:p>
          <a:p>
            <a:pPr indent="-342900" lvl="0" marL="457200" rtl="0" algn="l">
              <a:spcBef>
                <a:spcPts val="0"/>
              </a:spcBef>
              <a:spcAft>
                <a:spcPts val="0"/>
              </a:spcAft>
              <a:buSzPts val="1800"/>
              <a:buChar char="•"/>
            </a:pPr>
            <a:r>
              <a:rPr lang="fr-FR"/>
              <a:t>kindergarten or elderly home</a:t>
            </a:r>
            <a:r>
              <a:rPr lang="fr-FR"/>
              <a:t> canteen</a:t>
            </a:r>
            <a:endParaRPr/>
          </a:p>
          <a:p>
            <a:pPr indent="-342900" lvl="0" marL="457200" rtl="0" algn="l">
              <a:spcBef>
                <a:spcPts val="0"/>
              </a:spcBef>
              <a:spcAft>
                <a:spcPts val="0"/>
              </a:spcAft>
              <a:buSzPts val="1800"/>
              <a:buChar char="•"/>
            </a:pPr>
            <a:r>
              <a:rPr lang="fr-FR"/>
              <a:t>local organic food store (bacanie, romo…)</a:t>
            </a:r>
            <a:endParaRPr/>
          </a:p>
          <a:p>
            <a:pPr indent="-342900" lvl="0" marL="457200" rtl="0" algn="l">
              <a:spcBef>
                <a:spcPts val="0"/>
              </a:spcBef>
              <a:spcAft>
                <a:spcPts val="0"/>
              </a:spcAft>
              <a:buSzPts val="1800"/>
              <a:buChar char="•"/>
            </a:pPr>
            <a:r>
              <a:rPr lang="fr-FR"/>
              <a:t>local producer </a:t>
            </a:r>
            <a:endParaRPr/>
          </a:p>
          <a:p>
            <a:pPr indent="-342900" lvl="0" marL="457200" rtl="0" algn="l">
              <a:spcBef>
                <a:spcPts val="0"/>
              </a:spcBef>
              <a:spcAft>
                <a:spcPts val="0"/>
              </a:spcAft>
              <a:buSzPts val="1800"/>
              <a:buChar char="•"/>
            </a:pPr>
            <a:r>
              <a:rPr lang="fr-FR"/>
              <a:t>farmers market</a:t>
            </a:r>
            <a:endParaRPr/>
          </a:p>
          <a:p>
            <a:pPr indent="-342900" lvl="0" marL="457200" rtl="0" algn="l">
              <a:spcBef>
                <a:spcPts val="0"/>
              </a:spcBef>
              <a:spcAft>
                <a:spcPts val="0"/>
              </a:spcAft>
              <a:buSzPts val="1800"/>
              <a:buChar char="•"/>
            </a:pPr>
            <a:r>
              <a:rPr lang="fr-FR"/>
              <a:t>local festival/event</a:t>
            </a:r>
            <a:endParaRPr/>
          </a:p>
          <a:p>
            <a:pPr indent="-342900" lvl="0" marL="457200" rtl="0" algn="l">
              <a:spcBef>
                <a:spcPts val="0"/>
              </a:spcBef>
              <a:spcAft>
                <a:spcPts val="0"/>
              </a:spcAft>
              <a:buSzPts val="1800"/>
              <a:buChar char="•"/>
            </a:pPr>
            <a:r>
              <a:rPr lang="fr-FR"/>
              <a:t>compost facility</a:t>
            </a:r>
            <a:endParaRPr/>
          </a:p>
          <a:p>
            <a:pPr indent="-342900" lvl="0" marL="457200" rtl="0" algn="l">
              <a:spcBef>
                <a:spcPts val="0"/>
              </a:spcBef>
              <a:spcAft>
                <a:spcPts val="0"/>
              </a:spcAft>
              <a:buSzPts val="1800"/>
              <a:buChar char="•"/>
            </a:pPr>
            <a:r>
              <a:rPr lang="fr-FR"/>
              <a:t>urban gardening in Drumul Taberei by Alex Axinte</a:t>
            </a:r>
            <a:endParaRPr/>
          </a:p>
          <a:p>
            <a:pPr indent="-342900" lvl="0" marL="457200" rtl="0" algn="l">
              <a:spcBef>
                <a:spcPts val="0"/>
              </a:spcBef>
              <a:spcAft>
                <a:spcPts val="0"/>
              </a:spcAft>
              <a:buSzPts val="1800"/>
              <a:buChar char="•"/>
            </a:pPr>
            <a:r>
              <a:rPr lang="fr-FR"/>
              <a:t>urban gardens elsewhere </a:t>
            </a:r>
            <a:endParaRPr/>
          </a:p>
          <a:p>
            <a:pPr indent="-342900" lvl="0" marL="457200" rtl="0" algn="l">
              <a:spcBef>
                <a:spcPts val="0"/>
              </a:spcBef>
              <a:spcAft>
                <a:spcPts val="0"/>
              </a:spcAft>
              <a:buSzPts val="1800"/>
              <a:buChar char="•"/>
            </a:pPr>
            <a:r>
              <a:rPr lang="fr-FR"/>
              <a:t>maybe organise at same time as New town narrative workshop in Bucharest in </a:t>
            </a:r>
            <a:r>
              <a:rPr lang="fr-FR"/>
              <a:t>October</a:t>
            </a:r>
            <a:endParaRPr/>
          </a:p>
        </p:txBody>
      </p:sp>
      <p:sp>
        <p:nvSpPr>
          <p:cNvPr id="595" name="Google Shape;595;g2e341fc4479_2_46"/>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Capacity building</a:t>
            </a:r>
            <a:endParaRPr sz="36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2cd85ca8678_1_0"/>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spcBef>
                <a:spcPts val="0"/>
              </a:spcBef>
              <a:spcAft>
                <a:spcPts val="0"/>
              </a:spcAft>
              <a:buSzPts val="1800"/>
              <a:buNone/>
            </a:pPr>
            <a:r>
              <a:rPr b="1" lang="fr-FR" sz="3500"/>
              <a:t>Dublin food strategy development </a:t>
            </a:r>
            <a:endParaRPr b="1" sz="3500"/>
          </a:p>
        </p:txBody>
      </p:sp>
      <p:sp>
        <p:nvSpPr>
          <p:cNvPr id="601" name="Google Shape;601;g2cd85ca8678_1_0"/>
          <p:cNvSpPr txBox="1"/>
          <p:nvPr/>
        </p:nvSpPr>
        <p:spPr>
          <a:xfrm>
            <a:off x="751750" y="2338375"/>
            <a:ext cx="10971000" cy="2766600"/>
          </a:xfrm>
          <a:prstGeom prst="rect">
            <a:avLst/>
          </a:prstGeom>
          <a:noFill/>
          <a:ln>
            <a:noFill/>
          </a:ln>
        </p:spPr>
        <p:txBody>
          <a:bodyPr anchorCtr="0" anchor="t" bIns="91425" lIns="91425" spcFirstLastPara="1" rIns="91425" wrap="square" tIns="91425">
            <a:spAutoFit/>
          </a:bodyPr>
          <a:lstStyle/>
          <a:p>
            <a:pPr indent="-381000" lvl="0" marL="457200" rtl="0" algn="l">
              <a:lnSpc>
                <a:spcPct val="115000"/>
              </a:lnSpc>
              <a:spcBef>
                <a:spcPts val="1000"/>
              </a:spcBef>
              <a:spcAft>
                <a:spcPts val="0"/>
              </a:spcAft>
              <a:buClr>
                <a:schemeClr val="dk1"/>
              </a:buClr>
              <a:buSzPts val="2400"/>
              <a:buFont typeface="Calibri"/>
              <a:buChar char="●"/>
            </a:pPr>
            <a:r>
              <a:rPr lang="fr-FR" sz="2400">
                <a:solidFill>
                  <a:schemeClr val="dk1"/>
                </a:solidFill>
                <a:latin typeface="Calibri"/>
                <a:ea typeface="Calibri"/>
                <a:cs typeface="Calibri"/>
                <a:sym typeface="Calibri"/>
              </a:rPr>
              <a:t>Dublin is building a food strategy to </a:t>
            </a:r>
            <a:r>
              <a:rPr b="1" lang="fr-FR" sz="2400">
                <a:solidFill>
                  <a:schemeClr val="dk1"/>
                </a:solidFill>
                <a:latin typeface="Calibri"/>
                <a:ea typeface="Calibri"/>
                <a:cs typeface="Calibri"/>
                <a:sym typeface="Calibri"/>
              </a:rPr>
              <a:t>improve access to healthy, sustainable food.</a:t>
            </a:r>
            <a:endParaRPr b="1" sz="2400">
              <a:solidFill>
                <a:schemeClr val="dk1"/>
              </a:solidFill>
              <a:latin typeface="Calibri"/>
              <a:ea typeface="Calibri"/>
              <a:cs typeface="Calibri"/>
              <a:sym typeface="Calibri"/>
            </a:endParaRPr>
          </a:p>
          <a:p>
            <a:pPr indent="-381000" lvl="0" marL="457200" rtl="0" algn="l">
              <a:lnSpc>
                <a:spcPct val="115000"/>
              </a:lnSpc>
              <a:spcBef>
                <a:spcPts val="1000"/>
              </a:spcBef>
              <a:spcAft>
                <a:spcPts val="0"/>
              </a:spcAft>
              <a:buClr>
                <a:schemeClr val="dk1"/>
              </a:buClr>
              <a:buSzPts val="2400"/>
              <a:buFont typeface="Calibri"/>
              <a:buChar char="●"/>
            </a:pPr>
            <a:r>
              <a:rPr lang="fr-FR" sz="2400">
                <a:solidFill>
                  <a:schemeClr val="dk1"/>
                </a:solidFill>
                <a:latin typeface="Calibri"/>
                <a:ea typeface="Calibri"/>
                <a:cs typeface="Calibri"/>
                <a:sym typeface="Calibri"/>
              </a:rPr>
              <a:t>January 2022: </a:t>
            </a:r>
            <a:r>
              <a:rPr b="1" lang="fr-FR" sz="2400">
                <a:solidFill>
                  <a:schemeClr val="dk1"/>
                </a:solidFill>
                <a:latin typeface="Calibri"/>
                <a:ea typeface="Calibri"/>
                <a:cs typeface="Calibri"/>
                <a:sym typeface="Calibri"/>
              </a:rPr>
              <a:t>p</a:t>
            </a:r>
            <a:r>
              <a:rPr b="1" lang="fr-FR" sz="2400">
                <a:solidFill>
                  <a:schemeClr val="dk1"/>
                </a:solidFill>
                <a:latin typeface="Calibri"/>
                <a:ea typeface="Calibri"/>
                <a:cs typeface="Calibri"/>
                <a:sym typeface="Calibri"/>
              </a:rPr>
              <a:t>ublic consultation</a:t>
            </a:r>
            <a:r>
              <a:rPr lang="fr-FR" sz="2400">
                <a:solidFill>
                  <a:schemeClr val="dk1"/>
                </a:solidFill>
                <a:latin typeface="Calibri"/>
                <a:ea typeface="Calibri"/>
                <a:cs typeface="Calibri"/>
                <a:sym typeface="Calibri"/>
              </a:rPr>
              <a:t> to </a:t>
            </a:r>
            <a:r>
              <a:rPr b="1" lang="fr-FR" sz="2400">
                <a:solidFill>
                  <a:schemeClr val="dk1"/>
                </a:solidFill>
                <a:latin typeface="Calibri"/>
                <a:ea typeface="Calibri"/>
                <a:cs typeface="Calibri"/>
                <a:sym typeface="Calibri"/>
              </a:rPr>
              <a:t>gather data on food habits and experiences.</a:t>
            </a:r>
            <a:endParaRPr b="1" sz="2400">
              <a:solidFill>
                <a:schemeClr val="dk1"/>
              </a:solidFill>
              <a:latin typeface="Calibri"/>
              <a:ea typeface="Calibri"/>
              <a:cs typeface="Calibri"/>
              <a:sym typeface="Calibri"/>
            </a:endParaRPr>
          </a:p>
          <a:p>
            <a:pPr indent="-381000" lvl="1" marL="914400" rtl="0" algn="l">
              <a:lnSpc>
                <a:spcPct val="115000"/>
              </a:lnSpc>
              <a:spcBef>
                <a:spcPts val="1000"/>
              </a:spcBef>
              <a:spcAft>
                <a:spcPts val="0"/>
              </a:spcAft>
              <a:buClr>
                <a:schemeClr val="dk1"/>
              </a:buClr>
              <a:buSzPts val="2400"/>
              <a:buFont typeface="Calibri"/>
              <a:buChar char="○"/>
            </a:pPr>
            <a:r>
              <a:rPr lang="fr-FR" sz="2400">
                <a:solidFill>
                  <a:schemeClr val="dk1"/>
                </a:solidFill>
                <a:latin typeface="Calibri"/>
                <a:ea typeface="Calibri"/>
                <a:cs typeface="Calibri"/>
                <a:sym typeface="Calibri"/>
              </a:rPr>
              <a:t>Data shapes policies for food production, consumption, waste management.</a:t>
            </a:r>
            <a:endParaRPr sz="2400">
              <a:solidFill>
                <a:schemeClr val="dk1"/>
              </a:solidFill>
              <a:latin typeface="Calibri"/>
              <a:ea typeface="Calibri"/>
              <a:cs typeface="Calibri"/>
              <a:sym typeface="Calibri"/>
            </a:endParaRPr>
          </a:p>
          <a:p>
            <a:pPr indent="-381000" lvl="0" marL="457200" rtl="0" algn="l">
              <a:lnSpc>
                <a:spcPct val="115000"/>
              </a:lnSpc>
              <a:spcBef>
                <a:spcPts val="1000"/>
              </a:spcBef>
              <a:spcAft>
                <a:spcPts val="0"/>
              </a:spcAft>
              <a:buClr>
                <a:schemeClr val="dk1"/>
              </a:buClr>
              <a:buSzPts val="2400"/>
              <a:buFont typeface="Calibri"/>
              <a:buChar char="●"/>
            </a:pPr>
            <a:r>
              <a:rPr lang="fr-FR" sz="2400">
                <a:solidFill>
                  <a:schemeClr val="dk1"/>
                </a:solidFill>
                <a:latin typeface="Calibri"/>
                <a:ea typeface="Calibri"/>
                <a:cs typeface="Calibri"/>
                <a:sym typeface="Calibri"/>
              </a:rPr>
              <a:t>2023: </a:t>
            </a:r>
            <a:r>
              <a:rPr b="1" i="1" lang="fr-FR" sz="2400">
                <a:solidFill>
                  <a:schemeClr val="dk1"/>
                </a:solidFill>
                <a:latin typeface="Calibri"/>
                <a:ea typeface="Calibri"/>
                <a:cs typeface="Calibri"/>
                <a:sym typeface="Calibri"/>
              </a:rPr>
              <a:t>Eat the Street</a:t>
            </a:r>
            <a:r>
              <a:rPr b="1" lang="fr-FR" sz="2400">
                <a:solidFill>
                  <a:schemeClr val="dk1"/>
                </a:solidFill>
                <a:latin typeface="Calibri"/>
                <a:ea typeface="Calibri"/>
                <a:cs typeface="Calibri"/>
                <a:sym typeface="Calibri"/>
              </a:rPr>
              <a:t> festival </a:t>
            </a:r>
            <a:r>
              <a:rPr lang="fr-FR" sz="2400">
                <a:solidFill>
                  <a:schemeClr val="dk1"/>
                </a:solidFill>
                <a:latin typeface="Calibri"/>
                <a:ea typeface="Calibri"/>
                <a:cs typeface="Calibri"/>
                <a:sym typeface="Calibri"/>
              </a:rPr>
              <a:t>- to raise</a:t>
            </a:r>
            <a:r>
              <a:rPr b="1" lang="fr-FR" sz="2400">
                <a:solidFill>
                  <a:schemeClr val="dk1"/>
                </a:solidFill>
                <a:latin typeface="Calibri"/>
                <a:ea typeface="Calibri"/>
                <a:cs typeface="Calibri"/>
                <a:sym typeface="Calibri"/>
              </a:rPr>
              <a:t> public awareness</a:t>
            </a:r>
            <a:r>
              <a:rPr lang="fr-FR" sz="2400">
                <a:solidFill>
                  <a:schemeClr val="dk1"/>
                </a:solidFill>
                <a:latin typeface="Calibri"/>
                <a:ea typeface="Calibri"/>
                <a:cs typeface="Calibri"/>
                <a:sym typeface="Calibri"/>
              </a:rPr>
              <a:t> and </a:t>
            </a:r>
            <a:r>
              <a:rPr b="1" lang="fr-FR" sz="2400">
                <a:solidFill>
                  <a:schemeClr val="dk1"/>
                </a:solidFill>
                <a:latin typeface="Calibri"/>
                <a:ea typeface="Calibri"/>
                <a:cs typeface="Calibri"/>
                <a:sym typeface="Calibri"/>
              </a:rPr>
              <a:t>engagement</a:t>
            </a:r>
            <a:r>
              <a:rPr lang="fr-FR"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a:p>
            <a:pPr indent="-381000" lvl="0" marL="457200" rtl="0" algn="l">
              <a:lnSpc>
                <a:spcPct val="115000"/>
              </a:lnSpc>
              <a:spcBef>
                <a:spcPts val="1000"/>
              </a:spcBef>
              <a:spcAft>
                <a:spcPts val="1000"/>
              </a:spcAft>
              <a:buClr>
                <a:schemeClr val="dk1"/>
              </a:buClr>
              <a:buSzPts val="2400"/>
              <a:buFont typeface="Calibri"/>
              <a:buChar char="●"/>
            </a:pPr>
            <a:r>
              <a:rPr lang="fr-FR" sz="2400">
                <a:solidFill>
                  <a:schemeClr val="dk1"/>
                </a:solidFill>
                <a:latin typeface="Calibri"/>
                <a:ea typeface="Calibri"/>
                <a:cs typeface="Calibri"/>
                <a:sym typeface="Calibri"/>
              </a:rPr>
              <a:t>Collaboration with </a:t>
            </a:r>
            <a:r>
              <a:rPr b="1" lang="fr-FR" sz="2400">
                <a:solidFill>
                  <a:schemeClr val="dk1"/>
                </a:solidFill>
                <a:latin typeface="Calibri"/>
                <a:ea typeface="Calibri"/>
                <a:cs typeface="Calibri"/>
                <a:sym typeface="Calibri"/>
              </a:rPr>
              <a:t>local stakeholders</a:t>
            </a:r>
            <a:r>
              <a:rPr lang="fr-FR" sz="2400">
                <a:solidFill>
                  <a:schemeClr val="dk1"/>
                </a:solidFill>
                <a:latin typeface="Calibri"/>
                <a:ea typeface="Calibri"/>
                <a:cs typeface="Calibri"/>
                <a:sym typeface="Calibri"/>
              </a:rPr>
              <a:t> and </a:t>
            </a:r>
            <a:r>
              <a:rPr b="1" lang="fr-FR" sz="2400">
                <a:solidFill>
                  <a:schemeClr val="dk1"/>
                </a:solidFill>
                <a:latin typeface="Calibri"/>
                <a:ea typeface="Calibri"/>
                <a:cs typeface="Calibri"/>
                <a:sym typeface="Calibri"/>
              </a:rPr>
              <a:t>EU-funded projects</a:t>
            </a:r>
            <a:r>
              <a:rPr lang="fr-FR" sz="2400">
                <a:solidFill>
                  <a:schemeClr val="dk1"/>
                </a:solidFill>
                <a:latin typeface="Calibri"/>
                <a:ea typeface="Calibri"/>
                <a:cs typeface="Calibri"/>
                <a:sym typeface="Calibri"/>
              </a:rPr>
              <a:t> like </a:t>
            </a:r>
            <a:r>
              <a:rPr i="1" lang="fr-FR" sz="2400">
                <a:solidFill>
                  <a:schemeClr val="dk1"/>
                </a:solidFill>
                <a:latin typeface="Calibri"/>
                <a:ea typeface="Calibri"/>
                <a:cs typeface="Calibri"/>
                <a:sym typeface="Calibri"/>
              </a:rPr>
              <a:t>Cultivate</a:t>
            </a:r>
            <a:r>
              <a:rPr lang="fr-FR"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g2e531c28b3c_0_8"/>
          <p:cNvPicPr preferRelativeResize="0"/>
          <p:nvPr/>
        </p:nvPicPr>
        <p:blipFill>
          <a:blip r:embed="rId3">
            <a:alphaModFix/>
          </a:blip>
          <a:stretch>
            <a:fillRect/>
          </a:stretch>
        </p:blipFill>
        <p:spPr>
          <a:xfrm>
            <a:off x="468775" y="572625"/>
            <a:ext cx="8700900" cy="6525675"/>
          </a:xfrm>
          <a:prstGeom prst="rect">
            <a:avLst/>
          </a:prstGeom>
          <a:noFill/>
          <a:ln>
            <a:noFill/>
          </a:ln>
        </p:spPr>
      </p:pic>
      <p:sp>
        <p:nvSpPr>
          <p:cNvPr id="607" name="Google Shape;607;g2e531c28b3c_0_8"/>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Case Study - safeguarding peri-urban voids A Coruña</a:t>
            </a:r>
            <a:endParaRPr sz="36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g2e531c28b3c_0_18"/>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500"/>
              <a:t>Case Study - safeguarding peri-urban voids A Coruña</a:t>
            </a:r>
            <a:endParaRPr b="1" sz="3500"/>
          </a:p>
        </p:txBody>
      </p:sp>
      <p:pic>
        <p:nvPicPr>
          <p:cNvPr id="613" name="Google Shape;613;g2e531c28b3c_0_18"/>
          <p:cNvPicPr preferRelativeResize="0"/>
          <p:nvPr/>
        </p:nvPicPr>
        <p:blipFill>
          <a:blip r:embed="rId3">
            <a:alphaModFix/>
          </a:blip>
          <a:stretch>
            <a:fillRect/>
          </a:stretch>
        </p:blipFill>
        <p:spPr>
          <a:xfrm>
            <a:off x="140675" y="1186151"/>
            <a:ext cx="7176351" cy="5382250"/>
          </a:xfrm>
          <a:prstGeom prst="rect">
            <a:avLst/>
          </a:prstGeom>
          <a:noFill/>
          <a:ln>
            <a:noFill/>
          </a:ln>
        </p:spPr>
      </p:pic>
      <p:pic>
        <p:nvPicPr>
          <p:cNvPr id="614" name="Google Shape;614;g2e531c28b3c_0_18"/>
          <p:cNvPicPr preferRelativeResize="0"/>
          <p:nvPr/>
        </p:nvPicPr>
        <p:blipFill rotWithShape="1">
          <a:blip r:embed="rId4">
            <a:alphaModFix/>
          </a:blip>
          <a:srcRect b="1209" l="3540" r="-3539" t="-1210"/>
          <a:stretch/>
        </p:blipFill>
        <p:spPr>
          <a:xfrm>
            <a:off x="6357825" y="1580450"/>
            <a:ext cx="5935849" cy="44518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g2e531c28b3c_0_30"/>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Case Study - safeguarding peri-urban voids A Coruña</a:t>
            </a:r>
            <a:endParaRPr sz="3600"/>
          </a:p>
        </p:txBody>
      </p:sp>
      <p:pic>
        <p:nvPicPr>
          <p:cNvPr id="620" name="Google Shape;620;g2e531c28b3c_0_30"/>
          <p:cNvPicPr preferRelativeResize="0"/>
          <p:nvPr/>
        </p:nvPicPr>
        <p:blipFill rotWithShape="1">
          <a:blip r:embed="rId3">
            <a:alphaModFix/>
          </a:blip>
          <a:srcRect b="6002" l="0" r="0" t="11767"/>
          <a:stretch/>
        </p:blipFill>
        <p:spPr>
          <a:xfrm>
            <a:off x="484029" y="779425"/>
            <a:ext cx="10081295" cy="621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9" name="Shape 119"/>
        <p:cNvGrpSpPr/>
        <p:nvPr/>
      </p:nvGrpSpPr>
      <p:grpSpPr>
        <a:xfrm>
          <a:off x="0" y="0"/>
          <a:ext cx="0" cy="0"/>
          <a:chOff x="0" y="0"/>
          <a:chExt cx="0" cy="0"/>
        </a:xfrm>
      </p:grpSpPr>
      <p:sp>
        <p:nvSpPr>
          <p:cNvPr id="120" name="Google Shape;120;p3"/>
          <p:cNvSpPr txBox="1"/>
          <p:nvPr>
            <p:ph idx="1" type="body"/>
          </p:nvPr>
        </p:nvSpPr>
        <p:spPr>
          <a:xfrm>
            <a:off x="428250" y="1133750"/>
            <a:ext cx="10925700" cy="5434800"/>
          </a:xfrm>
          <a:prstGeom prst="rect">
            <a:avLst/>
          </a:prstGeom>
          <a:noFill/>
          <a:ln>
            <a:noFill/>
          </a:ln>
        </p:spPr>
        <p:txBody>
          <a:bodyPr anchorCtr="0" anchor="t" bIns="45700" lIns="91425" spcFirstLastPara="1" rIns="91425" wrap="square" tIns="45700">
            <a:noAutofit/>
          </a:bodyPr>
          <a:lstStyle/>
          <a:p>
            <a:pPr indent="-490219" lvl="0" marL="514350" rtl="0" algn="l">
              <a:lnSpc>
                <a:spcPct val="150000"/>
              </a:lnSpc>
              <a:spcBef>
                <a:spcPts val="1000"/>
              </a:spcBef>
              <a:spcAft>
                <a:spcPts val="0"/>
              </a:spcAft>
              <a:buClr>
                <a:schemeClr val="dk1"/>
              </a:buClr>
              <a:buSzPts val="2000"/>
              <a:buFont typeface="Calibri"/>
              <a:buAutoNum type="arabicPeriod"/>
            </a:pPr>
            <a:r>
              <a:rPr b="1" lang="fr-FR" sz="2000" u="sng"/>
              <a:t>Mapping the Local Food System</a:t>
            </a:r>
            <a:r>
              <a:rPr lang="fr-FR" sz="2000"/>
              <a:t>: To catalog all participants in District 6's food system, including producers, distributors, retailers, consumers, and waste handlers, thereby identifying product flows, inefficiencies, and opportunities for sustainability.</a:t>
            </a:r>
            <a:endParaRPr sz="2000"/>
          </a:p>
          <a:p>
            <a:pPr indent="-490219" lvl="0" marL="514350" rtl="0" algn="l">
              <a:lnSpc>
                <a:spcPct val="150000"/>
              </a:lnSpc>
              <a:spcBef>
                <a:spcPts val="1000"/>
              </a:spcBef>
              <a:spcAft>
                <a:spcPts val="0"/>
              </a:spcAft>
              <a:buClr>
                <a:schemeClr val="dk1"/>
              </a:buClr>
              <a:buSzPts val="2000"/>
              <a:buFont typeface="Calibri"/>
              <a:buAutoNum type="arabicPeriod"/>
            </a:pPr>
            <a:r>
              <a:rPr b="1" lang="fr-FR" sz="2000" u="sng"/>
              <a:t>Establishing General Objectives</a:t>
            </a:r>
            <a:r>
              <a:rPr lang="fr-FR" sz="2000"/>
              <a:t>: To set comprehensive goals like reducing food transportation distances, improving food security, advocating for local and seasonal foods, and cutting down food waste.</a:t>
            </a:r>
            <a:endParaRPr sz="2000"/>
          </a:p>
          <a:p>
            <a:pPr indent="-490219" lvl="0" marL="514350" rtl="0" algn="l">
              <a:lnSpc>
                <a:spcPct val="150000"/>
              </a:lnSpc>
              <a:spcBef>
                <a:spcPts val="1000"/>
              </a:spcBef>
              <a:spcAft>
                <a:spcPts val="0"/>
              </a:spcAft>
              <a:buClr>
                <a:schemeClr val="dk1"/>
              </a:buClr>
              <a:buSzPts val="2000"/>
              <a:buFont typeface="Calibri"/>
              <a:buAutoNum type="arabicPeriod"/>
            </a:pPr>
            <a:r>
              <a:rPr b="1" lang="fr-FR" sz="2000" u="sng"/>
              <a:t>Developing a Vision</a:t>
            </a:r>
            <a:r>
              <a:rPr lang="fr-FR" sz="2000"/>
              <a:t>: To formulate a long-term outlook for District 6’s food system that embodies sustainability, community welfare, and economic health.</a:t>
            </a:r>
            <a:endParaRPr sz="2000"/>
          </a:p>
          <a:p>
            <a:pPr indent="-490219" lvl="0" marL="514350" rtl="0" algn="l">
              <a:lnSpc>
                <a:spcPct val="150000"/>
              </a:lnSpc>
              <a:spcBef>
                <a:spcPts val="1000"/>
              </a:spcBef>
              <a:spcAft>
                <a:spcPts val="0"/>
              </a:spcAft>
              <a:buClr>
                <a:schemeClr val="dk1"/>
              </a:buClr>
              <a:buSzPts val="2000"/>
              <a:buFont typeface="Calibri"/>
              <a:buAutoNum type="arabicPeriod"/>
            </a:pPr>
            <a:r>
              <a:rPr b="1" lang="fr-FR" sz="2000" u="sng"/>
              <a:t>Creating a Strategy: </a:t>
            </a:r>
            <a:r>
              <a:rPr lang="fr-FR" sz="2000"/>
              <a:t>To devise an actionable plan that includes innovative practices such as urban agriculture, food sharing initiatives, and circular economy principles, detailing both immediate and future steps, potential hurdles, and success indicators</a:t>
            </a:r>
            <a:endParaRPr sz="2000"/>
          </a:p>
          <a:p>
            <a:pPr indent="-363220" lvl="0" marL="514350" rtl="0" algn="l">
              <a:lnSpc>
                <a:spcPct val="90000"/>
              </a:lnSpc>
              <a:spcBef>
                <a:spcPts val="1000"/>
              </a:spcBef>
              <a:spcAft>
                <a:spcPts val="0"/>
              </a:spcAft>
              <a:buClr>
                <a:schemeClr val="dk1"/>
              </a:buClr>
              <a:buSzPts val="2800"/>
              <a:buFont typeface="Calibri"/>
              <a:buNone/>
            </a:pPr>
            <a:r>
              <a:t/>
            </a:r>
            <a:endParaRPr sz="2000"/>
          </a:p>
        </p:txBody>
      </p:sp>
      <p:sp>
        <p:nvSpPr>
          <p:cNvPr id="121" name="Google Shape;121;p3"/>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Objectives for local students</a:t>
            </a:r>
            <a:endParaRPr sz="36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2e531c28b3c_0_36"/>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Case Study - safeguarding peri-urban voids A Coruña</a:t>
            </a:r>
            <a:endParaRPr sz="3600"/>
          </a:p>
        </p:txBody>
      </p:sp>
      <p:pic>
        <p:nvPicPr>
          <p:cNvPr id="626" name="Google Shape;626;g2e531c28b3c_0_36"/>
          <p:cNvPicPr preferRelativeResize="0"/>
          <p:nvPr/>
        </p:nvPicPr>
        <p:blipFill rotWithShape="1">
          <a:blip r:embed="rId3">
            <a:alphaModFix/>
          </a:blip>
          <a:srcRect b="0" l="0" r="0" t="2647"/>
          <a:stretch/>
        </p:blipFill>
        <p:spPr>
          <a:xfrm>
            <a:off x="1838313" y="640800"/>
            <a:ext cx="8515387" cy="62172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2e572745a7c_0_8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pic>
        <p:nvPicPr>
          <p:cNvPr id="632" name="Google Shape;632;g2e572745a7c_0_86"/>
          <p:cNvPicPr preferRelativeResize="0"/>
          <p:nvPr/>
        </p:nvPicPr>
        <p:blipFill rotWithShape="1">
          <a:blip r:embed="rId3">
            <a:alphaModFix/>
          </a:blip>
          <a:srcRect b="0" l="0" r="0" t="0"/>
          <a:stretch/>
        </p:blipFill>
        <p:spPr>
          <a:xfrm>
            <a:off x="78059" y="966236"/>
            <a:ext cx="12192000" cy="5210727"/>
          </a:xfrm>
          <a:prstGeom prst="rect">
            <a:avLst/>
          </a:prstGeom>
          <a:noFill/>
          <a:ln>
            <a:noFill/>
          </a:ln>
        </p:spPr>
      </p:pic>
      <p:sp>
        <p:nvSpPr>
          <p:cNvPr id="633" name="Google Shape;633;g2e572745a7c_0_86"/>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600"/>
              <a:t>On-line: c</a:t>
            </a:r>
            <a:r>
              <a:rPr b="1" lang="fr-FR" sz="3600"/>
              <a:t>ollaborative goals setting and visioning</a:t>
            </a:r>
            <a:endParaRPr b="1" sz="36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7" name="Shape 637"/>
        <p:cNvGrpSpPr/>
        <p:nvPr/>
      </p:nvGrpSpPr>
      <p:grpSpPr>
        <a:xfrm>
          <a:off x="0" y="0"/>
          <a:ext cx="0" cy="0"/>
          <a:chOff x="0" y="0"/>
          <a:chExt cx="0" cy="0"/>
        </a:xfrm>
      </p:grpSpPr>
      <p:sp>
        <p:nvSpPr>
          <p:cNvPr id="638" name="Google Shape;638;g2e572745a7c_0_92"/>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Collaborative goals setting and visioning</a:t>
            </a:r>
            <a:endParaRPr sz="3600"/>
          </a:p>
        </p:txBody>
      </p:sp>
      <p:sp>
        <p:nvSpPr>
          <p:cNvPr id="639" name="Google Shape;639;g2e572745a7c_0_92"/>
          <p:cNvSpPr txBox="1"/>
          <p:nvPr/>
        </p:nvSpPr>
        <p:spPr>
          <a:xfrm>
            <a:off x="791975" y="1506450"/>
            <a:ext cx="10515600" cy="21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2800" u="sng">
                <a:solidFill>
                  <a:schemeClr val="dk1"/>
                </a:solidFill>
                <a:latin typeface="Calibri"/>
                <a:ea typeface="Calibri"/>
                <a:cs typeface="Calibri"/>
                <a:sym typeface="Calibri"/>
              </a:rPr>
              <a:t>Vision</a:t>
            </a:r>
            <a:r>
              <a:rPr lang="fr-FR" sz="2800">
                <a:solidFill>
                  <a:schemeClr val="dk1"/>
                </a:solidFill>
                <a:latin typeface="Calibri"/>
                <a:ea typeface="Calibri"/>
                <a:cs typeface="Calibri"/>
                <a:sym typeface="Calibri"/>
              </a:rPr>
              <a:t>:  building solidarity and synergies between local producers and consumers</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b="1" lang="fr-FR" sz="2800" u="sng">
                <a:solidFill>
                  <a:schemeClr val="dk1"/>
                </a:solidFill>
                <a:latin typeface="Calibri"/>
                <a:ea typeface="Calibri"/>
                <a:cs typeface="Calibri"/>
                <a:sym typeface="Calibri"/>
              </a:rPr>
              <a:t>From goals to actions:</a:t>
            </a:r>
            <a:r>
              <a:rPr lang="fr-FR"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AutoNum type="arabicPeriod"/>
            </a:pPr>
            <a:r>
              <a:rPr lang="fr-FR" sz="2800">
                <a:solidFill>
                  <a:schemeClr val="dk1"/>
                </a:solidFill>
                <a:latin typeface="Calibri"/>
                <a:ea typeface="Calibri"/>
                <a:cs typeface="Calibri"/>
                <a:sym typeface="Calibri"/>
              </a:rPr>
              <a:t>Identifying  local producers</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AutoNum type="arabicPeriod"/>
            </a:pPr>
            <a:r>
              <a:rPr lang="fr-FR" sz="2800">
                <a:solidFill>
                  <a:schemeClr val="dk1"/>
                </a:solidFill>
                <a:latin typeface="Calibri"/>
                <a:ea typeface="Calibri"/>
                <a:cs typeface="Calibri"/>
                <a:sym typeface="Calibri"/>
              </a:rPr>
              <a:t>Festival organisation for local producers with round table discussion</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AutoNum type="arabicPeriod"/>
            </a:pPr>
            <a:r>
              <a:rPr lang="fr-FR" sz="2800">
                <a:solidFill>
                  <a:schemeClr val="dk1"/>
                </a:solidFill>
                <a:latin typeface="Calibri"/>
                <a:ea typeface="Calibri"/>
                <a:cs typeface="Calibri"/>
                <a:sym typeface="Calibri"/>
              </a:rPr>
              <a:t>Prosumers approach: CSA…</a:t>
            </a:r>
            <a:endParaRPr sz="28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g2e572745a7c_0_149"/>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81818"/>
              <a:buNone/>
            </a:pPr>
            <a:r>
              <a:rPr b="1" lang="fr-FR" sz="2200"/>
              <a:t>  </a:t>
            </a:r>
            <a:r>
              <a:rPr b="1" lang="fr-FR" sz="2200"/>
              <a:t>Actions already taken - </a:t>
            </a:r>
            <a:r>
              <a:rPr b="1" lang="fr-FR" sz="2200"/>
              <a:t>Sector 6 Green Infrastructure Workshop Food Strategy thematic group (April 2024)</a:t>
            </a:r>
            <a:r>
              <a:rPr b="1" lang="fr-FR" sz="2400"/>
              <a:t> </a:t>
            </a:r>
            <a:endParaRPr b="1" sz="3600"/>
          </a:p>
        </p:txBody>
      </p:sp>
      <p:pic>
        <p:nvPicPr>
          <p:cNvPr id="645" name="Google Shape;645;g2e572745a7c_0_149"/>
          <p:cNvPicPr preferRelativeResize="0"/>
          <p:nvPr/>
        </p:nvPicPr>
        <p:blipFill>
          <a:blip r:embed="rId3">
            <a:alphaModFix/>
          </a:blip>
          <a:stretch>
            <a:fillRect/>
          </a:stretch>
        </p:blipFill>
        <p:spPr>
          <a:xfrm>
            <a:off x="2350350" y="944074"/>
            <a:ext cx="2018673" cy="1514001"/>
          </a:xfrm>
          <a:prstGeom prst="rect">
            <a:avLst/>
          </a:prstGeom>
          <a:noFill/>
          <a:ln>
            <a:noFill/>
          </a:ln>
        </p:spPr>
      </p:pic>
      <p:pic>
        <p:nvPicPr>
          <p:cNvPr id="646" name="Google Shape;646;g2e572745a7c_0_149"/>
          <p:cNvPicPr preferRelativeResize="0"/>
          <p:nvPr/>
        </p:nvPicPr>
        <p:blipFill>
          <a:blip r:embed="rId4">
            <a:alphaModFix/>
          </a:blip>
          <a:stretch>
            <a:fillRect/>
          </a:stretch>
        </p:blipFill>
        <p:spPr>
          <a:xfrm>
            <a:off x="158400" y="2471850"/>
            <a:ext cx="4176599" cy="3132457"/>
          </a:xfrm>
          <a:prstGeom prst="rect">
            <a:avLst/>
          </a:prstGeom>
          <a:noFill/>
          <a:ln>
            <a:noFill/>
          </a:ln>
        </p:spPr>
      </p:pic>
      <p:pic>
        <p:nvPicPr>
          <p:cNvPr id="647" name="Google Shape;647;g2e572745a7c_0_149"/>
          <p:cNvPicPr preferRelativeResize="0"/>
          <p:nvPr/>
        </p:nvPicPr>
        <p:blipFill>
          <a:blip r:embed="rId5">
            <a:alphaModFix/>
          </a:blip>
          <a:stretch>
            <a:fillRect/>
          </a:stretch>
        </p:blipFill>
        <p:spPr>
          <a:xfrm>
            <a:off x="158402" y="876025"/>
            <a:ext cx="2018673" cy="1513993"/>
          </a:xfrm>
          <a:prstGeom prst="rect">
            <a:avLst/>
          </a:prstGeom>
          <a:noFill/>
          <a:ln>
            <a:noFill/>
          </a:ln>
        </p:spPr>
      </p:pic>
      <p:pic>
        <p:nvPicPr>
          <p:cNvPr id="648" name="Google Shape;648;g2e572745a7c_0_149"/>
          <p:cNvPicPr preferRelativeResize="0"/>
          <p:nvPr/>
        </p:nvPicPr>
        <p:blipFill>
          <a:blip r:embed="rId6">
            <a:alphaModFix/>
          </a:blip>
          <a:stretch>
            <a:fillRect/>
          </a:stretch>
        </p:blipFill>
        <p:spPr>
          <a:xfrm>
            <a:off x="8176100" y="987251"/>
            <a:ext cx="2429450" cy="1619214"/>
          </a:xfrm>
          <a:prstGeom prst="rect">
            <a:avLst/>
          </a:prstGeom>
          <a:noFill/>
          <a:ln>
            <a:noFill/>
          </a:ln>
        </p:spPr>
      </p:pic>
      <p:sp>
        <p:nvSpPr>
          <p:cNvPr id="649" name="Google Shape;649;g2e572745a7c_0_149"/>
          <p:cNvSpPr txBox="1"/>
          <p:nvPr>
            <p:ph idx="1" type="body"/>
          </p:nvPr>
        </p:nvSpPr>
        <p:spPr>
          <a:xfrm>
            <a:off x="4494150" y="640800"/>
            <a:ext cx="7698000" cy="354000"/>
          </a:xfrm>
          <a:prstGeom prst="rect">
            <a:avLst/>
          </a:prstGeom>
          <a:noFill/>
          <a:ln>
            <a:noFill/>
          </a:ln>
        </p:spPr>
        <p:txBody>
          <a:bodyPr anchorCtr="0" anchor="t" bIns="45700" lIns="91425" spcFirstLastPara="1" rIns="91425" wrap="square" tIns="45700">
            <a:normAutofit fontScale="70000"/>
          </a:bodyPr>
          <a:lstStyle/>
          <a:p>
            <a:pPr indent="0" lvl="0" marL="0" rtl="0" algn="l">
              <a:lnSpc>
                <a:spcPct val="115000"/>
              </a:lnSpc>
              <a:spcBef>
                <a:spcPts val="1000"/>
              </a:spcBef>
              <a:spcAft>
                <a:spcPts val="0"/>
              </a:spcAft>
              <a:buClr>
                <a:schemeClr val="dk1"/>
              </a:buClr>
              <a:buSzPct val="45832"/>
              <a:buFont typeface="Arial"/>
              <a:buNone/>
            </a:pPr>
            <a:r>
              <a:rPr b="1" lang="fr-FR" sz="2400"/>
              <a:t>Community composting workshop (May 2024) Sector 6 process plan </a:t>
            </a:r>
            <a:endParaRPr b="1" sz="2400"/>
          </a:p>
        </p:txBody>
      </p:sp>
      <p:pic>
        <p:nvPicPr>
          <p:cNvPr id="650" name="Google Shape;650;g2e572745a7c_0_149"/>
          <p:cNvPicPr preferRelativeResize="0"/>
          <p:nvPr/>
        </p:nvPicPr>
        <p:blipFill>
          <a:blip r:embed="rId7">
            <a:alphaModFix/>
          </a:blip>
          <a:stretch>
            <a:fillRect/>
          </a:stretch>
        </p:blipFill>
        <p:spPr>
          <a:xfrm>
            <a:off x="4542300" y="998648"/>
            <a:ext cx="3373002" cy="1886901"/>
          </a:xfrm>
          <a:prstGeom prst="rect">
            <a:avLst/>
          </a:prstGeom>
          <a:noFill/>
          <a:ln>
            <a:noFill/>
          </a:ln>
        </p:spPr>
      </p:pic>
      <p:sp>
        <p:nvSpPr>
          <p:cNvPr id="651" name="Google Shape;651;g2e572745a7c_0_149"/>
          <p:cNvSpPr txBox="1"/>
          <p:nvPr>
            <p:ph idx="1" type="body"/>
          </p:nvPr>
        </p:nvSpPr>
        <p:spPr>
          <a:xfrm>
            <a:off x="4494150" y="3314750"/>
            <a:ext cx="7620000" cy="8676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Clr>
                <a:schemeClr val="dk1"/>
              </a:buClr>
              <a:buSzPts val="1100"/>
              <a:buFont typeface="Arial"/>
              <a:buNone/>
            </a:pPr>
            <a:r>
              <a:rPr b="1" lang="fr-FR" sz="1850"/>
              <a:t>URBOTECA Fellowship participatory diagnostic for Masca theatre as community hub (February - June 2024)</a:t>
            </a:r>
            <a:endParaRPr b="1" sz="1850"/>
          </a:p>
        </p:txBody>
      </p:sp>
      <p:sp>
        <p:nvSpPr>
          <p:cNvPr id="652" name="Google Shape;652;g2e572745a7c_0_149"/>
          <p:cNvSpPr txBox="1"/>
          <p:nvPr/>
        </p:nvSpPr>
        <p:spPr>
          <a:xfrm>
            <a:off x="4494150" y="2919238"/>
            <a:ext cx="52575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150">
                <a:solidFill>
                  <a:schemeClr val="dk1"/>
                </a:solidFill>
              </a:rPr>
              <a:t>S</a:t>
            </a:r>
            <a:r>
              <a:rPr lang="fr-FR" sz="1150">
                <a:solidFill>
                  <a:schemeClr val="dk1"/>
                </a:solidFill>
              </a:rPr>
              <a:t>ource: </a:t>
            </a:r>
            <a:r>
              <a:rPr lang="fr-FR" sz="1150" u="sng">
                <a:solidFill>
                  <a:schemeClr val="hlink"/>
                </a:solidFill>
                <a:hlinkClick r:id="rId8"/>
              </a:rPr>
              <a:t>https://academiadecompost.ro/</a:t>
            </a:r>
            <a:r>
              <a:rPr lang="fr-FR" sz="1150">
                <a:solidFill>
                  <a:schemeClr val="dk1"/>
                </a:solidFill>
              </a:rPr>
              <a:t> </a:t>
            </a:r>
            <a:endParaRPr sz="700"/>
          </a:p>
        </p:txBody>
      </p:sp>
      <p:pic>
        <p:nvPicPr>
          <p:cNvPr id="653" name="Google Shape;653;g2e572745a7c_0_149"/>
          <p:cNvPicPr preferRelativeResize="0"/>
          <p:nvPr/>
        </p:nvPicPr>
        <p:blipFill>
          <a:blip r:embed="rId9">
            <a:alphaModFix/>
          </a:blip>
          <a:stretch>
            <a:fillRect/>
          </a:stretch>
        </p:blipFill>
        <p:spPr>
          <a:xfrm>
            <a:off x="4494150" y="4127024"/>
            <a:ext cx="4176599" cy="2356522"/>
          </a:xfrm>
          <a:prstGeom prst="rect">
            <a:avLst/>
          </a:prstGeom>
          <a:noFill/>
          <a:ln cap="flat" cmpd="sng" w="9525">
            <a:solidFill>
              <a:schemeClr val="dk2"/>
            </a:solidFill>
            <a:prstDash val="solid"/>
            <a:round/>
            <a:headEnd len="sm" w="sm" type="none"/>
            <a:tailEnd len="sm" w="sm" type="none"/>
          </a:ln>
        </p:spPr>
      </p:pic>
      <p:pic>
        <p:nvPicPr>
          <p:cNvPr id="654" name="Google Shape;654;g2e572745a7c_0_149"/>
          <p:cNvPicPr preferRelativeResize="0"/>
          <p:nvPr/>
        </p:nvPicPr>
        <p:blipFill rotWithShape="1">
          <a:blip r:embed="rId10">
            <a:alphaModFix/>
          </a:blip>
          <a:srcRect b="0" l="11134" r="0" t="48301"/>
          <a:stretch/>
        </p:blipFill>
        <p:spPr>
          <a:xfrm>
            <a:off x="8829900" y="4226214"/>
            <a:ext cx="3284249" cy="2158156"/>
          </a:xfrm>
          <a:prstGeom prst="rect">
            <a:avLst/>
          </a:prstGeom>
          <a:noFill/>
          <a:ln>
            <a:noFill/>
          </a:ln>
        </p:spPr>
      </p:pic>
      <p:sp>
        <p:nvSpPr>
          <p:cNvPr id="655" name="Google Shape;655;g2e572745a7c_0_149"/>
          <p:cNvSpPr txBox="1"/>
          <p:nvPr/>
        </p:nvSpPr>
        <p:spPr>
          <a:xfrm>
            <a:off x="8561450" y="6428250"/>
            <a:ext cx="3689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100">
                <a:solidFill>
                  <a:schemeClr val="dk1"/>
                </a:solidFill>
              </a:rPr>
              <a:t>S</a:t>
            </a:r>
            <a:r>
              <a:rPr lang="fr-FR" sz="1100">
                <a:solidFill>
                  <a:schemeClr val="dk1"/>
                </a:solidFill>
              </a:rPr>
              <a:t>ource: </a:t>
            </a:r>
            <a:r>
              <a:rPr lang="fr-FR" sz="1100" u="sng">
                <a:solidFill>
                  <a:schemeClr val="hlink"/>
                </a:solidFill>
                <a:hlinkClick r:id="rId11"/>
              </a:rPr>
              <a:t>https://urboteca.ro/urboteca-fellowship-2024/</a:t>
            </a:r>
            <a:r>
              <a:rPr lang="fr-FR" sz="1100">
                <a:solidFill>
                  <a:schemeClr val="dk1"/>
                </a:solidFill>
              </a:rPr>
              <a:t> </a:t>
            </a:r>
            <a:endParaRPr sz="11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g2e531c28b3c_0_0"/>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Case Study - </a:t>
            </a:r>
            <a:r>
              <a:rPr lang="fr-FR" sz="3600"/>
              <a:t>safeguarding peri-urban voids A Coruña</a:t>
            </a:r>
            <a:endParaRPr sz="3600"/>
          </a:p>
        </p:txBody>
      </p:sp>
      <p:pic>
        <p:nvPicPr>
          <p:cNvPr id="661" name="Google Shape;661;g2e531c28b3c_0_0"/>
          <p:cNvPicPr preferRelativeResize="0"/>
          <p:nvPr/>
        </p:nvPicPr>
        <p:blipFill>
          <a:blip r:embed="rId3">
            <a:alphaModFix/>
          </a:blip>
          <a:stretch>
            <a:fillRect/>
          </a:stretch>
        </p:blipFill>
        <p:spPr>
          <a:xfrm>
            <a:off x="1951200" y="640800"/>
            <a:ext cx="8289592" cy="62172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cxnSp>
        <p:nvCxnSpPr>
          <p:cNvPr id="666" name="Google Shape;666;g2e572745a7c_0_99"/>
          <p:cNvCxnSpPr>
            <a:stCxn id="667" idx="2"/>
            <a:endCxn id="668" idx="0"/>
          </p:cNvCxnSpPr>
          <p:nvPr/>
        </p:nvCxnSpPr>
        <p:spPr>
          <a:xfrm rot="5400000">
            <a:off x="6388904" y="2197182"/>
            <a:ext cx="139800" cy="4731900"/>
          </a:xfrm>
          <a:prstGeom prst="bentConnector3">
            <a:avLst>
              <a:gd fmla="val 50000" name="adj1"/>
            </a:avLst>
          </a:prstGeom>
          <a:noFill/>
          <a:ln cap="flat" cmpd="sng" w="19050">
            <a:solidFill>
              <a:srgbClr val="6AA84F"/>
            </a:solidFill>
            <a:prstDash val="solid"/>
            <a:round/>
            <a:headEnd len="med" w="med" type="none"/>
            <a:tailEnd len="med" w="med" type="triangle"/>
          </a:ln>
        </p:spPr>
      </p:cxnSp>
      <p:sp>
        <p:nvSpPr>
          <p:cNvPr id="669" name="Google Shape;669;g2e572745a7c_0_99"/>
          <p:cNvSpPr/>
          <p:nvPr/>
        </p:nvSpPr>
        <p:spPr>
          <a:xfrm>
            <a:off x="7140625" y="3699050"/>
            <a:ext cx="1350900" cy="30915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70" name="Google Shape;670;g2e572745a7c_0_99"/>
          <p:cNvSpPr txBox="1"/>
          <p:nvPr>
            <p:ph idx="1" type="body"/>
          </p:nvPr>
        </p:nvSpPr>
        <p:spPr>
          <a:xfrm>
            <a:off x="1738807" y="771082"/>
            <a:ext cx="1023300" cy="585900"/>
          </a:xfrm>
          <a:prstGeom prst="rect">
            <a:avLst/>
          </a:prstGeom>
          <a:solidFill>
            <a:srgbClr val="E1EFD8"/>
          </a:solidFill>
        </p:spPr>
        <p:txBody>
          <a:bodyPr anchorCtr="0" anchor="ctr" bIns="45700" lIns="91425" spcFirstLastPara="1" rIns="91425" wrap="square" tIns="45700">
            <a:normAutofit/>
          </a:bodyPr>
          <a:lstStyle/>
          <a:p>
            <a:pPr indent="0" lvl="0" marL="0" rtl="0" algn="ctr">
              <a:lnSpc>
                <a:spcPct val="115000"/>
              </a:lnSpc>
              <a:spcBef>
                <a:spcPts val="1200"/>
              </a:spcBef>
              <a:spcAft>
                <a:spcPts val="0"/>
              </a:spcAft>
              <a:buNone/>
            </a:pPr>
            <a:r>
              <a:rPr lang="fr-FR" sz="1400">
                <a:latin typeface="Arial"/>
                <a:ea typeface="Arial"/>
                <a:cs typeface="Arial"/>
                <a:sym typeface="Arial"/>
              </a:rPr>
              <a:t>Project 6</a:t>
            </a:r>
            <a:endParaRPr sz="1400">
              <a:latin typeface="Arial"/>
              <a:ea typeface="Arial"/>
              <a:cs typeface="Arial"/>
              <a:sym typeface="Arial"/>
            </a:endParaRPr>
          </a:p>
        </p:txBody>
      </p:sp>
      <p:sp>
        <p:nvSpPr>
          <p:cNvPr id="671" name="Google Shape;671;g2e572745a7c_0_99"/>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Autofit/>
          </a:bodyPr>
          <a:lstStyle/>
          <a:p>
            <a:pPr indent="0" lvl="0" marL="457200" rtl="0" algn="l">
              <a:lnSpc>
                <a:spcPct val="90000"/>
              </a:lnSpc>
              <a:spcBef>
                <a:spcPts val="0"/>
              </a:spcBef>
              <a:spcAft>
                <a:spcPts val="0"/>
              </a:spcAft>
              <a:buSzPts val="1620"/>
              <a:buNone/>
            </a:pPr>
            <a:r>
              <a:rPr b="1" lang="fr-FR" sz="2840"/>
              <a:t>In Bucharest: c</a:t>
            </a:r>
            <a:r>
              <a:rPr b="1" lang="fr-FR" sz="2840"/>
              <a:t>ollaborative goals setting and visioning - workshop output</a:t>
            </a:r>
            <a:endParaRPr b="1" sz="2840"/>
          </a:p>
        </p:txBody>
      </p:sp>
      <p:sp>
        <p:nvSpPr>
          <p:cNvPr id="672" name="Google Shape;672;g2e572745a7c_0_99"/>
          <p:cNvSpPr txBox="1"/>
          <p:nvPr>
            <p:ph idx="1" type="body"/>
          </p:nvPr>
        </p:nvSpPr>
        <p:spPr>
          <a:xfrm>
            <a:off x="3274537" y="771082"/>
            <a:ext cx="1636500" cy="5859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engaging with </a:t>
            </a:r>
            <a:endParaRPr sz="1400">
              <a:latin typeface="Arial"/>
              <a:ea typeface="Arial"/>
              <a:cs typeface="Arial"/>
              <a:sym typeface="Arial"/>
            </a:endParaRPr>
          </a:p>
          <a:p>
            <a:pPr indent="0" lvl="0" marL="0" rtl="0" algn="ctr">
              <a:lnSpc>
                <a:spcPct val="105000"/>
              </a:lnSpc>
              <a:spcBef>
                <a:spcPts val="0"/>
              </a:spcBef>
              <a:spcAft>
                <a:spcPts val="0"/>
              </a:spcAft>
              <a:buSzPts val="605"/>
              <a:buNone/>
            </a:pPr>
            <a:r>
              <a:rPr lang="fr-FR" sz="1400">
                <a:latin typeface="Arial"/>
                <a:ea typeface="Arial"/>
                <a:cs typeface="Arial"/>
                <a:sym typeface="Arial"/>
              </a:rPr>
              <a:t>local council</a:t>
            </a:r>
            <a:endParaRPr sz="1400">
              <a:latin typeface="Arial"/>
              <a:ea typeface="Arial"/>
              <a:cs typeface="Arial"/>
              <a:sym typeface="Arial"/>
            </a:endParaRPr>
          </a:p>
        </p:txBody>
      </p:sp>
      <p:sp>
        <p:nvSpPr>
          <p:cNvPr id="673" name="Google Shape;673;g2e572745a7c_0_99"/>
          <p:cNvSpPr txBox="1"/>
          <p:nvPr>
            <p:ph idx="1" type="body"/>
          </p:nvPr>
        </p:nvSpPr>
        <p:spPr>
          <a:xfrm>
            <a:off x="5338052" y="771082"/>
            <a:ext cx="2291400" cy="5859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placing food as priority on urban political agenda</a:t>
            </a:r>
            <a:endParaRPr sz="1400">
              <a:latin typeface="Arial"/>
              <a:ea typeface="Arial"/>
              <a:cs typeface="Arial"/>
              <a:sym typeface="Arial"/>
            </a:endParaRPr>
          </a:p>
        </p:txBody>
      </p:sp>
      <p:sp>
        <p:nvSpPr>
          <p:cNvPr id="674" name="Google Shape;674;g2e572745a7c_0_99"/>
          <p:cNvSpPr txBox="1"/>
          <p:nvPr>
            <p:ph idx="1" type="body"/>
          </p:nvPr>
        </p:nvSpPr>
        <p:spPr>
          <a:xfrm>
            <a:off x="8056477" y="791157"/>
            <a:ext cx="2061300" cy="2475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identify funding</a:t>
            </a:r>
            <a:endParaRPr sz="1400">
              <a:latin typeface="Arial"/>
              <a:ea typeface="Arial"/>
              <a:cs typeface="Arial"/>
              <a:sym typeface="Arial"/>
            </a:endParaRPr>
          </a:p>
        </p:txBody>
      </p:sp>
      <p:sp>
        <p:nvSpPr>
          <p:cNvPr id="675" name="Google Shape;675;g2e572745a7c_0_99"/>
          <p:cNvSpPr txBox="1"/>
          <p:nvPr>
            <p:ph idx="1" type="body"/>
          </p:nvPr>
        </p:nvSpPr>
        <p:spPr>
          <a:xfrm>
            <a:off x="8056477" y="1129576"/>
            <a:ext cx="2061300" cy="4836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capacity building: exchange programme</a:t>
            </a:r>
            <a:endParaRPr sz="1400">
              <a:latin typeface="Arial"/>
              <a:ea typeface="Arial"/>
              <a:cs typeface="Arial"/>
              <a:sym typeface="Arial"/>
            </a:endParaRPr>
          </a:p>
        </p:txBody>
      </p:sp>
      <p:sp>
        <p:nvSpPr>
          <p:cNvPr id="676" name="Google Shape;676;g2e572745a7c_0_99"/>
          <p:cNvSpPr txBox="1"/>
          <p:nvPr>
            <p:ph idx="1" type="body"/>
          </p:nvPr>
        </p:nvSpPr>
        <p:spPr>
          <a:xfrm>
            <a:off x="8056477" y="1704394"/>
            <a:ext cx="2061300" cy="4836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involvement in Horizon EU project</a:t>
            </a:r>
            <a:endParaRPr sz="1400">
              <a:latin typeface="Arial"/>
              <a:ea typeface="Arial"/>
              <a:cs typeface="Arial"/>
              <a:sym typeface="Arial"/>
            </a:endParaRPr>
          </a:p>
        </p:txBody>
      </p:sp>
      <p:sp>
        <p:nvSpPr>
          <p:cNvPr id="677" name="Google Shape;677;g2e572745a7c_0_99"/>
          <p:cNvSpPr txBox="1"/>
          <p:nvPr>
            <p:ph idx="1" type="body"/>
          </p:nvPr>
        </p:nvSpPr>
        <p:spPr>
          <a:xfrm>
            <a:off x="3274537" y="1593270"/>
            <a:ext cx="1636500" cy="5859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creating the </a:t>
            </a:r>
            <a:endParaRPr sz="1400">
              <a:latin typeface="Arial"/>
              <a:ea typeface="Arial"/>
              <a:cs typeface="Arial"/>
              <a:sym typeface="Arial"/>
            </a:endParaRPr>
          </a:p>
          <a:p>
            <a:pPr indent="0" lvl="0" marL="0" rtl="0" algn="ctr">
              <a:lnSpc>
                <a:spcPct val="105000"/>
              </a:lnSpc>
              <a:spcBef>
                <a:spcPts val="0"/>
              </a:spcBef>
              <a:spcAft>
                <a:spcPts val="0"/>
              </a:spcAft>
              <a:buSzPts val="605"/>
              <a:buNone/>
            </a:pPr>
            <a:r>
              <a:rPr lang="fr-FR" sz="1400">
                <a:latin typeface="Arial"/>
                <a:ea typeface="Arial"/>
                <a:cs typeface="Arial"/>
                <a:sym typeface="Arial"/>
              </a:rPr>
              <a:t>Living Lab</a:t>
            </a:r>
            <a:endParaRPr sz="1400">
              <a:latin typeface="Arial"/>
              <a:ea typeface="Arial"/>
              <a:cs typeface="Arial"/>
              <a:sym typeface="Arial"/>
            </a:endParaRPr>
          </a:p>
        </p:txBody>
      </p:sp>
      <p:sp>
        <p:nvSpPr>
          <p:cNvPr id="678" name="Google Shape;678;g2e572745a7c_0_99"/>
          <p:cNvSpPr txBox="1"/>
          <p:nvPr>
            <p:ph idx="1" type="body"/>
          </p:nvPr>
        </p:nvSpPr>
        <p:spPr>
          <a:xfrm>
            <a:off x="4982171" y="1593255"/>
            <a:ext cx="2184900" cy="585900"/>
          </a:xfrm>
          <a:prstGeom prst="rect">
            <a:avLst/>
          </a:prstGeom>
          <a:solidFill>
            <a:srgbClr val="E1EFD8"/>
          </a:solidFill>
          <a:ln cap="flat" cmpd="sng" w="1905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i="1" lang="fr-FR" sz="1400">
                <a:latin typeface="Arial"/>
                <a:ea typeface="Arial"/>
                <a:cs typeface="Arial"/>
                <a:sym typeface="Arial"/>
              </a:rPr>
              <a:t>Just and Resilient Food System for Everybody</a:t>
            </a:r>
            <a:r>
              <a:rPr lang="fr-FR" sz="1400">
                <a:latin typeface="Arial"/>
                <a:ea typeface="Arial"/>
                <a:cs typeface="Arial"/>
                <a:sym typeface="Arial"/>
              </a:rPr>
              <a:t> </a:t>
            </a:r>
            <a:endParaRPr sz="1400">
              <a:latin typeface="Arial"/>
              <a:ea typeface="Arial"/>
              <a:cs typeface="Arial"/>
              <a:sym typeface="Arial"/>
            </a:endParaRPr>
          </a:p>
        </p:txBody>
      </p:sp>
      <p:sp>
        <p:nvSpPr>
          <p:cNvPr id="679" name="Google Shape;679;g2e572745a7c_0_99"/>
          <p:cNvSpPr txBox="1"/>
          <p:nvPr>
            <p:ph idx="1" type="body"/>
          </p:nvPr>
        </p:nvSpPr>
        <p:spPr>
          <a:xfrm>
            <a:off x="3274525" y="2415451"/>
            <a:ext cx="1636500" cy="4836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200">
                <a:latin typeface="Arial"/>
                <a:ea typeface="Arial"/>
                <a:cs typeface="Arial"/>
                <a:sym typeface="Arial"/>
              </a:rPr>
              <a:t>engaging NGOs</a:t>
            </a:r>
            <a:endParaRPr sz="1200">
              <a:latin typeface="Arial"/>
              <a:ea typeface="Arial"/>
              <a:cs typeface="Arial"/>
              <a:sym typeface="Arial"/>
            </a:endParaRPr>
          </a:p>
        </p:txBody>
      </p:sp>
      <p:sp>
        <p:nvSpPr>
          <p:cNvPr id="680" name="Google Shape;680;g2e572745a7c_0_99"/>
          <p:cNvSpPr txBox="1"/>
          <p:nvPr>
            <p:ph idx="1" type="body"/>
          </p:nvPr>
        </p:nvSpPr>
        <p:spPr>
          <a:xfrm>
            <a:off x="1432200" y="2415451"/>
            <a:ext cx="1636500" cy="4836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200">
                <a:latin typeface="Arial"/>
                <a:ea typeface="Arial"/>
                <a:cs typeface="Arial"/>
                <a:sym typeface="Arial"/>
              </a:rPr>
              <a:t>engaging Academia</a:t>
            </a:r>
            <a:endParaRPr sz="1200">
              <a:latin typeface="Arial"/>
              <a:ea typeface="Arial"/>
              <a:cs typeface="Arial"/>
              <a:sym typeface="Arial"/>
            </a:endParaRPr>
          </a:p>
        </p:txBody>
      </p:sp>
      <p:sp>
        <p:nvSpPr>
          <p:cNvPr id="681" name="Google Shape;681;g2e572745a7c_0_99"/>
          <p:cNvSpPr txBox="1"/>
          <p:nvPr>
            <p:ph idx="1" type="body"/>
          </p:nvPr>
        </p:nvSpPr>
        <p:spPr>
          <a:xfrm>
            <a:off x="5236250" y="2415451"/>
            <a:ext cx="2393400" cy="4836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200">
                <a:latin typeface="Arial"/>
                <a:ea typeface="Arial"/>
                <a:cs typeface="Arial"/>
                <a:sym typeface="Arial"/>
              </a:rPr>
              <a:t>engaging other institutions related to food</a:t>
            </a:r>
            <a:endParaRPr sz="1200">
              <a:latin typeface="Arial"/>
              <a:ea typeface="Arial"/>
              <a:cs typeface="Arial"/>
              <a:sym typeface="Arial"/>
            </a:endParaRPr>
          </a:p>
        </p:txBody>
      </p:sp>
      <p:sp>
        <p:nvSpPr>
          <p:cNvPr id="682" name="Google Shape;682;g2e572745a7c_0_99"/>
          <p:cNvSpPr txBox="1"/>
          <p:nvPr>
            <p:ph idx="1" type="body"/>
          </p:nvPr>
        </p:nvSpPr>
        <p:spPr>
          <a:xfrm>
            <a:off x="2668379" y="3113157"/>
            <a:ext cx="2848800" cy="5859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understanding and organising the local food system</a:t>
            </a:r>
            <a:endParaRPr sz="1400">
              <a:latin typeface="Arial"/>
              <a:ea typeface="Arial"/>
              <a:cs typeface="Arial"/>
              <a:sym typeface="Arial"/>
            </a:endParaRPr>
          </a:p>
        </p:txBody>
      </p:sp>
      <p:sp>
        <p:nvSpPr>
          <p:cNvPr id="683" name="Google Shape;683;g2e572745a7c_0_99"/>
          <p:cNvSpPr txBox="1"/>
          <p:nvPr>
            <p:ph idx="1" type="body"/>
          </p:nvPr>
        </p:nvSpPr>
        <p:spPr>
          <a:xfrm>
            <a:off x="1350200" y="3907332"/>
            <a:ext cx="1636500" cy="5859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mapping FS</a:t>
            </a:r>
            <a:endParaRPr sz="1400">
              <a:latin typeface="Arial"/>
              <a:ea typeface="Arial"/>
              <a:cs typeface="Arial"/>
              <a:sym typeface="Arial"/>
            </a:endParaRPr>
          </a:p>
        </p:txBody>
      </p:sp>
      <p:sp>
        <p:nvSpPr>
          <p:cNvPr id="684" name="Google Shape;684;g2e572745a7c_0_99"/>
          <p:cNvSpPr txBox="1"/>
          <p:nvPr>
            <p:ph idx="1" type="body"/>
          </p:nvPr>
        </p:nvSpPr>
        <p:spPr>
          <a:xfrm>
            <a:off x="3274537" y="3907332"/>
            <a:ext cx="2698800" cy="5859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participatory &amp; awareness raising process with local actors</a:t>
            </a:r>
            <a:endParaRPr sz="1400">
              <a:latin typeface="Arial"/>
              <a:ea typeface="Arial"/>
              <a:cs typeface="Arial"/>
              <a:sym typeface="Arial"/>
            </a:endParaRPr>
          </a:p>
        </p:txBody>
      </p:sp>
      <p:sp>
        <p:nvSpPr>
          <p:cNvPr id="685" name="Google Shape;685;g2e572745a7c_0_99"/>
          <p:cNvSpPr txBox="1"/>
          <p:nvPr>
            <p:ph idx="1" type="body"/>
          </p:nvPr>
        </p:nvSpPr>
        <p:spPr>
          <a:xfrm>
            <a:off x="6107129" y="3907332"/>
            <a:ext cx="1636500" cy="5859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setting up a food council</a:t>
            </a:r>
            <a:endParaRPr sz="1400">
              <a:latin typeface="Arial"/>
              <a:ea typeface="Arial"/>
              <a:cs typeface="Arial"/>
              <a:sym typeface="Arial"/>
            </a:endParaRPr>
          </a:p>
        </p:txBody>
      </p:sp>
      <p:sp>
        <p:nvSpPr>
          <p:cNvPr id="667" name="Google Shape;667;g2e572745a7c_0_99"/>
          <p:cNvSpPr txBox="1"/>
          <p:nvPr>
            <p:ph idx="1" type="body"/>
          </p:nvPr>
        </p:nvSpPr>
        <p:spPr>
          <a:xfrm>
            <a:off x="8006504" y="3907332"/>
            <a:ext cx="1636500" cy="5859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vision</a:t>
            </a:r>
            <a:endParaRPr sz="1400">
              <a:latin typeface="Arial"/>
              <a:ea typeface="Arial"/>
              <a:cs typeface="Arial"/>
              <a:sym typeface="Arial"/>
            </a:endParaRPr>
          </a:p>
        </p:txBody>
      </p:sp>
      <p:sp>
        <p:nvSpPr>
          <p:cNvPr id="686" name="Google Shape;686;g2e572745a7c_0_99"/>
          <p:cNvSpPr txBox="1"/>
          <p:nvPr>
            <p:ph idx="1" type="body"/>
          </p:nvPr>
        </p:nvSpPr>
        <p:spPr>
          <a:xfrm>
            <a:off x="7249600" y="4551075"/>
            <a:ext cx="2393400" cy="1088400"/>
          </a:xfrm>
          <a:prstGeom prst="rect">
            <a:avLst/>
          </a:prstGeom>
          <a:noFill/>
          <a:ln cap="flat" cmpd="sng" w="28575">
            <a:solidFill>
              <a:srgbClr val="93C47D"/>
            </a:solidFill>
            <a:prstDash val="solid"/>
            <a:round/>
            <a:headEnd len="sm" w="sm" type="none"/>
            <a:tailEnd len="sm" w="sm" type="none"/>
          </a:ln>
        </p:spPr>
        <p:txBody>
          <a:bodyPr anchorCtr="0" anchor="ctr" bIns="45700" lIns="91425" spcFirstLastPara="1" rIns="91425" wrap="square" tIns="45700">
            <a:noAutofit/>
          </a:bodyPr>
          <a:lstStyle/>
          <a:p>
            <a:pPr indent="0" lvl="0" marL="0" rtl="0" algn="l">
              <a:lnSpc>
                <a:spcPct val="105000"/>
              </a:lnSpc>
              <a:spcBef>
                <a:spcPts val="0"/>
              </a:spcBef>
              <a:spcAft>
                <a:spcPts val="0"/>
              </a:spcAft>
              <a:buSzPts val="605"/>
              <a:buNone/>
            </a:pPr>
            <a:r>
              <a:rPr b="1" lang="fr-FR" sz="1400">
                <a:latin typeface="Arial"/>
                <a:ea typeface="Arial"/>
                <a:cs typeface="Arial"/>
                <a:sym typeface="Arial"/>
              </a:rPr>
              <a:t>public consultation</a:t>
            </a:r>
            <a:endParaRPr b="1" sz="1400">
              <a:latin typeface="Arial"/>
              <a:ea typeface="Arial"/>
              <a:cs typeface="Arial"/>
              <a:sym typeface="Arial"/>
            </a:endParaRPr>
          </a:p>
          <a:p>
            <a:pPr indent="0" lvl="0" marL="0" rtl="0" algn="l">
              <a:lnSpc>
                <a:spcPct val="105000"/>
              </a:lnSpc>
              <a:spcBef>
                <a:spcPts val="0"/>
              </a:spcBef>
              <a:spcAft>
                <a:spcPts val="0"/>
              </a:spcAft>
              <a:buSzPts val="605"/>
              <a:buNone/>
            </a:pPr>
            <a:r>
              <a:rPr lang="fr-FR" sz="1400">
                <a:latin typeface="Arial"/>
                <a:ea typeface="Arial"/>
                <a:cs typeface="Arial"/>
                <a:sym typeface="Arial"/>
              </a:rPr>
              <a:t>- </a:t>
            </a:r>
            <a:r>
              <a:rPr lang="fr-FR" sz="1200">
                <a:latin typeface="Arial"/>
                <a:ea typeface="Arial"/>
                <a:cs typeface="Arial"/>
                <a:sym typeface="Arial"/>
              </a:rPr>
              <a:t>plenary session</a:t>
            </a:r>
            <a:endParaRPr sz="1200">
              <a:latin typeface="Arial"/>
              <a:ea typeface="Arial"/>
              <a:cs typeface="Arial"/>
              <a:sym typeface="Arial"/>
            </a:endParaRPr>
          </a:p>
          <a:p>
            <a:pPr indent="0" lvl="0" marL="0" rtl="0" algn="l">
              <a:lnSpc>
                <a:spcPct val="105000"/>
              </a:lnSpc>
              <a:spcBef>
                <a:spcPts val="0"/>
              </a:spcBef>
              <a:spcAft>
                <a:spcPts val="0"/>
              </a:spcAft>
              <a:buSzPts val="605"/>
              <a:buNone/>
            </a:pPr>
            <a:r>
              <a:rPr lang="fr-FR" sz="1200">
                <a:latin typeface="Arial"/>
                <a:ea typeface="Arial"/>
                <a:cs typeface="Arial"/>
                <a:sym typeface="Arial"/>
              </a:rPr>
              <a:t>- thematic groups session</a:t>
            </a:r>
            <a:endParaRPr sz="1200">
              <a:latin typeface="Arial"/>
              <a:ea typeface="Arial"/>
              <a:cs typeface="Arial"/>
              <a:sym typeface="Arial"/>
            </a:endParaRPr>
          </a:p>
          <a:p>
            <a:pPr indent="0" lvl="0" marL="0" rtl="0" algn="l">
              <a:lnSpc>
                <a:spcPct val="105000"/>
              </a:lnSpc>
              <a:spcBef>
                <a:spcPts val="0"/>
              </a:spcBef>
              <a:spcAft>
                <a:spcPts val="0"/>
              </a:spcAft>
              <a:buSzPts val="605"/>
              <a:buNone/>
            </a:pPr>
            <a:r>
              <a:rPr lang="fr-FR" sz="1200">
                <a:latin typeface="Arial"/>
                <a:ea typeface="Arial"/>
                <a:cs typeface="Arial"/>
                <a:sym typeface="Arial"/>
              </a:rPr>
              <a:t>- workshops</a:t>
            </a:r>
            <a:endParaRPr sz="1200">
              <a:latin typeface="Arial"/>
              <a:ea typeface="Arial"/>
              <a:cs typeface="Arial"/>
              <a:sym typeface="Arial"/>
            </a:endParaRPr>
          </a:p>
          <a:p>
            <a:pPr indent="0" lvl="0" marL="0" rtl="0" algn="l">
              <a:lnSpc>
                <a:spcPct val="105000"/>
              </a:lnSpc>
              <a:spcBef>
                <a:spcPts val="0"/>
              </a:spcBef>
              <a:spcAft>
                <a:spcPts val="0"/>
              </a:spcAft>
              <a:buSzPts val="605"/>
              <a:buNone/>
            </a:pPr>
            <a:r>
              <a:rPr lang="fr-FR" sz="1200">
                <a:latin typeface="Arial"/>
                <a:ea typeface="Arial"/>
                <a:cs typeface="Arial"/>
                <a:sym typeface="Arial"/>
              </a:rPr>
              <a:t>- local producers meeting</a:t>
            </a:r>
            <a:endParaRPr sz="1200">
              <a:latin typeface="Arial"/>
              <a:ea typeface="Arial"/>
              <a:cs typeface="Arial"/>
              <a:sym typeface="Arial"/>
            </a:endParaRPr>
          </a:p>
        </p:txBody>
      </p:sp>
      <p:sp>
        <p:nvSpPr>
          <p:cNvPr id="668" name="Google Shape;668;g2e572745a7c_0_99"/>
          <p:cNvSpPr txBox="1"/>
          <p:nvPr>
            <p:ph idx="1" type="body"/>
          </p:nvPr>
        </p:nvSpPr>
        <p:spPr>
          <a:xfrm>
            <a:off x="3274525" y="4633032"/>
            <a:ext cx="1636500" cy="5859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b="1" lang="fr-FR" sz="1400">
                <a:latin typeface="Arial"/>
                <a:ea typeface="Arial"/>
                <a:cs typeface="Arial"/>
                <a:sym typeface="Arial"/>
              </a:rPr>
              <a:t>food strategy</a:t>
            </a:r>
            <a:endParaRPr b="1" sz="1400">
              <a:latin typeface="Arial"/>
              <a:ea typeface="Arial"/>
              <a:cs typeface="Arial"/>
              <a:sym typeface="Arial"/>
            </a:endParaRPr>
          </a:p>
        </p:txBody>
      </p:sp>
      <p:sp>
        <p:nvSpPr>
          <p:cNvPr id="687" name="Google Shape;687;g2e572745a7c_0_99"/>
          <p:cNvSpPr txBox="1"/>
          <p:nvPr>
            <p:ph idx="1" type="body"/>
          </p:nvPr>
        </p:nvSpPr>
        <p:spPr>
          <a:xfrm>
            <a:off x="1264175" y="5030357"/>
            <a:ext cx="1636500" cy="5859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strategic objectives</a:t>
            </a:r>
            <a:endParaRPr sz="1400">
              <a:latin typeface="Arial"/>
              <a:ea typeface="Arial"/>
              <a:cs typeface="Arial"/>
              <a:sym typeface="Arial"/>
            </a:endParaRPr>
          </a:p>
        </p:txBody>
      </p:sp>
      <p:sp>
        <p:nvSpPr>
          <p:cNvPr id="688" name="Google Shape;688;g2e572745a7c_0_99"/>
          <p:cNvSpPr txBox="1"/>
          <p:nvPr>
            <p:ph idx="1" type="body"/>
          </p:nvPr>
        </p:nvSpPr>
        <p:spPr>
          <a:xfrm>
            <a:off x="5504125" y="5030357"/>
            <a:ext cx="1636500" cy="5859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quantitative objectives</a:t>
            </a:r>
            <a:endParaRPr sz="1400">
              <a:latin typeface="Arial"/>
              <a:ea typeface="Arial"/>
              <a:cs typeface="Arial"/>
              <a:sym typeface="Arial"/>
            </a:endParaRPr>
          </a:p>
        </p:txBody>
      </p:sp>
      <p:sp>
        <p:nvSpPr>
          <p:cNvPr id="689" name="Google Shape;689;g2e572745a7c_0_99"/>
          <p:cNvSpPr txBox="1"/>
          <p:nvPr>
            <p:ph idx="1" type="body"/>
          </p:nvPr>
        </p:nvSpPr>
        <p:spPr>
          <a:xfrm>
            <a:off x="609275" y="5621150"/>
            <a:ext cx="2291400" cy="1088400"/>
          </a:xfrm>
          <a:prstGeom prst="rect">
            <a:avLst/>
          </a:prstGeom>
          <a:noFill/>
          <a:ln cap="flat" cmpd="sng" w="952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rtl="0" algn="l">
              <a:lnSpc>
                <a:spcPct val="105000"/>
              </a:lnSpc>
              <a:spcBef>
                <a:spcPts val="0"/>
              </a:spcBef>
              <a:spcAft>
                <a:spcPts val="0"/>
              </a:spcAft>
              <a:buSzPts val="605"/>
              <a:buNone/>
            </a:pPr>
            <a:r>
              <a:rPr lang="fr-FR" sz="1200">
                <a:latin typeface="Arial"/>
                <a:ea typeface="Arial"/>
                <a:cs typeface="Arial"/>
                <a:sym typeface="Arial"/>
              </a:rPr>
              <a:t>- setting up food policy department</a:t>
            </a:r>
            <a:endParaRPr sz="1200">
              <a:latin typeface="Arial"/>
              <a:ea typeface="Arial"/>
              <a:cs typeface="Arial"/>
              <a:sym typeface="Arial"/>
            </a:endParaRPr>
          </a:p>
          <a:p>
            <a:pPr indent="0" lvl="0" marL="0" rtl="0" algn="l">
              <a:lnSpc>
                <a:spcPct val="105000"/>
              </a:lnSpc>
              <a:spcBef>
                <a:spcPts val="0"/>
              </a:spcBef>
              <a:spcAft>
                <a:spcPts val="0"/>
              </a:spcAft>
              <a:buSzPts val="605"/>
              <a:buNone/>
            </a:pPr>
            <a:r>
              <a:rPr lang="fr-FR" sz="1200">
                <a:latin typeface="Arial"/>
                <a:ea typeface="Arial"/>
                <a:cs typeface="Arial"/>
                <a:sym typeface="Arial"/>
              </a:rPr>
              <a:t>- initiate collaboration with city, metro, regional</a:t>
            </a:r>
            <a:endParaRPr sz="1200">
              <a:latin typeface="Arial"/>
              <a:ea typeface="Arial"/>
              <a:cs typeface="Arial"/>
              <a:sym typeface="Arial"/>
            </a:endParaRPr>
          </a:p>
        </p:txBody>
      </p:sp>
      <p:sp>
        <p:nvSpPr>
          <p:cNvPr id="690" name="Google Shape;690;g2e572745a7c_0_99"/>
          <p:cNvSpPr txBox="1"/>
          <p:nvPr>
            <p:ph idx="1" type="body"/>
          </p:nvPr>
        </p:nvSpPr>
        <p:spPr>
          <a:xfrm>
            <a:off x="3177338" y="5621150"/>
            <a:ext cx="4436400" cy="1088400"/>
          </a:xfrm>
          <a:prstGeom prst="rect">
            <a:avLst/>
          </a:prstGeom>
          <a:solidFill>
            <a:schemeClr val="lt1"/>
          </a:solidFill>
          <a:ln cap="flat" cmpd="sng" w="952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rtl="0" algn="l">
              <a:lnSpc>
                <a:spcPct val="105000"/>
              </a:lnSpc>
              <a:spcBef>
                <a:spcPts val="0"/>
              </a:spcBef>
              <a:spcAft>
                <a:spcPts val="0"/>
              </a:spcAft>
              <a:buSzPts val="605"/>
              <a:buNone/>
            </a:pPr>
            <a:r>
              <a:rPr lang="fr-FR" sz="1200">
                <a:latin typeface="Arial"/>
                <a:ea typeface="Arial"/>
                <a:cs typeface="Arial"/>
                <a:sym typeface="Arial"/>
              </a:rPr>
              <a:t>- awareness and educational </a:t>
            </a:r>
            <a:endParaRPr sz="1200">
              <a:latin typeface="Arial"/>
              <a:ea typeface="Arial"/>
              <a:cs typeface="Arial"/>
              <a:sym typeface="Arial"/>
            </a:endParaRPr>
          </a:p>
          <a:p>
            <a:pPr indent="0" lvl="0" marL="0" rtl="0" algn="l">
              <a:lnSpc>
                <a:spcPct val="105000"/>
              </a:lnSpc>
              <a:spcBef>
                <a:spcPts val="0"/>
              </a:spcBef>
              <a:spcAft>
                <a:spcPts val="0"/>
              </a:spcAft>
              <a:buSzPts val="605"/>
              <a:buNone/>
            </a:pPr>
            <a:r>
              <a:rPr lang="fr-FR" sz="1200">
                <a:latin typeface="Arial"/>
                <a:ea typeface="Arial"/>
                <a:cs typeface="Arial"/>
                <a:sym typeface="Arial"/>
              </a:rPr>
              <a:t>programmes</a:t>
            </a:r>
            <a:endParaRPr sz="1200">
              <a:latin typeface="Arial"/>
              <a:ea typeface="Arial"/>
              <a:cs typeface="Arial"/>
              <a:sym typeface="Arial"/>
            </a:endParaRPr>
          </a:p>
          <a:p>
            <a:pPr indent="0" lvl="0" marL="0" rtl="0" algn="l">
              <a:lnSpc>
                <a:spcPct val="105000"/>
              </a:lnSpc>
              <a:spcBef>
                <a:spcPts val="0"/>
              </a:spcBef>
              <a:spcAft>
                <a:spcPts val="0"/>
              </a:spcAft>
              <a:buSzPts val="605"/>
              <a:buNone/>
            </a:pPr>
            <a:r>
              <a:rPr lang="fr-FR" sz="1200">
                <a:latin typeface="Arial"/>
                <a:ea typeface="Arial"/>
                <a:cs typeface="Arial"/>
                <a:sym typeface="Arial"/>
              </a:rPr>
              <a:t>- public procurement</a:t>
            </a:r>
            <a:endParaRPr sz="1200">
              <a:latin typeface="Arial"/>
              <a:ea typeface="Arial"/>
              <a:cs typeface="Arial"/>
              <a:sym typeface="Arial"/>
            </a:endParaRPr>
          </a:p>
          <a:p>
            <a:pPr indent="0" lvl="0" marL="0" rtl="0" algn="l">
              <a:lnSpc>
                <a:spcPct val="105000"/>
              </a:lnSpc>
              <a:spcBef>
                <a:spcPts val="0"/>
              </a:spcBef>
              <a:spcAft>
                <a:spcPts val="0"/>
              </a:spcAft>
              <a:buSzPts val="605"/>
              <a:buNone/>
            </a:pPr>
            <a:r>
              <a:rPr lang="fr-FR" sz="1200">
                <a:latin typeface="Arial"/>
                <a:ea typeface="Arial"/>
                <a:cs typeface="Arial"/>
                <a:sym typeface="Arial"/>
              </a:rPr>
              <a:t>- underused infrastructure</a:t>
            </a:r>
            <a:endParaRPr sz="1200">
              <a:latin typeface="Arial"/>
              <a:ea typeface="Arial"/>
              <a:cs typeface="Arial"/>
              <a:sym typeface="Arial"/>
            </a:endParaRPr>
          </a:p>
          <a:p>
            <a:pPr indent="0" lvl="0" marL="0" rtl="0" algn="l">
              <a:lnSpc>
                <a:spcPct val="105000"/>
              </a:lnSpc>
              <a:spcBef>
                <a:spcPts val="0"/>
              </a:spcBef>
              <a:spcAft>
                <a:spcPts val="0"/>
              </a:spcAft>
              <a:buSzPts val="605"/>
              <a:buNone/>
            </a:pPr>
            <a:r>
              <a:rPr lang="fr-FR" sz="1200">
                <a:latin typeface="Arial"/>
                <a:ea typeface="Arial"/>
                <a:cs typeface="Arial"/>
                <a:sym typeface="Arial"/>
              </a:rPr>
              <a:t>- urban agriculture</a:t>
            </a:r>
            <a:endParaRPr sz="1200">
              <a:latin typeface="Arial"/>
              <a:ea typeface="Arial"/>
              <a:cs typeface="Arial"/>
              <a:sym typeface="Arial"/>
            </a:endParaRPr>
          </a:p>
        </p:txBody>
      </p:sp>
      <p:sp>
        <p:nvSpPr>
          <p:cNvPr id="691" name="Google Shape;691;g2e572745a7c_0_99"/>
          <p:cNvSpPr txBox="1"/>
          <p:nvPr>
            <p:ph idx="1" type="body"/>
          </p:nvPr>
        </p:nvSpPr>
        <p:spPr>
          <a:xfrm>
            <a:off x="5287250" y="5738150"/>
            <a:ext cx="2291400" cy="854400"/>
          </a:xfrm>
          <a:prstGeom prst="rect">
            <a:avLst/>
          </a:prstGeom>
          <a:noFill/>
        </p:spPr>
        <p:txBody>
          <a:bodyPr anchorCtr="0" anchor="ctr" bIns="45700" lIns="91425" spcFirstLastPara="1" rIns="91425" wrap="square" tIns="45700">
            <a:noAutofit/>
          </a:bodyPr>
          <a:lstStyle/>
          <a:p>
            <a:pPr indent="0" lvl="0" marL="0" rtl="0" algn="l">
              <a:lnSpc>
                <a:spcPct val="105000"/>
              </a:lnSpc>
              <a:spcBef>
                <a:spcPts val="0"/>
              </a:spcBef>
              <a:spcAft>
                <a:spcPts val="0"/>
              </a:spcAft>
              <a:buSzPts val="605"/>
              <a:buNone/>
            </a:pPr>
            <a:r>
              <a:rPr lang="fr-FR" sz="1200">
                <a:latin typeface="Arial"/>
                <a:ea typeface="Arial"/>
                <a:cs typeface="Arial"/>
                <a:sym typeface="Arial"/>
              </a:rPr>
              <a:t>- farmers market</a:t>
            </a:r>
            <a:endParaRPr sz="1200">
              <a:latin typeface="Arial"/>
              <a:ea typeface="Arial"/>
              <a:cs typeface="Arial"/>
              <a:sym typeface="Arial"/>
            </a:endParaRPr>
          </a:p>
          <a:p>
            <a:pPr indent="0" lvl="0" marL="0" rtl="0" algn="l">
              <a:lnSpc>
                <a:spcPct val="105000"/>
              </a:lnSpc>
              <a:spcBef>
                <a:spcPts val="0"/>
              </a:spcBef>
              <a:spcAft>
                <a:spcPts val="0"/>
              </a:spcAft>
              <a:buSzPts val="605"/>
              <a:buNone/>
            </a:pPr>
            <a:r>
              <a:rPr lang="fr-FR" sz="1200">
                <a:latin typeface="Arial"/>
                <a:ea typeface="Arial"/>
                <a:cs typeface="Arial"/>
                <a:sym typeface="Arial"/>
              </a:rPr>
              <a:t>- canteen</a:t>
            </a:r>
            <a:endParaRPr sz="1200">
              <a:latin typeface="Arial"/>
              <a:ea typeface="Arial"/>
              <a:cs typeface="Arial"/>
              <a:sym typeface="Arial"/>
            </a:endParaRPr>
          </a:p>
          <a:p>
            <a:pPr indent="0" lvl="0" marL="0" rtl="0" algn="l">
              <a:lnSpc>
                <a:spcPct val="105000"/>
              </a:lnSpc>
              <a:spcBef>
                <a:spcPts val="0"/>
              </a:spcBef>
              <a:spcAft>
                <a:spcPts val="0"/>
              </a:spcAft>
              <a:buSzPts val="605"/>
              <a:buNone/>
            </a:pPr>
            <a:r>
              <a:rPr lang="fr-FR" sz="1200">
                <a:latin typeface="Arial"/>
                <a:ea typeface="Arial"/>
                <a:cs typeface="Arial"/>
                <a:sym typeface="Arial"/>
              </a:rPr>
              <a:t>- food waste</a:t>
            </a:r>
            <a:endParaRPr sz="1200">
              <a:latin typeface="Arial"/>
              <a:ea typeface="Arial"/>
              <a:cs typeface="Arial"/>
              <a:sym typeface="Arial"/>
            </a:endParaRPr>
          </a:p>
          <a:p>
            <a:pPr indent="0" lvl="0" marL="0" rtl="0" algn="l">
              <a:lnSpc>
                <a:spcPct val="105000"/>
              </a:lnSpc>
              <a:spcBef>
                <a:spcPts val="0"/>
              </a:spcBef>
              <a:spcAft>
                <a:spcPts val="0"/>
              </a:spcAft>
              <a:buSzPts val="605"/>
              <a:buNone/>
            </a:pPr>
            <a:r>
              <a:rPr lang="fr-FR" sz="1200">
                <a:latin typeface="Arial"/>
                <a:ea typeface="Arial"/>
                <a:cs typeface="Arial"/>
                <a:sym typeface="Arial"/>
              </a:rPr>
              <a:t>- food hub feasibility study</a:t>
            </a:r>
            <a:endParaRPr sz="1200">
              <a:latin typeface="Arial"/>
              <a:ea typeface="Arial"/>
              <a:cs typeface="Arial"/>
              <a:sym typeface="Arial"/>
            </a:endParaRPr>
          </a:p>
          <a:p>
            <a:pPr indent="0" lvl="0" marL="0" rtl="0" algn="l">
              <a:lnSpc>
                <a:spcPct val="105000"/>
              </a:lnSpc>
              <a:spcBef>
                <a:spcPts val="0"/>
              </a:spcBef>
              <a:spcAft>
                <a:spcPts val="0"/>
              </a:spcAft>
              <a:buSzPts val="605"/>
              <a:buNone/>
            </a:pPr>
            <a:r>
              <a:rPr lang="fr-FR" sz="1200">
                <a:latin typeface="Arial"/>
                <a:ea typeface="Arial"/>
                <a:cs typeface="Arial"/>
                <a:sym typeface="Arial"/>
              </a:rPr>
              <a:t>- local traceability and labeling</a:t>
            </a:r>
            <a:endParaRPr sz="1200">
              <a:latin typeface="Arial"/>
              <a:ea typeface="Arial"/>
              <a:cs typeface="Arial"/>
              <a:sym typeface="Arial"/>
            </a:endParaRPr>
          </a:p>
        </p:txBody>
      </p:sp>
      <p:sp>
        <p:nvSpPr>
          <p:cNvPr id="692" name="Google Shape;692;g2e572745a7c_0_99"/>
          <p:cNvSpPr txBox="1"/>
          <p:nvPr>
            <p:ph idx="1" type="body"/>
          </p:nvPr>
        </p:nvSpPr>
        <p:spPr>
          <a:xfrm>
            <a:off x="8006488" y="5872407"/>
            <a:ext cx="1636500" cy="5859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Piloting actions</a:t>
            </a:r>
            <a:endParaRPr sz="1400">
              <a:latin typeface="Arial"/>
              <a:ea typeface="Arial"/>
              <a:cs typeface="Arial"/>
              <a:sym typeface="Arial"/>
            </a:endParaRPr>
          </a:p>
        </p:txBody>
      </p:sp>
      <p:sp>
        <p:nvSpPr>
          <p:cNvPr id="693" name="Google Shape;693;g2e572745a7c_0_99"/>
          <p:cNvSpPr txBox="1"/>
          <p:nvPr>
            <p:ph idx="1" type="body"/>
          </p:nvPr>
        </p:nvSpPr>
        <p:spPr>
          <a:xfrm>
            <a:off x="10035750" y="5704100"/>
            <a:ext cx="1800600" cy="922500"/>
          </a:xfrm>
          <a:prstGeom prst="rect">
            <a:avLst/>
          </a:prstGeom>
          <a:solidFill>
            <a:srgbClr val="E1EFD8"/>
          </a:solidFill>
        </p:spPr>
        <p:txBody>
          <a:bodyPr anchorCtr="0" anchor="ctr" bIns="45700" lIns="91425" spcFirstLastPara="1" rIns="91425" wrap="square" tIns="45700">
            <a:noAutofit/>
          </a:bodyPr>
          <a:lstStyle/>
          <a:p>
            <a:pPr indent="0" lvl="0" marL="0" rtl="0" algn="ctr">
              <a:lnSpc>
                <a:spcPct val="105000"/>
              </a:lnSpc>
              <a:spcBef>
                <a:spcPts val="0"/>
              </a:spcBef>
              <a:spcAft>
                <a:spcPts val="0"/>
              </a:spcAft>
              <a:buSzPts val="605"/>
              <a:buNone/>
            </a:pPr>
            <a:r>
              <a:rPr lang="fr-FR" sz="1400">
                <a:latin typeface="Arial"/>
                <a:ea typeface="Arial"/>
                <a:cs typeface="Arial"/>
                <a:sym typeface="Arial"/>
              </a:rPr>
              <a:t>develop adapted local regulations and allocate budget</a:t>
            </a:r>
            <a:endParaRPr sz="1400">
              <a:latin typeface="Arial"/>
              <a:ea typeface="Arial"/>
              <a:cs typeface="Arial"/>
              <a:sym typeface="Arial"/>
            </a:endParaRPr>
          </a:p>
        </p:txBody>
      </p:sp>
      <p:cxnSp>
        <p:nvCxnSpPr>
          <p:cNvPr id="694" name="Google Shape;694;g2e572745a7c_0_99"/>
          <p:cNvCxnSpPr>
            <a:stCxn id="670" idx="3"/>
            <a:endCxn id="672" idx="1"/>
          </p:cNvCxnSpPr>
          <p:nvPr/>
        </p:nvCxnSpPr>
        <p:spPr>
          <a:xfrm>
            <a:off x="2762107" y="1064032"/>
            <a:ext cx="512400" cy="0"/>
          </a:xfrm>
          <a:prstGeom prst="straightConnector1">
            <a:avLst/>
          </a:prstGeom>
          <a:noFill/>
          <a:ln cap="flat" cmpd="sng" w="28575">
            <a:solidFill>
              <a:srgbClr val="6AA84F"/>
            </a:solidFill>
            <a:prstDash val="solid"/>
            <a:round/>
            <a:headEnd len="med" w="med" type="none"/>
            <a:tailEnd len="med" w="med" type="triangle"/>
          </a:ln>
        </p:spPr>
      </p:cxnSp>
      <p:cxnSp>
        <p:nvCxnSpPr>
          <p:cNvPr id="695" name="Google Shape;695;g2e572745a7c_0_99"/>
          <p:cNvCxnSpPr>
            <a:endCxn id="673" idx="1"/>
          </p:cNvCxnSpPr>
          <p:nvPr/>
        </p:nvCxnSpPr>
        <p:spPr>
          <a:xfrm flipH="1" rot="10800000">
            <a:off x="4911152" y="1064032"/>
            <a:ext cx="426900" cy="9900"/>
          </a:xfrm>
          <a:prstGeom prst="straightConnector1">
            <a:avLst/>
          </a:prstGeom>
          <a:noFill/>
          <a:ln cap="flat" cmpd="sng" w="28575">
            <a:solidFill>
              <a:srgbClr val="6AA84F"/>
            </a:solidFill>
            <a:prstDash val="solid"/>
            <a:round/>
            <a:headEnd len="med" w="med" type="none"/>
            <a:tailEnd len="med" w="med" type="triangle"/>
          </a:ln>
        </p:spPr>
      </p:cxnSp>
      <p:cxnSp>
        <p:nvCxnSpPr>
          <p:cNvPr id="696" name="Google Shape;696;g2e572745a7c_0_99"/>
          <p:cNvCxnSpPr>
            <a:stCxn id="673" idx="3"/>
            <a:endCxn id="674" idx="1"/>
          </p:cNvCxnSpPr>
          <p:nvPr/>
        </p:nvCxnSpPr>
        <p:spPr>
          <a:xfrm flipH="1" rot="10800000">
            <a:off x="7629452" y="914932"/>
            <a:ext cx="426900" cy="149100"/>
          </a:xfrm>
          <a:prstGeom prst="bentConnector3">
            <a:avLst>
              <a:gd fmla="val 50015" name="adj1"/>
            </a:avLst>
          </a:prstGeom>
          <a:noFill/>
          <a:ln cap="flat" cmpd="sng" w="19050">
            <a:solidFill>
              <a:srgbClr val="6AA84F"/>
            </a:solidFill>
            <a:prstDash val="solid"/>
            <a:round/>
            <a:headEnd len="med" w="med" type="none"/>
            <a:tailEnd len="med" w="med" type="triangle"/>
          </a:ln>
        </p:spPr>
      </p:cxnSp>
      <p:cxnSp>
        <p:nvCxnSpPr>
          <p:cNvPr id="697" name="Google Shape;697;g2e572745a7c_0_99"/>
          <p:cNvCxnSpPr>
            <a:stCxn id="673" idx="3"/>
            <a:endCxn id="675" idx="1"/>
          </p:cNvCxnSpPr>
          <p:nvPr/>
        </p:nvCxnSpPr>
        <p:spPr>
          <a:xfrm>
            <a:off x="7629452" y="1064032"/>
            <a:ext cx="426900" cy="307200"/>
          </a:xfrm>
          <a:prstGeom prst="bentConnector3">
            <a:avLst>
              <a:gd fmla="val 50015" name="adj1"/>
            </a:avLst>
          </a:prstGeom>
          <a:noFill/>
          <a:ln cap="flat" cmpd="sng" w="19050">
            <a:solidFill>
              <a:srgbClr val="6AA84F"/>
            </a:solidFill>
            <a:prstDash val="solid"/>
            <a:round/>
            <a:headEnd len="med" w="med" type="none"/>
            <a:tailEnd len="med" w="med" type="triangle"/>
          </a:ln>
        </p:spPr>
      </p:cxnSp>
      <p:cxnSp>
        <p:nvCxnSpPr>
          <p:cNvPr id="698" name="Google Shape;698;g2e572745a7c_0_99"/>
          <p:cNvCxnSpPr>
            <a:stCxn id="673" idx="3"/>
            <a:endCxn id="676" idx="1"/>
          </p:cNvCxnSpPr>
          <p:nvPr/>
        </p:nvCxnSpPr>
        <p:spPr>
          <a:xfrm>
            <a:off x="7629452" y="1064032"/>
            <a:ext cx="426900" cy="882300"/>
          </a:xfrm>
          <a:prstGeom prst="bentConnector3">
            <a:avLst>
              <a:gd fmla="val 50015" name="adj1"/>
            </a:avLst>
          </a:prstGeom>
          <a:noFill/>
          <a:ln cap="flat" cmpd="sng" w="19050">
            <a:solidFill>
              <a:srgbClr val="6AA84F"/>
            </a:solidFill>
            <a:prstDash val="solid"/>
            <a:round/>
            <a:headEnd len="med" w="med" type="none"/>
            <a:tailEnd len="med" w="med" type="triangle"/>
          </a:ln>
        </p:spPr>
      </p:cxnSp>
      <p:cxnSp>
        <p:nvCxnSpPr>
          <p:cNvPr id="699" name="Google Shape;699;g2e572745a7c_0_99"/>
          <p:cNvCxnSpPr/>
          <p:nvPr/>
        </p:nvCxnSpPr>
        <p:spPr>
          <a:xfrm>
            <a:off x="4092787" y="1509382"/>
            <a:ext cx="0" cy="236400"/>
          </a:xfrm>
          <a:prstGeom prst="straightConnector1">
            <a:avLst/>
          </a:prstGeom>
          <a:noFill/>
          <a:ln cap="flat" cmpd="sng" w="28575">
            <a:solidFill>
              <a:srgbClr val="6AA84F"/>
            </a:solidFill>
            <a:prstDash val="solid"/>
            <a:round/>
            <a:headEnd len="med" w="med" type="none"/>
            <a:tailEnd len="med" w="med" type="triangle"/>
          </a:ln>
        </p:spPr>
      </p:cxnSp>
      <p:cxnSp>
        <p:nvCxnSpPr>
          <p:cNvPr id="700" name="Google Shape;700;g2e572745a7c_0_99"/>
          <p:cNvCxnSpPr/>
          <p:nvPr/>
        </p:nvCxnSpPr>
        <p:spPr>
          <a:xfrm>
            <a:off x="1738832" y="1501407"/>
            <a:ext cx="5890500" cy="0"/>
          </a:xfrm>
          <a:prstGeom prst="straightConnector1">
            <a:avLst/>
          </a:prstGeom>
          <a:noFill/>
          <a:ln cap="flat" cmpd="sng" w="19050">
            <a:solidFill>
              <a:srgbClr val="6AA84F"/>
            </a:solidFill>
            <a:prstDash val="solid"/>
            <a:round/>
            <a:headEnd len="med" w="med" type="none"/>
            <a:tailEnd len="med" w="med" type="none"/>
          </a:ln>
        </p:spPr>
      </p:cxnSp>
      <p:cxnSp>
        <p:nvCxnSpPr>
          <p:cNvPr id="701" name="Google Shape;701;g2e572745a7c_0_99"/>
          <p:cNvCxnSpPr>
            <a:stCxn id="677" idx="2"/>
            <a:endCxn id="680" idx="0"/>
          </p:cNvCxnSpPr>
          <p:nvPr/>
        </p:nvCxnSpPr>
        <p:spPr>
          <a:xfrm rot="5400000">
            <a:off x="3053437" y="1376220"/>
            <a:ext cx="236400" cy="1842300"/>
          </a:xfrm>
          <a:prstGeom prst="bentConnector3">
            <a:avLst>
              <a:gd fmla="val 49975" name="adj1"/>
            </a:avLst>
          </a:prstGeom>
          <a:noFill/>
          <a:ln cap="flat" cmpd="sng" w="19050">
            <a:solidFill>
              <a:srgbClr val="6AA84F"/>
            </a:solidFill>
            <a:prstDash val="solid"/>
            <a:round/>
            <a:headEnd len="med" w="med" type="none"/>
            <a:tailEnd len="med" w="med" type="triangle"/>
          </a:ln>
        </p:spPr>
      </p:cxnSp>
      <p:cxnSp>
        <p:nvCxnSpPr>
          <p:cNvPr id="702" name="Google Shape;702;g2e572745a7c_0_99"/>
          <p:cNvCxnSpPr>
            <a:stCxn id="677" idx="2"/>
            <a:endCxn id="681" idx="0"/>
          </p:cNvCxnSpPr>
          <p:nvPr/>
        </p:nvCxnSpPr>
        <p:spPr>
          <a:xfrm flipH="1" rot="-5400000">
            <a:off x="5144737" y="1127220"/>
            <a:ext cx="236400" cy="2340300"/>
          </a:xfrm>
          <a:prstGeom prst="bentConnector3">
            <a:avLst>
              <a:gd fmla="val 49975" name="adj1"/>
            </a:avLst>
          </a:prstGeom>
          <a:noFill/>
          <a:ln cap="flat" cmpd="sng" w="19050">
            <a:solidFill>
              <a:srgbClr val="6AA84F"/>
            </a:solidFill>
            <a:prstDash val="solid"/>
            <a:round/>
            <a:headEnd len="med" w="med" type="none"/>
            <a:tailEnd len="med" w="med" type="triangle"/>
          </a:ln>
        </p:spPr>
      </p:cxnSp>
      <p:cxnSp>
        <p:nvCxnSpPr>
          <p:cNvPr id="703" name="Google Shape;703;g2e572745a7c_0_99"/>
          <p:cNvCxnSpPr>
            <a:stCxn id="677" idx="2"/>
            <a:endCxn id="679" idx="0"/>
          </p:cNvCxnSpPr>
          <p:nvPr/>
        </p:nvCxnSpPr>
        <p:spPr>
          <a:xfrm flipH="1" rot="-5400000">
            <a:off x="3974887" y="2297070"/>
            <a:ext cx="236400" cy="600"/>
          </a:xfrm>
          <a:prstGeom prst="bentConnector3">
            <a:avLst>
              <a:gd fmla="val 49975" name="adj1"/>
            </a:avLst>
          </a:prstGeom>
          <a:noFill/>
          <a:ln cap="flat" cmpd="sng" w="19050">
            <a:solidFill>
              <a:srgbClr val="6AA84F"/>
            </a:solidFill>
            <a:prstDash val="solid"/>
            <a:round/>
            <a:headEnd len="med" w="med" type="none"/>
            <a:tailEnd len="med" w="med" type="triangle"/>
          </a:ln>
        </p:spPr>
      </p:cxnSp>
      <p:cxnSp>
        <p:nvCxnSpPr>
          <p:cNvPr id="704" name="Google Shape;704;g2e572745a7c_0_99"/>
          <p:cNvCxnSpPr>
            <a:stCxn id="679" idx="2"/>
            <a:endCxn id="682" idx="0"/>
          </p:cNvCxnSpPr>
          <p:nvPr/>
        </p:nvCxnSpPr>
        <p:spPr>
          <a:xfrm>
            <a:off x="4092775" y="2899051"/>
            <a:ext cx="0" cy="214200"/>
          </a:xfrm>
          <a:prstGeom prst="straightConnector1">
            <a:avLst/>
          </a:prstGeom>
          <a:noFill/>
          <a:ln cap="flat" cmpd="sng" w="28575">
            <a:solidFill>
              <a:srgbClr val="6AA84F"/>
            </a:solidFill>
            <a:prstDash val="solid"/>
            <a:round/>
            <a:headEnd len="med" w="med" type="none"/>
            <a:tailEnd len="med" w="med" type="triangle"/>
          </a:ln>
        </p:spPr>
      </p:cxnSp>
      <p:cxnSp>
        <p:nvCxnSpPr>
          <p:cNvPr id="705" name="Google Shape;705;g2e572745a7c_0_99"/>
          <p:cNvCxnSpPr>
            <a:stCxn id="682" idx="2"/>
            <a:endCxn id="683" idx="0"/>
          </p:cNvCxnSpPr>
          <p:nvPr/>
        </p:nvCxnSpPr>
        <p:spPr>
          <a:xfrm rot="5400000">
            <a:off x="3026579" y="2841057"/>
            <a:ext cx="208200" cy="1924200"/>
          </a:xfrm>
          <a:prstGeom prst="bentConnector3">
            <a:avLst>
              <a:gd fmla="val 50018" name="adj1"/>
            </a:avLst>
          </a:prstGeom>
          <a:noFill/>
          <a:ln cap="flat" cmpd="sng" w="19050">
            <a:solidFill>
              <a:srgbClr val="6AA84F"/>
            </a:solidFill>
            <a:prstDash val="solid"/>
            <a:round/>
            <a:headEnd len="med" w="med" type="none"/>
            <a:tailEnd len="med" w="med" type="triangle"/>
          </a:ln>
        </p:spPr>
      </p:cxnSp>
      <p:cxnSp>
        <p:nvCxnSpPr>
          <p:cNvPr id="706" name="Google Shape;706;g2e572745a7c_0_99"/>
          <p:cNvCxnSpPr>
            <a:stCxn id="683" idx="3"/>
            <a:endCxn id="684" idx="1"/>
          </p:cNvCxnSpPr>
          <p:nvPr/>
        </p:nvCxnSpPr>
        <p:spPr>
          <a:xfrm>
            <a:off x="2986700" y="4200282"/>
            <a:ext cx="287700" cy="0"/>
          </a:xfrm>
          <a:prstGeom prst="straightConnector1">
            <a:avLst/>
          </a:prstGeom>
          <a:noFill/>
          <a:ln cap="flat" cmpd="sng" w="19050">
            <a:solidFill>
              <a:srgbClr val="6AA84F"/>
            </a:solidFill>
            <a:prstDash val="solid"/>
            <a:round/>
            <a:headEnd len="med" w="med" type="none"/>
            <a:tailEnd len="med" w="med" type="triangle"/>
          </a:ln>
        </p:spPr>
      </p:cxnSp>
      <p:cxnSp>
        <p:nvCxnSpPr>
          <p:cNvPr id="707" name="Google Shape;707;g2e572745a7c_0_99"/>
          <p:cNvCxnSpPr>
            <a:stCxn id="684" idx="3"/>
            <a:endCxn id="685" idx="1"/>
          </p:cNvCxnSpPr>
          <p:nvPr/>
        </p:nvCxnSpPr>
        <p:spPr>
          <a:xfrm>
            <a:off x="5973337" y="4200282"/>
            <a:ext cx="133800" cy="0"/>
          </a:xfrm>
          <a:prstGeom prst="straightConnector1">
            <a:avLst/>
          </a:prstGeom>
          <a:noFill/>
          <a:ln cap="flat" cmpd="sng" w="19050">
            <a:solidFill>
              <a:srgbClr val="6AA84F"/>
            </a:solidFill>
            <a:prstDash val="solid"/>
            <a:round/>
            <a:headEnd len="med" w="med" type="none"/>
            <a:tailEnd len="med" w="med" type="triangle"/>
          </a:ln>
        </p:spPr>
      </p:cxnSp>
      <p:cxnSp>
        <p:nvCxnSpPr>
          <p:cNvPr id="708" name="Google Shape;708;g2e572745a7c_0_99"/>
          <p:cNvCxnSpPr>
            <a:stCxn id="685" idx="3"/>
            <a:endCxn id="667" idx="1"/>
          </p:cNvCxnSpPr>
          <p:nvPr/>
        </p:nvCxnSpPr>
        <p:spPr>
          <a:xfrm>
            <a:off x="7743629" y="4200282"/>
            <a:ext cx="262800" cy="0"/>
          </a:xfrm>
          <a:prstGeom prst="straightConnector1">
            <a:avLst/>
          </a:prstGeom>
          <a:noFill/>
          <a:ln cap="flat" cmpd="sng" w="28575">
            <a:solidFill>
              <a:schemeClr val="lt1"/>
            </a:solidFill>
            <a:prstDash val="solid"/>
            <a:round/>
            <a:headEnd len="med" w="med" type="none"/>
            <a:tailEnd len="med" w="med" type="triangle"/>
          </a:ln>
        </p:spPr>
      </p:cxnSp>
      <p:cxnSp>
        <p:nvCxnSpPr>
          <p:cNvPr id="709" name="Google Shape;709;g2e572745a7c_0_99"/>
          <p:cNvCxnSpPr>
            <a:stCxn id="668" idx="2"/>
            <a:endCxn id="687" idx="3"/>
          </p:cNvCxnSpPr>
          <p:nvPr/>
        </p:nvCxnSpPr>
        <p:spPr>
          <a:xfrm rot="5400000">
            <a:off x="3444475" y="4675032"/>
            <a:ext cx="104400" cy="1192200"/>
          </a:xfrm>
          <a:prstGeom prst="bentConnector2">
            <a:avLst/>
          </a:prstGeom>
          <a:noFill/>
          <a:ln cap="flat" cmpd="sng" w="19050">
            <a:solidFill>
              <a:srgbClr val="6AA84F"/>
            </a:solidFill>
            <a:prstDash val="solid"/>
            <a:round/>
            <a:headEnd len="med" w="med" type="none"/>
            <a:tailEnd len="med" w="med" type="triangle"/>
          </a:ln>
        </p:spPr>
      </p:cxnSp>
      <p:cxnSp>
        <p:nvCxnSpPr>
          <p:cNvPr id="710" name="Google Shape;710;g2e572745a7c_0_99"/>
          <p:cNvCxnSpPr>
            <a:stCxn id="668" idx="2"/>
            <a:endCxn id="688" idx="1"/>
          </p:cNvCxnSpPr>
          <p:nvPr/>
        </p:nvCxnSpPr>
        <p:spPr>
          <a:xfrm flipH="1" rot="-5400000">
            <a:off x="4746325" y="4565382"/>
            <a:ext cx="104400" cy="1411500"/>
          </a:xfrm>
          <a:prstGeom prst="bentConnector2">
            <a:avLst/>
          </a:prstGeom>
          <a:noFill/>
          <a:ln cap="flat" cmpd="sng" w="19050">
            <a:solidFill>
              <a:srgbClr val="6AA84F"/>
            </a:solidFill>
            <a:prstDash val="solid"/>
            <a:round/>
            <a:headEnd len="med" w="med" type="none"/>
            <a:tailEnd len="med" w="med" type="triangle"/>
          </a:ln>
        </p:spPr>
      </p:cxnSp>
      <p:cxnSp>
        <p:nvCxnSpPr>
          <p:cNvPr id="711" name="Google Shape;711;g2e572745a7c_0_99"/>
          <p:cNvCxnSpPr>
            <a:stCxn id="691" idx="3"/>
            <a:endCxn id="692" idx="1"/>
          </p:cNvCxnSpPr>
          <p:nvPr/>
        </p:nvCxnSpPr>
        <p:spPr>
          <a:xfrm>
            <a:off x="7578650" y="6165350"/>
            <a:ext cx="427800" cy="0"/>
          </a:xfrm>
          <a:prstGeom prst="straightConnector1">
            <a:avLst/>
          </a:prstGeom>
          <a:noFill/>
          <a:ln cap="flat" cmpd="sng" w="28575">
            <a:solidFill>
              <a:schemeClr val="lt1"/>
            </a:solidFill>
            <a:prstDash val="solid"/>
            <a:round/>
            <a:headEnd len="med" w="med" type="none"/>
            <a:tailEnd len="med" w="med" type="triangle"/>
          </a:ln>
        </p:spPr>
      </p:cxnSp>
      <p:cxnSp>
        <p:nvCxnSpPr>
          <p:cNvPr id="712" name="Google Shape;712;g2e572745a7c_0_99"/>
          <p:cNvCxnSpPr>
            <a:stCxn id="692" idx="3"/>
            <a:endCxn id="693" idx="1"/>
          </p:cNvCxnSpPr>
          <p:nvPr/>
        </p:nvCxnSpPr>
        <p:spPr>
          <a:xfrm>
            <a:off x="9642988" y="6165357"/>
            <a:ext cx="392700" cy="0"/>
          </a:xfrm>
          <a:prstGeom prst="straightConnector1">
            <a:avLst/>
          </a:prstGeom>
          <a:noFill/>
          <a:ln cap="flat" cmpd="sng" w="28575">
            <a:solidFill>
              <a:srgbClr val="6AA84F"/>
            </a:solidFill>
            <a:prstDash val="solid"/>
            <a:round/>
            <a:headEnd len="med" w="med" type="none"/>
            <a:tailEnd len="med" w="med" type="triangle"/>
          </a:ln>
        </p:spPr>
      </p:cxn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g2e576e039bf_1_52"/>
          <p:cNvSpPr txBox="1"/>
          <p:nvPr>
            <p:ph type="title"/>
          </p:nvPr>
        </p:nvSpPr>
        <p:spPr>
          <a:xfrm>
            <a:off x="831850" y="1709738"/>
            <a:ext cx="10515600" cy="2852700"/>
          </a:xfrm>
          <a:prstGeom prst="rect">
            <a:avLst/>
          </a:prstGeom>
          <a:solidFill>
            <a:srgbClr val="D9EAD3"/>
          </a:solidFill>
        </p:spPr>
        <p:txBody>
          <a:bodyPr anchorCtr="0" anchor="b" bIns="45700" lIns="91425" spcFirstLastPara="1" rIns="91425" wrap="square" tIns="45700">
            <a:normAutofit/>
          </a:bodyPr>
          <a:lstStyle/>
          <a:p>
            <a:pPr indent="0" lvl="0" marL="0" rtl="0" algn="l">
              <a:spcBef>
                <a:spcPts val="0"/>
              </a:spcBef>
              <a:spcAft>
                <a:spcPts val="0"/>
              </a:spcAft>
              <a:buNone/>
            </a:pPr>
            <a:r>
              <a:rPr b="1" lang="fr-FR"/>
              <a:t>Next steps</a:t>
            </a:r>
            <a:endParaRPr b="1"/>
          </a:p>
        </p:txBody>
      </p:sp>
      <p:sp>
        <p:nvSpPr>
          <p:cNvPr id="718" name="Google Shape;718;g2e576e039bf_1_52"/>
          <p:cNvSpPr txBox="1"/>
          <p:nvPr>
            <p:ph idx="1" type="body"/>
          </p:nvPr>
        </p:nvSpPr>
        <p:spPr>
          <a:xfrm>
            <a:off x="831850" y="4589463"/>
            <a:ext cx="10515600" cy="1500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2" name="Shape 722"/>
        <p:cNvGrpSpPr/>
        <p:nvPr/>
      </p:nvGrpSpPr>
      <p:grpSpPr>
        <a:xfrm>
          <a:off x="0" y="0"/>
          <a:ext cx="0" cy="0"/>
          <a:chOff x="0" y="0"/>
          <a:chExt cx="0" cy="0"/>
        </a:xfrm>
      </p:grpSpPr>
      <p:sp>
        <p:nvSpPr>
          <p:cNvPr id="723" name="Google Shape;723;g2e576e039bf_5_22"/>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000"/>
              <a:buNone/>
            </a:pPr>
            <a:r>
              <a:rPr b="1" lang="fr-FR" sz="3400"/>
              <a:t>     Producers’ working groups methodology </a:t>
            </a:r>
            <a:endParaRPr sz="3600"/>
          </a:p>
        </p:txBody>
      </p:sp>
      <p:pic>
        <p:nvPicPr>
          <p:cNvPr id="724" name="Google Shape;724;g2e576e039bf_5_22"/>
          <p:cNvPicPr preferRelativeResize="0"/>
          <p:nvPr/>
        </p:nvPicPr>
        <p:blipFill>
          <a:blip r:embed="rId3">
            <a:alphaModFix/>
          </a:blip>
          <a:stretch>
            <a:fillRect/>
          </a:stretch>
        </p:blipFill>
        <p:spPr>
          <a:xfrm>
            <a:off x="899450" y="734600"/>
            <a:ext cx="4296260" cy="5912399"/>
          </a:xfrm>
          <a:prstGeom prst="rect">
            <a:avLst/>
          </a:prstGeom>
          <a:noFill/>
          <a:ln>
            <a:noFill/>
          </a:ln>
        </p:spPr>
      </p:pic>
      <p:pic>
        <p:nvPicPr>
          <p:cNvPr id="725" name="Google Shape;725;g2e576e039bf_5_22"/>
          <p:cNvPicPr preferRelativeResize="0"/>
          <p:nvPr/>
        </p:nvPicPr>
        <p:blipFill>
          <a:blip r:embed="rId4">
            <a:alphaModFix/>
          </a:blip>
          <a:stretch>
            <a:fillRect/>
          </a:stretch>
        </p:blipFill>
        <p:spPr>
          <a:xfrm>
            <a:off x="6350975" y="734600"/>
            <a:ext cx="4136087" cy="5912400"/>
          </a:xfrm>
          <a:prstGeom prst="rect">
            <a:avLst/>
          </a:prstGeom>
          <a:noFill/>
          <a:ln>
            <a:noFill/>
          </a:ln>
        </p:spPr>
      </p:pic>
      <p:sp>
        <p:nvSpPr>
          <p:cNvPr id="726" name="Google Shape;726;g2e576e039bf_5_22"/>
          <p:cNvSpPr txBox="1"/>
          <p:nvPr/>
        </p:nvSpPr>
        <p:spPr>
          <a:xfrm>
            <a:off x="10565425" y="6345125"/>
            <a:ext cx="14655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1100" u="sng">
                <a:solidFill>
                  <a:schemeClr val="hlink"/>
                </a:solidFill>
                <a:latin typeface="Calibri"/>
                <a:ea typeface="Calibri"/>
                <a:cs typeface="Calibri"/>
                <a:sym typeface="Calibri"/>
                <a:hlinkClick r:id="rId5"/>
              </a:rPr>
              <a:t>Source: Unicef </a:t>
            </a:r>
            <a:endParaRPr sz="1100">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30" name="Shape 730"/>
        <p:cNvGrpSpPr/>
        <p:nvPr/>
      </p:nvGrpSpPr>
      <p:grpSpPr>
        <a:xfrm>
          <a:off x="0" y="0"/>
          <a:ext cx="0" cy="0"/>
          <a:chOff x="0" y="0"/>
          <a:chExt cx="0" cy="0"/>
        </a:xfrm>
      </p:grpSpPr>
      <p:sp>
        <p:nvSpPr>
          <p:cNvPr id="731" name="Google Shape;731;g2e576e039bf_5_48"/>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000"/>
              <a:buNone/>
            </a:pPr>
            <a:r>
              <a:rPr b="1" lang="fr-FR" sz="3400"/>
              <a:t>  </a:t>
            </a:r>
            <a:r>
              <a:rPr b="1" lang="fr-FR" sz="3400"/>
              <a:t>   Consumers</a:t>
            </a:r>
            <a:r>
              <a:rPr b="1" lang="fr-FR" sz="3400"/>
              <a:t> working groups methodology </a:t>
            </a:r>
            <a:endParaRPr sz="3600"/>
          </a:p>
        </p:txBody>
      </p:sp>
      <p:sp>
        <p:nvSpPr>
          <p:cNvPr id="732" name="Google Shape;732;g2e576e039bf_5_48"/>
          <p:cNvSpPr txBox="1"/>
          <p:nvPr/>
        </p:nvSpPr>
        <p:spPr>
          <a:xfrm>
            <a:off x="5022850" y="6257225"/>
            <a:ext cx="14655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1100" u="sng">
                <a:solidFill>
                  <a:schemeClr val="hlink"/>
                </a:solidFill>
                <a:latin typeface="Calibri"/>
                <a:ea typeface="Calibri"/>
                <a:cs typeface="Calibri"/>
                <a:sym typeface="Calibri"/>
                <a:hlinkClick r:id="rId3"/>
              </a:rPr>
              <a:t>Source: Unicef </a:t>
            </a:r>
            <a:endParaRPr sz="1100">
              <a:solidFill>
                <a:schemeClr val="dk1"/>
              </a:solidFill>
              <a:latin typeface="Calibri"/>
              <a:ea typeface="Calibri"/>
              <a:cs typeface="Calibri"/>
              <a:sym typeface="Calibri"/>
            </a:endParaRPr>
          </a:p>
        </p:txBody>
      </p:sp>
      <p:pic>
        <p:nvPicPr>
          <p:cNvPr id="733" name="Google Shape;733;g2e576e039bf_5_48"/>
          <p:cNvPicPr preferRelativeResize="0"/>
          <p:nvPr/>
        </p:nvPicPr>
        <p:blipFill>
          <a:blip r:embed="rId4">
            <a:alphaModFix/>
          </a:blip>
          <a:stretch>
            <a:fillRect/>
          </a:stretch>
        </p:blipFill>
        <p:spPr>
          <a:xfrm>
            <a:off x="401500" y="813725"/>
            <a:ext cx="4621356" cy="5912401"/>
          </a:xfrm>
          <a:prstGeom prst="rect">
            <a:avLst/>
          </a:prstGeom>
          <a:noFill/>
          <a:ln>
            <a:noFill/>
          </a:ln>
        </p:spPr>
      </p:pic>
      <p:pic>
        <p:nvPicPr>
          <p:cNvPr id="734" name="Google Shape;734;g2e576e039bf_5_48"/>
          <p:cNvPicPr preferRelativeResize="0"/>
          <p:nvPr/>
        </p:nvPicPr>
        <p:blipFill>
          <a:blip r:embed="rId5">
            <a:alphaModFix/>
          </a:blip>
          <a:stretch>
            <a:fillRect/>
          </a:stretch>
        </p:blipFill>
        <p:spPr>
          <a:xfrm>
            <a:off x="9393125" y="1270925"/>
            <a:ext cx="2520450" cy="3360600"/>
          </a:xfrm>
          <a:prstGeom prst="rect">
            <a:avLst/>
          </a:prstGeom>
          <a:noFill/>
          <a:ln>
            <a:noFill/>
          </a:ln>
        </p:spPr>
      </p:pic>
      <p:pic>
        <p:nvPicPr>
          <p:cNvPr id="735" name="Google Shape;735;g2e576e039bf_5_48"/>
          <p:cNvPicPr preferRelativeResize="0"/>
          <p:nvPr/>
        </p:nvPicPr>
        <p:blipFill>
          <a:blip r:embed="rId6">
            <a:alphaModFix/>
          </a:blip>
          <a:stretch>
            <a:fillRect/>
          </a:stretch>
        </p:blipFill>
        <p:spPr>
          <a:xfrm>
            <a:off x="6127050" y="1250400"/>
            <a:ext cx="3031924" cy="4042575"/>
          </a:xfrm>
          <a:prstGeom prst="rect">
            <a:avLst/>
          </a:prstGeom>
          <a:noFill/>
          <a:ln>
            <a:noFill/>
          </a:ln>
        </p:spPr>
      </p:pic>
      <p:sp>
        <p:nvSpPr>
          <p:cNvPr id="736" name="Google Shape;736;g2e576e039bf_5_48"/>
          <p:cNvSpPr txBox="1"/>
          <p:nvPr/>
        </p:nvSpPr>
        <p:spPr>
          <a:xfrm>
            <a:off x="9393125" y="4683375"/>
            <a:ext cx="2520600" cy="11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latin typeface="Calibri"/>
                <a:ea typeface="Calibri"/>
                <a:cs typeface="Calibri"/>
                <a:sym typeface="Calibri"/>
              </a:rPr>
              <a:t>Similar to the first participatory workshop, but focusing on consumers priorities and needs.</a:t>
            </a:r>
            <a:endParaRPr>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40" name="Shape 740"/>
        <p:cNvGrpSpPr/>
        <p:nvPr/>
      </p:nvGrpSpPr>
      <p:grpSpPr>
        <a:xfrm>
          <a:off x="0" y="0"/>
          <a:ext cx="0" cy="0"/>
          <a:chOff x="0" y="0"/>
          <a:chExt cx="0" cy="0"/>
        </a:xfrm>
      </p:grpSpPr>
      <p:sp>
        <p:nvSpPr>
          <p:cNvPr id="741" name="Google Shape;741;g2e576e039bf_5_57"/>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000"/>
              <a:buNone/>
            </a:pPr>
            <a:r>
              <a:rPr b="1" lang="fr-FR" sz="3400"/>
              <a:t>     Public consultation methodology </a:t>
            </a:r>
            <a:endParaRPr sz="3600"/>
          </a:p>
        </p:txBody>
      </p:sp>
      <p:sp>
        <p:nvSpPr>
          <p:cNvPr id="742" name="Google Shape;742;g2e576e039bf_5_57"/>
          <p:cNvSpPr txBox="1"/>
          <p:nvPr/>
        </p:nvSpPr>
        <p:spPr>
          <a:xfrm>
            <a:off x="4996950" y="6213225"/>
            <a:ext cx="14655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1100" u="sng">
                <a:solidFill>
                  <a:schemeClr val="hlink"/>
                </a:solidFill>
                <a:latin typeface="Calibri"/>
                <a:ea typeface="Calibri"/>
                <a:cs typeface="Calibri"/>
                <a:sym typeface="Calibri"/>
                <a:hlinkClick r:id="rId3"/>
              </a:rPr>
              <a:t>Source: Unicef </a:t>
            </a:r>
            <a:endParaRPr sz="1100">
              <a:solidFill>
                <a:schemeClr val="dk1"/>
              </a:solidFill>
              <a:latin typeface="Calibri"/>
              <a:ea typeface="Calibri"/>
              <a:cs typeface="Calibri"/>
              <a:sym typeface="Calibri"/>
            </a:endParaRPr>
          </a:p>
        </p:txBody>
      </p:sp>
      <p:pic>
        <p:nvPicPr>
          <p:cNvPr id="743" name="Google Shape;743;g2e576e039bf_5_57"/>
          <p:cNvPicPr preferRelativeResize="0"/>
          <p:nvPr/>
        </p:nvPicPr>
        <p:blipFill>
          <a:blip r:embed="rId4">
            <a:alphaModFix/>
          </a:blip>
          <a:stretch>
            <a:fillRect/>
          </a:stretch>
        </p:blipFill>
        <p:spPr>
          <a:xfrm>
            <a:off x="559300" y="755100"/>
            <a:ext cx="4437651" cy="5912400"/>
          </a:xfrm>
          <a:prstGeom prst="rect">
            <a:avLst/>
          </a:prstGeom>
          <a:noFill/>
          <a:ln>
            <a:noFill/>
          </a:ln>
        </p:spPr>
      </p:pic>
      <p:sp>
        <p:nvSpPr>
          <p:cNvPr id="744" name="Google Shape;744;g2e576e039bf_5_57"/>
          <p:cNvSpPr txBox="1"/>
          <p:nvPr/>
        </p:nvSpPr>
        <p:spPr>
          <a:xfrm>
            <a:off x="5158150" y="849925"/>
            <a:ext cx="6902100" cy="3297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fr-FR">
                <a:solidFill>
                  <a:schemeClr val="dk1"/>
                </a:solidFill>
              </a:rPr>
              <a:t>To collect stakeholders feedback during the p</a:t>
            </a:r>
            <a:r>
              <a:rPr lang="fr-FR">
                <a:solidFill>
                  <a:schemeClr val="dk1"/>
                </a:solidFill>
              </a:rPr>
              <a:t>ublic consultation phase (March - April 2025)</a:t>
            </a:r>
            <a:endParaRPr>
              <a:solidFill>
                <a:schemeClr val="dk1"/>
              </a:solidFill>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5" name="Shape 125"/>
        <p:cNvGrpSpPr/>
        <p:nvPr/>
      </p:nvGrpSpPr>
      <p:grpSpPr>
        <a:xfrm>
          <a:off x="0" y="0"/>
          <a:ext cx="0" cy="0"/>
          <a:chOff x="0" y="0"/>
          <a:chExt cx="0" cy="0"/>
        </a:xfrm>
      </p:grpSpPr>
      <p:sp>
        <p:nvSpPr>
          <p:cNvPr id="126" name="Google Shape;126;p4"/>
          <p:cNvSpPr txBox="1"/>
          <p:nvPr>
            <p:ph idx="1" type="body"/>
          </p:nvPr>
        </p:nvSpPr>
        <p:spPr>
          <a:xfrm>
            <a:off x="838200" y="1696950"/>
            <a:ext cx="10515600" cy="4351200"/>
          </a:xfrm>
          <a:prstGeom prst="rect">
            <a:avLst/>
          </a:prstGeom>
          <a:noFill/>
          <a:ln>
            <a:noFill/>
          </a:ln>
        </p:spPr>
        <p:txBody>
          <a:bodyPr anchorCtr="0" anchor="t" bIns="45700" lIns="91425" spcFirstLastPara="1" rIns="91425" wrap="square" tIns="45700">
            <a:normAutofit fontScale="77500" lnSpcReduction="20000"/>
          </a:bodyPr>
          <a:lstStyle/>
          <a:p>
            <a:pPr indent="-474344" lvl="0" marL="514350" rtl="0" algn="l">
              <a:lnSpc>
                <a:spcPct val="150000"/>
              </a:lnSpc>
              <a:spcBef>
                <a:spcPts val="0"/>
              </a:spcBef>
              <a:spcAft>
                <a:spcPts val="0"/>
              </a:spcAft>
              <a:buClr>
                <a:schemeClr val="dk1"/>
              </a:buClr>
              <a:buSzPct val="100000"/>
              <a:buFont typeface="Calibri"/>
              <a:buAutoNum type="arabicPeriod"/>
            </a:pPr>
            <a:r>
              <a:rPr b="1" lang="fr-FR" u="sng"/>
              <a:t>Integration</a:t>
            </a:r>
            <a:r>
              <a:rPr lang="fr-FR"/>
              <a:t>: How can District 6's food strategy integrate with the broader city-region for mutual sustainability benefits?</a:t>
            </a:r>
            <a:endParaRPr/>
          </a:p>
          <a:p>
            <a:pPr indent="-474344" lvl="0" marL="514350" rtl="0" algn="l">
              <a:lnSpc>
                <a:spcPct val="150000"/>
              </a:lnSpc>
              <a:spcBef>
                <a:spcPts val="1000"/>
              </a:spcBef>
              <a:spcAft>
                <a:spcPts val="0"/>
              </a:spcAft>
              <a:buClr>
                <a:schemeClr val="dk1"/>
              </a:buClr>
              <a:buSzPct val="100000"/>
              <a:buFont typeface="Calibri"/>
              <a:buAutoNum type="arabicPeriod"/>
            </a:pPr>
            <a:r>
              <a:rPr b="1" lang="fr-FR" u="sng"/>
              <a:t>Formation: </a:t>
            </a:r>
            <a:r>
              <a:rPr lang="fr-FR"/>
              <a:t>What are the necessary steps and key players for establishing an effective local food council at the district level?</a:t>
            </a:r>
            <a:endParaRPr/>
          </a:p>
          <a:p>
            <a:pPr indent="-474344" lvl="0" marL="514350" rtl="0" algn="l">
              <a:lnSpc>
                <a:spcPct val="150000"/>
              </a:lnSpc>
              <a:spcBef>
                <a:spcPts val="1000"/>
              </a:spcBef>
              <a:spcAft>
                <a:spcPts val="0"/>
              </a:spcAft>
              <a:buClr>
                <a:schemeClr val="dk1"/>
              </a:buClr>
              <a:buSzPct val="100000"/>
              <a:buFont typeface="Calibri"/>
              <a:buAutoNum type="arabicPeriod"/>
            </a:pPr>
            <a:r>
              <a:rPr b="1" lang="fr-FR" u="sng"/>
              <a:t>Objectives: </a:t>
            </a:r>
            <a:r>
              <a:rPr lang="fr-FR"/>
              <a:t>In a post-socialist capital's context such as District 6, what are the primary goals for a local food strategy?</a:t>
            </a:r>
            <a:endParaRPr/>
          </a:p>
          <a:p>
            <a:pPr indent="-474344" lvl="0" marL="514350" rtl="0" algn="l">
              <a:lnSpc>
                <a:spcPct val="150000"/>
              </a:lnSpc>
              <a:spcBef>
                <a:spcPts val="1000"/>
              </a:spcBef>
              <a:spcAft>
                <a:spcPts val="0"/>
              </a:spcAft>
              <a:buClr>
                <a:schemeClr val="dk1"/>
              </a:buClr>
              <a:buSzPct val="100000"/>
              <a:buFont typeface="Calibri"/>
              <a:buAutoNum type="arabicPeriod"/>
            </a:pPr>
            <a:r>
              <a:rPr b="1" lang="fr-FR" u="sng"/>
              <a:t>Engagement</a:t>
            </a:r>
            <a:r>
              <a:rPr lang="fr-FR"/>
              <a:t>: What are the most effective methods for engaging residents in the local food system strategy?</a:t>
            </a:r>
            <a:endParaRPr/>
          </a:p>
          <a:p>
            <a:pPr indent="0" lvl="0" marL="0" rtl="0" algn="l">
              <a:lnSpc>
                <a:spcPct val="90000"/>
              </a:lnSpc>
              <a:spcBef>
                <a:spcPts val="1000"/>
              </a:spcBef>
              <a:spcAft>
                <a:spcPts val="0"/>
              </a:spcAft>
              <a:buClr>
                <a:schemeClr val="dk1"/>
              </a:buClr>
              <a:buSzPct val="100000"/>
              <a:buNone/>
            </a:pPr>
            <a:r>
              <a:t/>
            </a:r>
            <a:endParaRPr/>
          </a:p>
        </p:txBody>
      </p:sp>
      <p:sp>
        <p:nvSpPr>
          <p:cNvPr id="127" name="Google Shape;127;p4"/>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Research questions for remote students</a:t>
            </a:r>
            <a:endParaRPr sz="36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48" name="Shape 748"/>
        <p:cNvGrpSpPr/>
        <p:nvPr/>
      </p:nvGrpSpPr>
      <p:grpSpPr>
        <a:xfrm>
          <a:off x="0" y="0"/>
          <a:ext cx="0" cy="0"/>
          <a:chOff x="0" y="0"/>
          <a:chExt cx="0" cy="0"/>
        </a:xfrm>
      </p:grpSpPr>
      <p:sp>
        <p:nvSpPr>
          <p:cNvPr id="749" name="Google Shape;749;g2e572745a7c_0_48"/>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2000"/>
              <a:buNone/>
            </a:pPr>
            <a:r>
              <a:rPr b="1" lang="fr-FR" sz="3000"/>
              <a:t>Vision </a:t>
            </a:r>
            <a:endParaRPr sz="3600"/>
          </a:p>
        </p:txBody>
      </p:sp>
      <p:sp>
        <p:nvSpPr>
          <p:cNvPr id="750" name="Google Shape;750;g2e572745a7c_0_48"/>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fr-FR" sz="1800"/>
              <a:t>timeline </a:t>
            </a:r>
            <a:r>
              <a:rPr lang="fr-FR" sz="1800">
                <a:highlight>
                  <a:srgbClr val="FFE599"/>
                </a:highlight>
              </a:rPr>
              <a:t>[?]</a:t>
            </a:r>
            <a:endParaRPr sz="1800">
              <a:highlight>
                <a:srgbClr val="FFE599"/>
              </a:highlight>
            </a:endParaRPr>
          </a:p>
          <a:p>
            <a:pPr indent="-342900" lvl="0" marL="457200" rtl="0" algn="l">
              <a:spcBef>
                <a:spcPts val="0"/>
              </a:spcBef>
              <a:spcAft>
                <a:spcPts val="0"/>
              </a:spcAft>
              <a:buSzPts val="1800"/>
              <a:buChar char="•"/>
            </a:pPr>
            <a:r>
              <a:rPr lang="fr-FR" sz="1800"/>
              <a:t>research (European projects...)</a:t>
            </a:r>
            <a:r>
              <a:rPr lang="fr-FR" sz="1800">
                <a:highlight>
                  <a:srgbClr val="FFE599"/>
                </a:highlight>
              </a:rPr>
              <a:t>[Raluca]</a:t>
            </a:r>
            <a:endParaRPr sz="1800">
              <a:highlight>
                <a:srgbClr val="FFE599"/>
              </a:highlight>
            </a:endParaRPr>
          </a:p>
          <a:p>
            <a:pPr indent="-342900" lvl="0" marL="457200" rtl="0" algn="l">
              <a:spcBef>
                <a:spcPts val="0"/>
              </a:spcBef>
              <a:spcAft>
                <a:spcPts val="0"/>
              </a:spcAft>
              <a:buSzPts val="1800"/>
              <a:buChar char="•"/>
            </a:pPr>
            <a:r>
              <a:rPr lang="fr-FR" sz="1800"/>
              <a:t>funding (public, private…)</a:t>
            </a:r>
            <a:r>
              <a:rPr lang="fr-FR" sz="1800">
                <a:highlight>
                  <a:srgbClr val="FFE599"/>
                </a:highlight>
              </a:rPr>
              <a:t>[?]</a:t>
            </a:r>
            <a:endParaRPr sz="1800">
              <a:highlight>
                <a:srgbClr val="FFE599"/>
              </a:highlight>
            </a:endParaRPr>
          </a:p>
          <a:p>
            <a:pPr indent="0" lvl="0" marL="0" rtl="0" algn="l">
              <a:spcBef>
                <a:spcPts val="1000"/>
              </a:spcBef>
              <a:spcAft>
                <a:spcPts val="0"/>
              </a:spcAft>
              <a:buNone/>
            </a:pPr>
            <a:r>
              <a:t/>
            </a:r>
            <a:endParaRPr sz="1800">
              <a:highlight>
                <a:srgbClr val="FFE599"/>
              </a:highlight>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g2e3952c7901_0_0"/>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b="1" lang="fr-FR" sz="3600"/>
              <a:t>Proposal</a:t>
            </a:r>
            <a:r>
              <a:rPr lang="fr-FR" sz="3600"/>
              <a:t> - Structure of the Living Lab</a:t>
            </a:r>
            <a:endParaRPr sz="3600"/>
          </a:p>
        </p:txBody>
      </p:sp>
      <p:pic>
        <p:nvPicPr>
          <p:cNvPr id="756" name="Google Shape;756;g2e3952c7901_0_0"/>
          <p:cNvPicPr preferRelativeResize="0"/>
          <p:nvPr/>
        </p:nvPicPr>
        <p:blipFill>
          <a:blip r:embed="rId3">
            <a:alphaModFix/>
          </a:blip>
          <a:stretch>
            <a:fillRect/>
          </a:stretch>
        </p:blipFill>
        <p:spPr>
          <a:xfrm>
            <a:off x="3687775" y="1940025"/>
            <a:ext cx="5981700" cy="3505200"/>
          </a:xfrm>
          <a:prstGeom prst="rect">
            <a:avLst/>
          </a:prstGeom>
          <a:noFill/>
          <a:ln>
            <a:noFill/>
          </a:ln>
        </p:spPr>
      </p:pic>
      <p:cxnSp>
        <p:nvCxnSpPr>
          <p:cNvPr id="757" name="Google Shape;757;g2e3952c7901_0_0"/>
          <p:cNvCxnSpPr/>
          <p:nvPr/>
        </p:nvCxnSpPr>
        <p:spPr>
          <a:xfrm rot="10800000">
            <a:off x="4700900" y="1791625"/>
            <a:ext cx="540000" cy="1047600"/>
          </a:xfrm>
          <a:prstGeom prst="straightConnector1">
            <a:avLst/>
          </a:prstGeom>
          <a:noFill/>
          <a:ln cap="flat" cmpd="sng" w="28575">
            <a:solidFill>
              <a:schemeClr val="dk2"/>
            </a:solidFill>
            <a:prstDash val="solid"/>
            <a:round/>
            <a:headEnd len="med" w="med" type="oval"/>
            <a:tailEnd len="med" w="med" type="oval"/>
          </a:ln>
        </p:spPr>
      </p:cxnSp>
      <p:cxnSp>
        <p:nvCxnSpPr>
          <p:cNvPr id="758" name="Google Shape;758;g2e3952c7901_0_0"/>
          <p:cNvCxnSpPr/>
          <p:nvPr/>
        </p:nvCxnSpPr>
        <p:spPr>
          <a:xfrm rot="10800000">
            <a:off x="3931400" y="2240400"/>
            <a:ext cx="1309500" cy="671100"/>
          </a:xfrm>
          <a:prstGeom prst="straightConnector1">
            <a:avLst/>
          </a:prstGeom>
          <a:noFill/>
          <a:ln cap="flat" cmpd="sng" w="28575">
            <a:solidFill>
              <a:schemeClr val="dk2"/>
            </a:solidFill>
            <a:prstDash val="solid"/>
            <a:round/>
            <a:headEnd len="med" w="med" type="oval"/>
            <a:tailEnd len="med" w="med" type="oval"/>
          </a:ln>
        </p:spPr>
      </p:cxnSp>
      <p:cxnSp>
        <p:nvCxnSpPr>
          <p:cNvPr id="759" name="Google Shape;759;g2e3952c7901_0_0"/>
          <p:cNvCxnSpPr/>
          <p:nvPr/>
        </p:nvCxnSpPr>
        <p:spPr>
          <a:xfrm flipH="1">
            <a:off x="3702375" y="5370000"/>
            <a:ext cx="540000" cy="546300"/>
          </a:xfrm>
          <a:prstGeom prst="straightConnector1">
            <a:avLst/>
          </a:prstGeom>
          <a:noFill/>
          <a:ln cap="flat" cmpd="sng" w="28575">
            <a:solidFill>
              <a:schemeClr val="dk2"/>
            </a:solidFill>
            <a:prstDash val="solid"/>
            <a:round/>
            <a:headEnd len="med" w="med" type="oval"/>
            <a:tailEnd len="med" w="med" type="oval"/>
          </a:ln>
        </p:spPr>
      </p:cxnSp>
      <p:sp>
        <p:nvSpPr>
          <p:cNvPr id="760" name="Google Shape;760;g2e3952c7901_0_0"/>
          <p:cNvSpPr txBox="1"/>
          <p:nvPr/>
        </p:nvSpPr>
        <p:spPr>
          <a:xfrm>
            <a:off x="4170825" y="1103700"/>
            <a:ext cx="14526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fr-FR" sz="2300">
                <a:solidFill>
                  <a:schemeClr val="dk1"/>
                </a:solidFill>
                <a:highlight>
                  <a:schemeClr val="lt1"/>
                </a:highlight>
                <a:latin typeface="Calibri"/>
                <a:ea typeface="Calibri"/>
                <a:cs typeface="Calibri"/>
                <a:sym typeface="Calibri"/>
              </a:rPr>
              <a:t>Urban </a:t>
            </a:r>
            <a:endParaRPr b="1" i="1" sz="23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None/>
            </a:pPr>
            <a:r>
              <a:rPr b="1" i="1" lang="fr-FR" sz="2300">
                <a:solidFill>
                  <a:schemeClr val="dk1"/>
                </a:solidFill>
                <a:highlight>
                  <a:schemeClr val="lt1"/>
                </a:highlight>
                <a:latin typeface="Calibri"/>
                <a:ea typeface="Calibri"/>
                <a:cs typeface="Calibri"/>
                <a:sym typeface="Calibri"/>
              </a:rPr>
              <a:t>planning </a:t>
            </a:r>
            <a:endParaRPr b="1" i="1" sz="2300">
              <a:solidFill>
                <a:schemeClr val="dk1"/>
              </a:solidFill>
              <a:highlight>
                <a:schemeClr val="lt1"/>
              </a:highlight>
              <a:latin typeface="Calibri"/>
              <a:ea typeface="Calibri"/>
              <a:cs typeface="Calibri"/>
              <a:sym typeface="Calibri"/>
            </a:endParaRPr>
          </a:p>
        </p:txBody>
      </p:sp>
      <p:sp>
        <p:nvSpPr>
          <p:cNvPr id="761" name="Google Shape;761;g2e3952c7901_0_0"/>
          <p:cNvSpPr txBox="1"/>
          <p:nvPr/>
        </p:nvSpPr>
        <p:spPr>
          <a:xfrm>
            <a:off x="2476675" y="1701588"/>
            <a:ext cx="1647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fr-FR" sz="2300">
                <a:solidFill>
                  <a:schemeClr val="dk1"/>
                </a:solidFill>
                <a:highlight>
                  <a:schemeClr val="lt1"/>
                </a:highlight>
                <a:latin typeface="Calibri"/>
                <a:ea typeface="Calibri"/>
                <a:cs typeface="Calibri"/>
                <a:sym typeface="Calibri"/>
              </a:rPr>
              <a:t>Agronomy</a:t>
            </a:r>
            <a:endParaRPr b="1" i="1" sz="2300">
              <a:solidFill>
                <a:schemeClr val="dk1"/>
              </a:solidFill>
              <a:highlight>
                <a:schemeClr val="lt1"/>
              </a:highlight>
              <a:latin typeface="Calibri"/>
              <a:ea typeface="Calibri"/>
              <a:cs typeface="Calibri"/>
              <a:sym typeface="Calibri"/>
            </a:endParaRPr>
          </a:p>
        </p:txBody>
      </p:sp>
      <p:sp>
        <p:nvSpPr>
          <p:cNvPr id="762" name="Google Shape;762;g2e3952c7901_0_0"/>
          <p:cNvSpPr txBox="1"/>
          <p:nvPr/>
        </p:nvSpPr>
        <p:spPr>
          <a:xfrm>
            <a:off x="2563600" y="2429550"/>
            <a:ext cx="12111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fr-FR" sz="2300">
                <a:solidFill>
                  <a:schemeClr val="dk1"/>
                </a:solidFill>
                <a:highlight>
                  <a:schemeClr val="lt1"/>
                </a:highlight>
                <a:latin typeface="Calibri"/>
                <a:ea typeface="Calibri"/>
                <a:cs typeface="Calibri"/>
                <a:sym typeface="Calibri"/>
              </a:rPr>
              <a:t>Political science</a:t>
            </a:r>
            <a:endParaRPr b="1" i="1" sz="2300">
              <a:solidFill>
                <a:schemeClr val="dk1"/>
              </a:solidFill>
              <a:highlight>
                <a:schemeClr val="lt1"/>
              </a:highlight>
              <a:latin typeface="Calibri"/>
              <a:ea typeface="Calibri"/>
              <a:cs typeface="Calibri"/>
              <a:sym typeface="Calibri"/>
            </a:endParaRPr>
          </a:p>
        </p:txBody>
      </p:sp>
      <p:cxnSp>
        <p:nvCxnSpPr>
          <p:cNvPr id="763" name="Google Shape;763;g2e3952c7901_0_0"/>
          <p:cNvCxnSpPr/>
          <p:nvPr/>
        </p:nvCxnSpPr>
        <p:spPr>
          <a:xfrm rot="10800000">
            <a:off x="3774700" y="2931738"/>
            <a:ext cx="1211100" cy="147300"/>
          </a:xfrm>
          <a:prstGeom prst="straightConnector1">
            <a:avLst/>
          </a:prstGeom>
          <a:noFill/>
          <a:ln cap="flat" cmpd="sng" w="28575">
            <a:solidFill>
              <a:schemeClr val="dk2"/>
            </a:solidFill>
            <a:prstDash val="solid"/>
            <a:round/>
            <a:headEnd len="med" w="med" type="oval"/>
            <a:tailEnd len="med" w="med" type="oval"/>
          </a:ln>
        </p:spPr>
      </p:cxnSp>
      <p:cxnSp>
        <p:nvCxnSpPr>
          <p:cNvPr id="764" name="Google Shape;764;g2e3952c7901_0_0"/>
          <p:cNvCxnSpPr/>
          <p:nvPr/>
        </p:nvCxnSpPr>
        <p:spPr>
          <a:xfrm rot="10800000">
            <a:off x="2563600" y="4557700"/>
            <a:ext cx="1211100" cy="147300"/>
          </a:xfrm>
          <a:prstGeom prst="straightConnector1">
            <a:avLst/>
          </a:prstGeom>
          <a:noFill/>
          <a:ln cap="flat" cmpd="sng" w="28575">
            <a:solidFill>
              <a:schemeClr val="dk2"/>
            </a:solidFill>
            <a:prstDash val="solid"/>
            <a:round/>
            <a:headEnd len="med" w="med" type="oval"/>
            <a:tailEnd len="med" w="med" type="oval"/>
          </a:ln>
        </p:spPr>
      </p:cxnSp>
      <p:cxnSp>
        <p:nvCxnSpPr>
          <p:cNvPr id="765" name="Google Shape;765;g2e3952c7901_0_0"/>
          <p:cNvCxnSpPr/>
          <p:nvPr/>
        </p:nvCxnSpPr>
        <p:spPr>
          <a:xfrm flipH="1" rot="10800000">
            <a:off x="7160625" y="1708800"/>
            <a:ext cx="617100" cy="531600"/>
          </a:xfrm>
          <a:prstGeom prst="straightConnector1">
            <a:avLst/>
          </a:prstGeom>
          <a:noFill/>
          <a:ln cap="flat" cmpd="sng" w="28575">
            <a:solidFill>
              <a:schemeClr val="dk2"/>
            </a:solidFill>
            <a:prstDash val="solid"/>
            <a:round/>
            <a:headEnd len="med" w="med" type="oval"/>
            <a:tailEnd len="med" w="med" type="oval"/>
          </a:ln>
        </p:spPr>
      </p:cxnSp>
      <p:cxnSp>
        <p:nvCxnSpPr>
          <p:cNvPr id="766" name="Google Shape;766;g2e3952c7901_0_0"/>
          <p:cNvCxnSpPr/>
          <p:nvPr/>
        </p:nvCxnSpPr>
        <p:spPr>
          <a:xfrm flipH="1" rot="10800000">
            <a:off x="6896675" y="1103700"/>
            <a:ext cx="174600" cy="1073400"/>
          </a:xfrm>
          <a:prstGeom prst="straightConnector1">
            <a:avLst/>
          </a:prstGeom>
          <a:noFill/>
          <a:ln cap="flat" cmpd="sng" w="28575">
            <a:solidFill>
              <a:schemeClr val="dk2"/>
            </a:solidFill>
            <a:prstDash val="solid"/>
            <a:round/>
            <a:headEnd len="med" w="med" type="oval"/>
            <a:tailEnd len="med" w="med" type="oval"/>
          </a:ln>
        </p:spPr>
      </p:cxnSp>
      <p:cxnSp>
        <p:nvCxnSpPr>
          <p:cNvPr id="767" name="Google Shape;767;g2e3952c7901_0_0"/>
          <p:cNvCxnSpPr/>
          <p:nvPr/>
        </p:nvCxnSpPr>
        <p:spPr>
          <a:xfrm rot="10800000">
            <a:off x="6122025" y="1116600"/>
            <a:ext cx="540000" cy="1047600"/>
          </a:xfrm>
          <a:prstGeom prst="straightConnector1">
            <a:avLst/>
          </a:prstGeom>
          <a:noFill/>
          <a:ln cap="flat" cmpd="sng" w="28575">
            <a:solidFill>
              <a:schemeClr val="dk2"/>
            </a:solidFill>
            <a:prstDash val="solid"/>
            <a:round/>
            <a:headEnd len="med" w="med" type="oval"/>
            <a:tailEnd len="med" w="med" type="oval"/>
          </a:ln>
        </p:spPr>
      </p:cxnSp>
      <p:cxnSp>
        <p:nvCxnSpPr>
          <p:cNvPr id="768" name="Google Shape;768;g2e3952c7901_0_0"/>
          <p:cNvCxnSpPr/>
          <p:nvPr/>
        </p:nvCxnSpPr>
        <p:spPr>
          <a:xfrm flipH="1" rot="10800000">
            <a:off x="9496475" y="3886875"/>
            <a:ext cx="1113000" cy="392700"/>
          </a:xfrm>
          <a:prstGeom prst="straightConnector1">
            <a:avLst/>
          </a:prstGeom>
          <a:noFill/>
          <a:ln cap="flat" cmpd="sng" w="28575">
            <a:solidFill>
              <a:schemeClr val="dk2"/>
            </a:solidFill>
            <a:prstDash val="solid"/>
            <a:round/>
            <a:headEnd len="med" w="med" type="oval"/>
            <a:tailEnd len="med" w="med" type="oval"/>
          </a:ln>
        </p:spPr>
      </p:cxnSp>
      <p:cxnSp>
        <p:nvCxnSpPr>
          <p:cNvPr id="769" name="Google Shape;769;g2e3952c7901_0_0"/>
          <p:cNvCxnSpPr/>
          <p:nvPr/>
        </p:nvCxnSpPr>
        <p:spPr>
          <a:xfrm flipH="1" rot="10800000">
            <a:off x="9169100" y="3248450"/>
            <a:ext cx="1145700" cy="32700"/>
          </a:xfrm>
          <a:prstGeom prst="straightConnector1">
            <a:avLst/>
          </a:prstGeom>
          <a:noFill/>
          <a:ln cap="flat" cmpd="sng" w="28575">
            <a:solidFill>
              <a:schemeClr val="dk2"/>
            </a:solidFill>
            <a:prstDash val="solid"/>
            <a:round/>
            <a:headEnd len="med" w="med" type="oval"/>
            <a:tailEnd len="med" w="med" type="oval"/>
          </a:ln>
        </p:spPr>
      </p:cxnSp>
      <p:cxnSp>
        <p:nvCxnSpPr>
          <p:cNvPr id="770" name="Google Shape;770;g2e3952c7901_0_0"/>
          <p:cNvCxnSpPr/>
          <p:nvPr/>
        </p:nvCxnSpPr>
        <p:spPr>
          <a:xfrm flipH="1" rot="10800000">
            <a:off x="9169100" y="2391450"/>
            <a:ext cx="867600" cy="818400"/>
          </a:xfrm>
          <a:prstGeom prst="straightConnector1">
            <a:avLst/>
          </a:prstGeom>
          <a:noFill/>
          <a:ln cap="flat" cmpd="sng" w="28575">
            <a:solidFill>
              <a:schemeClr val="dk2"/>
            </a:solidFill>
            <a:prstDash val="solid"/>
            <a:round/>
            <a:headEnd len="med" w="med" type="oval"/>
            <a:tailEnd len="med" w="med" type="oval"/>
          </a:ln>
        </p:spPr>
      </p:cxnSp>
      <p:cxnSp>
        <p:nvCxnSpPr>
          <p:cNvPr id="771" name="Google Shape;771;g2e3952c7901_0_0"/>
          <p:cNvCxnSpPr/>
          <p:nvPr/>
        </p:nvCxnSpPr>
        <p:spPr>
          <a:xfrm>
            <a:off x="9604000" y="4631350"/>
            <a:ext cx="1206000" cy="0"/>
          </a:xfrm>
          <a:prstGeom prst="straightConnector1">
            <a:avLst/>
          </a:prstGeom>
          <a:noFill/>
          <a:ln cap="flat" cmpd="sng" w="28575">
            <a:solidFill>
              <a:schemeClr val="dk2"/>
            </a:solidFill>
            <a:prstDash val="solid"/>
            <a:round/>
            <a:headEnd len="med" w="med" type="oval"/>
            <a:tailEnd len="med" w="med" type="oval"/>
          </a:ln>
        </p:spPr>
      </p:cxnSp>
      <p:cxnSp>
        <p:nvCxnSpPr>
          <p:cNvPr id="772" name="Google Shape;772;g2e3952c7901_0_0"/>
          <p:cNvCxnSpPr/>
          <p:nvPr/>
        </p:nvCxnSpPr>
        <p:spPr>
          <a:xfrm flipH="1" rot="10800000">
            <a:off x="2744125" y="5052525"/>
            <a:ext cx="1113000" cy="392700"/>
          </a:xfrm>
          <a:prstGeom prst="straightConnector1">
            <a:avLst/>
          </a:prstGeom>
          <a:noFill/>
          <a:ln cap="flat" cmpd="sng" w="28575">
            <a:solidFill>
              <a:schemeClr val="dk2"/>
            </a:solidFill>
            <a:prstDash val="solid"/>
            <a:round/>
            <a:headEnd len="med" w="med" type="oval"/>
            <a:tailEnd len="med" w="med" type="oval"/>
          </a:ln>
        </p:spPr>
      </p:cxnSp>
      <p:sp>
        <p:nvSpPr>
          <p:cNvPr id="773" name="Google Shape;773;g2e3952c7901_0_0"/>
          <p:cNvSpPr txBox="1"/>
          <p:nvPr/>
        </p:nvSpPr>
        <p:spPr>
          <a:xfrm>
            <a:off x="4242375" y="702913"/>
            <a:ext cx="1309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u="sng">
                <a:solidFill>
                  <a:schemeClr val="dk1"/>
                </a:solidFill>
                <a:latin typeface="Calibri"/>
                <a:ea typeface="Calibri"/>
                <a:cs typeface="Calibri"/>
                <a:sym typeface="Calibri"/>
              </a:rPr>
              <a:t>UAUIM</a:t>
            </a:r>
            <a:endParaRPr b="1" sz="2500" u="sng">
              <a:solidFill>
                <a:schemeClr val="dk1"/>
              </a:solidFill>
              <a:latin typeface="Calibri"/>
              <a:ea typeface="Calibri"/>
              <a:cs typeface="Calibri"/>
              <a:sym typeface="Calibri"/>
            </a:endParaRPr>
          </a:p>
        </p:txBody>
      </p:sp>
      <p:sp>
        <p:nvSpPr>
          <p:cNvPr id="774" name="Google Shape;774;g2e3952c7901_0_0"/>
          <p:cNvSpPr txBox="1"/>
          <p:nvPr/>
        </p:nvSpPr>
        <p:spPr>
          <a:xfrm>
            <a:off x="2510275" y="1431600"/>
            <a:ext cx="1309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u="sng">
                <a:solidFill>
                  <a:schemeClr val="dk1"/>
                </a:solidFill>
                <a:latin typeface="Calibri"/>
                <a:ea typeface="Calibri"/>
                <a:cs typeface="Calibri"/>
                <a:sym typeface="Calibri"/>
              </a:rPr>
              <a:t>USAMV</a:t>
            </a:r>
            <a:endParaRPr b="1" sz="2500" u="sng">
              <a:solidFill>
                <a:schemeClr val="dk1"/>
              </a:solidFill>
              <a:latin typeface="Calibri"/>
              <a:ea typeface="Calibri"/>
              <a:cs typeface="Calibri"/>
              <a:sym typeface="Calibri"/>
            </a:endParaRPr>
          </a:p>
        </p:txBody>
      </p:sp>
      <p:sp>
        <p:nvSpPr>
          <p:cNvPr id="775" name="Google Shape;775;g2e3952c7901_0_0"/>
          <p:cNvSpPr txBox="1"/>
          <p:nvPr/>
        </p:nvSpPr>
        <p:spPr>
          <a:xfrm>
            <a:off x="1483400" y="5111100"/>
            <a:ext cx="164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u="sng">
                <a:solidFill>
                  <a:schemeClr val="dk1"/>
                </a:solidFill>
                <a:latin typeface="Calibri"/>
                <a:ea typeface="Calibri"/>
                <a:cs typeface="Calibri"/>
                <a:sym typeface="Calibri"/>
              </a:rPr>
              <a:t>PROJECT 6</a:t>
            </a:r>
            <a:endParaRPr b="1" sz="2100" u="sng">
              <a:solidFill>
                <a:schemeClr val="dk1"/>
              </a:solidFill>
              <a:latin typeface="Calibri"/>
              <a:ea typeface="Calibri"/>
              <a:cs typeface="Calibri"/>
              <a:sym typeface="Calibri"/>
            </a:endParaRPr>
          </a:p>
        </p:txBody>
      </p:sp>
      <p:sp>
        <p:nvSpPr>
          <p:cNvPr id="776" name="Google Shape;776;g2e3952c7901_0_0"/>
          <p:cNvSpPr txBox="1"/>
          <p:nvPr/>
        </p:nvSpPr>
        <p:spPr>
          <a:xfrm>
            <a:off x="1013000" y="3963063"/>
            <a:ext cx="1971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u="sng">
                <a:solidFill>
                  <a:schemeClr val="dk1"/>
                </a:solidFill>
                <a:latin typeface="Calibri"/>
                <a:ea typeface="Calibri"/>
                <a:cs typeface="Calibri"/>
                <a:sym typeface="Calibri"/>
              </a:rPr>
              <a:t>MAIRE/</a:t>
            </a:r>
            <a:endParaRPr b="1" sz="2100" u="sng">
              <a:solidFill>
                <a:schemeClr val="dk1"/>
              </a:solidFill>
              <a:latin typeface="Calibri"/>
              <a:ea typeface="Calibri"/>
              <a:cs typeface="Calibri"/>
              <a:sym typeface="Calibri"/>
            </a:endParaRPr>
          </a:p>
          <a:p>
            <a:pPr indent="0" lvl="0" marL="0" rtl="0" algn="l">
              <a:spcBef>
                <a:spcPts val="0"/>
              </a:spcBef>
              <a:spcAft>
                <a:spcPts val="0"/>
              </a:spcAft>
              <a:buNone/>
            </a:pPr>
            <a:r>
              <a:rPr b="1" lang="fr-FR" sz="2100" u="sng">
                <a:solidFill>
                  <a:schemeClr val="dk1"/>
                </a:solidFill>
                <a:latin typeface="Calibri"/>
                <a:ea typeface="Calibri"/>
                <a:cs typeface="Calibri"/>
                <a:sym typeface="Calibri"/>
              </a:rPr>
              <a:t>COUNCILLOR</a:t>
            </a:r>
            <a:endParaRPr b="1" sz="2100" u="sng">
              <a:solidFill>
                <a:schemeClr val="dk1"/>
              </a:solidFill>
              <a:latin typeface="Calibri"/>
              <a:ea typeface="Calibri"/>
              <a:cs typeface="Calibri"/>
              <a:sym typeface="Calibri"/>
            </a:endParaRPr>
          </a:p>
        </p:txBody>
      </p:sp>
      <p:sp>
        <p:nvSpPr>
          <p:cNvPr id="777" name="Google Shape;777;g2e3952c7901_0_0"/>
          <p:cNvSpPr txBox="1"/>
          <p:nvPr/>
        </p:nvSpPr>
        <p:spPr>
          <a:xfrm>
            <a:off x="2738475" y="5509325"/>
            <a:ext cx="1971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u="sng">
                <a:solidFill>
                  <a:schemeClr val="dk1"/>
                </a:solidFill>
                <a:latin typeface="Calibri"/>
                <a:ea typeface="Calibri"/>
                <a:cs typeface="Calibri"/>
                <a:sym typeface="Calibri"/>
              </a:rPr>
              <a:t>PUBLIC MARKETS</a:t>
            </a:r>
            <a:endParaRPr b="1" sz="2100" u="sng">
              <a:solidFill>
                <a:schemeClr val="dk1"/>
              </a:solidFill>
              <a:latin typeface="Calibri"/>
              <a:ea typeface="Calibri"/>
              <a:cs typeface="Calibri"/>
              <a:sym typeface="Calibri"/>
            </a:endParaRPr>
          </a:p>
        </p:txBody>
      </p:sp>
      <p:sp>
        <p:nvSpPr>
          <p:cNvPr id="778" name="Google Shape;778;g2e3952c7901_0_0"/>
          <p:cNvSpPr txBox="1"/>
          <p:nvPr/>
        </p:nvSpPr>
        <p:spPr>
          <a:xfrm>
            <a:off x="5449050" y="5445225"/>
            <a:ext cx="17349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u="sng">
                <a:solidFill>
                  <a:schemeClr val="dk1"/>
                </a:solidFill>
                <a:latin typeface="Calibri"/>
                <a:ea typeface="Calibri"/>
                <a:cs typeface="Calibri"/>
                <a:sym typeface="Calibri"/>
              </a:rPr>
              <a:t>PUBLIC CANTEENS UNIT</a:t>
            </a:r>
            <a:endParaRPr b="1" sz="2100" u="sng">
              <a:solidFill>
                <a:schemeClr val="dk1"/>
              </a:solidFill>
              <a:latin typeface="Calibri"/>
              <a:ea typeface="Calibri"/>
              <a:cs typeface="Calibri"/>
              <a:sym typeface="Calibri"/>
            </a:endParaRPr>
          </a:p>
        </p:txBody>
      </p:sp>
      <p:cxnSp>
        <p:nvCxnSpPr>
          <p:cNvPr id="779" name="Google Shape;779;g2e3952c7901_0_0"/>
          <p:cNvCxnSpPr/>
          <p:nvPr/>
        </p:nvCxnSpPr>
        <p:spPr>
          <a:xfrm>
            <a:off x="5289975" y="5071275"/>
            <a:ext cx="759300" cy="355200"/>
          </a:xfrm>
          <a:prstGeom prst="straightConnector1">
            <a:avLst/>
          </a:prstGeom>
          <a:noFill/>
          <a:ln cap="flat" cmpd="sng" w="28575">
            <a:solidFill>
              <a:schemeClr val="dk2"/>
            </a:solidFill>
            <a:prstDash val="solid"/>
            <a:round/>
            <a:headEnd len="med" w="med" type="oval"/>
            <a:tailEnd len="med" w="med" type="oval"/>
          </a:ln>
        </p:spPr>
      </p:cxnSp>
      <p:sp>
        <p:nvSpPr>
          <p:cNvPr id="780" name="Google Shape;780;g2e3952c7901_0_0"/>
          <p:cNvSpPr txBox="1"/>
          <p:nvPr/>
        </p:nvSpPr>
        <p:spPr>
          <a:xfrm>
            <a:off x="592600" y="2323500"/>
            <a:ext cx="1971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u="sng">
                <a:solidFill>
                  <a:schemeClr val="dk1"/>
                </a:solidFill>
                <a:latin typeface="Calibri"/>
                <a:ea typeface="Calibri"/>
                <a:cs typeface="Calibri"/>
                <a:sym typeface="Calibri"/>
              </a:rPr>
              <a:t>University</a:t>
            </a:r>
            <a:r>
              <a:rPr b="1" lang="fr-FR" sz="2500" u="sng">
                <a:solidFill>
                  <a:schemeClr val="dk1"/>
                </a:solidFill>
                <a:latin typeface="Calibri"/>
                <a:ea typeface="Calibri"/>
                <a:cs typeface="Calibri"/>
                <a:sym typeface="Calibri"/>
              </a:rPr>
              <a:t> of Bucharest</a:t>
            </a:r>
            <a:endParaRPr b="1" sz="2500" u="sng">
              <a:solidFill>
                <a:schemeClr val="dk1"/>
              </a:solidFill>
              <a:latin typeface="Calibri"/>
              <a:ea typeface="Calibri"/>
              <a:cs typeface="Calibri"/>
              <a:sym typeface="Calibri"/>
            </a:endParaRPr>
          </a:p>
        </p:txBody>
      </p:sp>
      <p:pic>
        <p:nvPicPr>
          <p:cNvPr id="781" name="Google Shape;781;g2e3952c7901_0_0"/>
          <p:cNvPicPr preferRelativeResize="0"/>
          <p:nvPr/>
        </p:nvPicPr>
        <p:blipFill rotWithShape="1">
          <a:blip r:embed="rId4">
            <a:alphaModFix/>
          </a:blip>
          <a:srcRect b="75779" l="24772" r="59492" t="10019"/>
          <a:stretch/>
        </p:blipFill>
        <p:spPr>
          <a:xfrm>
            <a:off x="10609463" y="3674550"/>
            <a:ext cx="1227899" cy="410156"/>
          </a:xfrm>
          <a:prstGeom prst="rect">
            <a:avLst/>
          </a:prstGeom>
          <a:noFill/>
          <a:ln>
            <a:noFill/>
          </a:ln>
        </p:spPr>
      </p:pic>
      <p:pic>
        <p:nvPicPr>
          <p:cNvPr id="782" name="Google Shape;782;g2e3952c7901_0_0"/>
          <p:cNvPicPr preferRelativeResize="0"/>
          <p:nvPr/>
        </p:nvPicPr>
        <p:blipFill>
          <a:blip r:embed="rId5">
            <a:alphaModFix/>
          </a:blip>
          <a:stretch>
            <a:fillRect/>
          </a:stretch>
        </p:blipFill>
        <p:spPr>
          <a:xfrm>
            <a:off x="7712250" y="1232744"/>
            <a:ext cx="878425" cy="967106"/>
          </a:xfrm>
          <a:prstGeom prst="rect">
            <a:avLst/>
          </a:prstGeom>
          <a:noFill/>
          <a:ln>
            <a:noFill/>
          </a:ln>
        </p:spPr>
      </p:pic>
      <p:pic>
        <p:nvPicPr>
          <p:cNvPr id="783" name="Google Shape;783;g2e3952c7901_0_0"/>
          <p:cNvPicPr preferRelativeResize="0"/>
          <p:nvPr/>
        </p:nvPicPr>
        <p:blipFill rotWithShape="1">
          <a:blip r:embed="rId6">
            <a:alphaModFix/>
          </a:blip>
          <a:srcRect b="32699" l="9337" r="4759" t="33143"/>
          <a:stretch/>
        </p:blipFill>
        <p:spPr>
          <a:xfrm>
            <a:off x="5449050" y="640800"/>
            <a:ext cx="1293900" cy="514500"/>
          </a:xfrm>
          <a:prstGeom prst="rect">
            <a:avLst/>
          </a:prstGeom>
          <a:noFill/>
          <a:ln>
            <a:noFill/>
          </a:ln>
        </p:spPr>
      </p:pic>
      <p:pic>
        <p:nvPicPr>
          <p:cNvPr id="784" name="Google Shape;784;g2e3952c7901_0_0"/>
          <p:cNvPicPr preferRelativeResize="0"/>
          <p:nvPr/>
        </p:nvPicPr>
        <p:blipFill>
          <a:blip r:embed="rId7">
            <a:alphaModFix/>
          </a:blip>
          <a:stretch>
            <a:fillRect/>
          </a:stretch>
        </p:blipFill>
        <p:spPr>
          <a:xfrm>
            <a:off x="10810011" y="4415411"/>
            <a:ext cx="1185864" cy="790576"/>
          </a:xfrm>
          <a:prstGeom prst="rect">
            <a:avLst/>
          </a:prstGeom>
          <a:noFill/>
          <a:ln>
            <a:noFill/>
          </a:ln>
        </p:spPr>
      </p:pic>
      <p:pic>
        <p:nvPicPr>
          <p:cNvPr id="785" name="Google Shape;785;g2e3952c7901_0_0"/>
          <p:cNvPicPr preferRelativeResize="0"/>
          <p:nvPr/>
        </p:nvPicPr>
        <p:blipFill rotWithShape="1">
          <a:blip r:embed="rId8">
            <a:alphaModFix/>
          </a:blip>
          <a:srcRect b="0" l="7724" r="22937" t="0"/>
          <a:stretch/>
        </p:blipFill>
        <p:spPr>
          <a:xfrm>
            <a:off x="10148175" y="1728413"/>
            <a:ext cx="2087100" cy="790575"/>
          </a:xfrm>
          <a:prstGeom prst="rect">
            <a:avLst/>
          </a:prstGeom>
          <a:noFill/>
          <a:ln>
            <a:noFill/>
          </a:ln>
        </p:spPr>
      </p:pic>
      <p:pic>
        <p:nvPicPr>
          <p:cNvPr id="786" name="Google Shape;786;g2e3952c7901_0_0"/>
          <p:cNvPicPr preferRelativeResize="0"/>
          <p:nvPr/>
        </p:nvPicPr>
        <p:blipFill>
          <a:blip r:embed="rId9">
            <a:alphaModFix/>
          </a:blip>
          <a:stretch>
            <a:fillRect/>
          </a:stretch>
        </p:blipFill>
        <p:spPr>
          <a:xfrm>
            <a:off x="9860150" y="5053588"/>
            <a:ext cx="1179100" cy="1179100"/>
          </a:xfrm>
          <a:prstGeom prst="rect">
            <a:avLst/>
          </a:prstGeom>
          <a:noFill/>
          <a:ln>
            <a:noFill/>
          </a:ln>
        </p:spPr>
      </p:pic>
      <p:pic>
        <p:nvPicPr>
          <p:cNvPr id="787" name="Google Shape;787;g2e3952c7901_0_0"/>
          <p:cNvPicPr preferRelativeResize="0"/>
          <p:nvPr/>
        </p:nvPicPr>
        <p:blipFill rotWithShape="1">
          <a:blip r:embed="rId10">
            <a:alphaModFix/>
          </a:blip>
          <a:srcRect b="7381" l="0" r="11103" t="0"/>
          <a:stretch/>
        </p:blipFill>
        <p:spPr>
          <a:xfrm>
            <a:off x="6573813" y="338337"/>
            <a:ext cx="1790700" cy="1119425"/>
          </a:xfrm>
          <a:prstGeom prst="rect">
            <a:avLst/>
          </a:prstGeom>
          <a:noFill/>
          <a:ln>
            <a:noFill/>
          </a:ln>
        </p:spPr>
      </p:pic>
      <p:sp>
        <p:nvSpPr>
          <p:cNvPr id="788" name="Google Shape;788;g2e3952c7901_0_0"/>
          <p:cNvSpPr txBox="1"/>
          <p:nvPr/>
        </p:nvSpPr>
        <p:spPr>
          <a:xfrm>
            <a:off x="10487938" y="2696563"/>
            <a:ext cx="1830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000">
                <a:solidFill>
                  <a:schemeClr val="dk1"/>
                </a:solidFill>
                <a:latin typeface="Calibri"/>
                <a:ea typeface="Calibri"/>
                <a:cs typeface="Calibri"/>
                <a:sym typeface="Calibri"/>
              </a:rPr>
              <a:t>Local residents groups</a:t>
            </a:r>
            <a:endParaRPr b="1" sz="2000">
              <a:solidFill>
                <a:schemeClr val="dk1"/>
              </a:solidFill>
              <a:latin typeface="Calibri"/>
              <a:ea typeface="Calibri"/>
              <a:cs typeface="Calibri"/>
              <a:sym typeface="Calibri"/>
            </a:endParaRPr>
          </a:p>
        </p:txBody>
      </p:sp>
      <p:cxnSp>
        <p:nvCxnSpPr>
          <p:cNvPr id="789" name="Google Shape;789;g2e3952c7901_0_0"/>
          <p:cNvCxnSpPr/>
          <p:nvPr/>
        </p:nvCxnSpPr>
        <p:spPr>
          <a:xfrm>
            <a:off x="9277400" y="4983125"/>
            <a:ext cx="759300" cy="355200"/>
          </a:xfrm>
          <a:prstGeom prst="straightConnector1">
            <a:avLst/>
          </a:prstGeom>
          <a:noFill/>
          <a:ln cap="flat" cmpd="sng" w="28575">
            <a:solidFill>
              <a:schemeClr val="dk2"/>
            </a:solidFill>
            <a:prstDash val="solid"/>
            <a:round/>
            <a:headEnd len="med" w="med" type="oval"/>
            <a:tailEnd len="med" w="med" type="oval"/>
          </a:ln>
        </p:spPr>
      </p:cxn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g2e3952c7901_0_45"/>
          <p:cNvSpPr txBox="1"/>
          <p:nvPr>
            <p:ph type="title"/>
          </p:nvPr>
        </p:nvSpPr>
        <p:spPr>
          <a:xfrm>
            <a:off x="0" y="0"/>
            <a:ext cx="12192000" cy="552000"/>
          </a:xfrm>
          <a:prstGeom prst="rect">
            <a:avLst/>
          </a:prstGeom>
          <a:solidFill>
            <a:srgbClr val="D9EAD3"/>
          </a:solidFill>
          <a:ln>
            <a:noFill/>
          </a:ln>
        </p:spPr>
        <p:txBody>
          <a:bodyPr anchorCtr="0" anchor="ctr" bIns="45700" lIns="91425" spcFirstLastPara="1" rIns="91425" wrap="square" tIns="45700">
            <a:normAutofit fontScale="90000"/>
          </a:bodyPr>
          <a:lstStyle/>
          <a:p>
            <a:pPr indent="0" lvl="0" marL="0" marR="0" rtl="0" algn="l">
              <a:lnSpc>
                <a:spcPct val="90000"/>
              </a:lnSpc>
              <a:spcBef>
                <a:spcPts val="0"/>
              </a:spcBef>
              <a:spcAft>
                <a:spcPts val="0"/>
              </a:spcAft>
              <a:buSzPct val="76270"/>
              <a:buNone/>
            </a:pPr>
            <a:r>
              <a:rPr b="1" lang="fr-FR" sz="2622"/>
              <a:t>      </a:t>
            </a:r>
            <a:r>
              <a:rPr b="1" lang="fr-FR" sz="2622"/>
              <a:t>Timeline for Food and Healthy Diets Strategy in District 6, Bucharest</a:t>
            </a:r>
            <a:r>
              <a:rPr b="1" lang="fr-FR" sz="3400"/>
              <a:t> </a:t>
            </a:r>
            <a:endParaRPr sz="2511">
              <a:highlight>
                <a:schemeClr val="accent4"/>
              </a:highlight>
            </a:endParaRPr>
          </a:p>
        </p:txBody>
      </p:sp>
      <p:sp>
        <p:nvSpPr>
          <p:cNvPr id="795" name="Google Shape;795;g2e3952c7901_0_45"/>
          <p:cNvSpPr txBox="1"/>
          <p:nvPr>
            <p:ph idx="2" type="body"/>
          </p:nvPr>
        </p:nvSpPr>
        <p:spPr>
          <a:xfrm>
            <a:off x="304050" y="687925"/>
            <a:ext cx="5754900" cy="5998500"/>
          </a:xfrm>
          <a:prstGeom prst="rect">
            <a:avLst/>
          </a:prstGeom>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dk1"/>
              </a:buClr>
              <a:buSzPct val="78571"/>
              <a:buFont typeface="Arial"/>
              <a:buNone/>
            </a:pPr>
            <a:r>
              <a:t/>
            </a:r>
            <a:endParaRPr sz="1400">
              <a:latin typeface="Arial"/>
              <a:ea typeface="Arial"/>
              <a:cs typeface="Arial"/>
              <a:sym typeface="Arial"/>
            </a:endParaRPr>
          </a:p>
          <a:p>
            <a:pPr indent="0" lvl="0" marL="0" rtl="0" algn="l">
              <a:lnSpc>
                <a:spcPct val="100000"/>
              </a:lnSpc>
              <a:spcBef>
                <a:spcPts val="0"/>
              </a:spcBef>
              <a:spcAft>
                <a:spcPts val="0"/>
              </a:spcAft>
              <a:buClr>
                <a:schemeClr val="dk1"/>
              </a:buClr>
              <a:buSzPct val="52380"/>
              <a:buFont typeface="Arial"/>
              <a:buNone/>
            </a:pPr>
            <a:r>
              <a:rPr b="1" lang="fr-FR" sz="2100"/>
              <a:t>1. Initial Assessment </a:t>
            </a:r>
            <a:r>
              <a:rPr lang="fr-FR" sz="2100"/>
              <a:t>(September - October 2024)</a:t>
            </a:r>
            <a:endParaRPr sz="2100"/>
          </a:p>
          <a:p>
            <a:pPr indent="0" lvl="0" marL="0" rtl="0" algn="l">
              <a:lnSpc>
                <a:spcPct val="100000"/>
              </a:lnSpc>
              <a:spcBef>
                <a:spcPts val="0"/>
              </a:spcBef>
              <a:spcAft>
                <a:spcPts val="0"/>
              </a:spcAft>
              <a:buClr>
                <a:schemeClr val="dk1"/>
              </a:buClr>
              <a:buSzPct val="52380"/>
              <a:buFont typeface="Arial"/>
              <a:buNone/>
            </a:pPr>
            <a:r>
              <a:rPr lang="fr-FR" sz="2100"/>
              <a:t>   - Survey dietary habits and food availability.</a:t>
            </a:r>
            <a:endParaRPr sz="2100"/>
          </a:p>
          <a:p>
            <a:pPr indent="0" lvl="0" marL="0" rtl="0" algn="l">
              <a:lnSpc>
                <a:spcPct val="100000"/>
              </a:lnSpc>
              <a:spcBef>
                <a:spcPts val="0"/>
              </a:spcBef>
              <a:spcAft>
                <a:spcPts val="0"/>
              </a:spcAft>
              <a:buClr>
                <a:schemeClr val="dk1"/>
              </a:buClr>
              <a:buSzPct val="52380"/>
              <a:buFont typeface="Arial"/>
              <a:buNone/>
            </a:pPr>
            <a:r>
              <a:rPr lang="fr-FR" sz="2100"/>
              <a:t>   - Identify stakeholders and gather baseline health data, urban and peri-urban spatial analysis.</a:t>
            </a:r>
            <a:endParaRPr sz="2100"/>
          </a:p>
          <a:p>
            <a:pPr indent="0" lvl="0" marL="0" rtl="0" algn="l">
              <a:lnSpc>
                <a:spcPct val="100000"/>
              </a:lnSpc>
              <a:spcBef>
                <a:spcPts val="0"/>
              </a:spcBef>
              <a:spcAft>
                <a:spcPts val="0"/>
              </a:spcAft>
              <a:buClr>
                <a:schemeClr val="dk1"/>
              </a:buClr>
              <a:buSzPct val="52380"/>
              <a:buFont typeface="Arial"/>
              <a:buNone/>
            </a:pPr>
            <a:r>
              <a:t/>
            </a:r>
            <a:endParaRPr b="1" sz="2100"/>
          </a:p>
          <a:p>
            <a:pPr indent="0" lvl="0" marL="0" rtl="0" algn="l">
              <a:lnSpc>
                <a:spcPct val="100000"/>
              </a:lnSpc>
              <a:spcBef>
                <a:spcPts val="0"/>
              </a:spcBef>
              <a:spcAft>
                <a:spcPts val="0"/>
              </a:spcAft>
              <a:buClr>
                <a:schemeClr val="dk1"/>
              </a:buClr>
              <a:buSzPct val="52380"/>
              <a:buFont typeface="Arial"/>
              <a:buNone/>
            </a:pPr>
            <a:r>
              <a:rPr b="1" lang="fr-FR" sz="2100"/>
              <a:t>2. Stakeholder Engagement</a:t>
            </a:r>
            <a:r>
              <a:rPr lang="fr-FR" sz="2100"/>
              <a:t> (November - December 2024)</a:t>
            </a:r>
            <a:endParaRPr sz="2100"/>
          </a:p>
          <a:p>
            <a:pPr indent="0" lvl="0" marL="0" rtl="0" algn="l">
              <a:lnSpc>
                <a:spcPct val="100000"/>
              </a:lnSpc>
              <a:spcBef>
                <a:spcPts val="0"/>
              </a:spcBef>
              <a:spcAft>
                <a:spcPts val="0"/>
              </a:spcAft>
              <a:buClr>
                <a:schemeClr val="dk1"/>
              </a:buClr>
              <a:buSzPct val="52380"/>
              <a:buFont typeface="Arial"/>
              <a:buNone/>
            </a:pPr>
            <a:r>
              <a:rPr lang="fr-FR" sz="2100"/>
              <a:t>   - Awareness raising workshops </a:t>
            </a:r>
            <a:endParaRPr sz="2100"/>
          </a:p>
          <a:p>
            <a:pPr indent="0" lvl="0" marL="0" rtl="0" algn="l">
              <a:lnSpc>
                <a:spcPct val="100000"/>
              </a:lnSpc>
              <a:spcBef>
                <a:spcPts val="0"/>
              </a:spcBef>
              <a:spcAft>
                <a:spcPts val="0"/>
              </a:spcAft>
              <a:buClr>
                <a:schemeClr val="dk1"/>
              </a:buClr>
              <a:buSzPct val="52380"/>
              <a:buFont typeface="Arial"/>
              <a:buNone/>
            </a:pPr>
            <a:r>
              <a:rPr lang="fr-FR" sz="2100"/>
              <a:t>   - Working groups launched.</a:t>
            </a:r>
            <a:endParaRPr sz="2100"/>
          </a:p>
          <a:p>
            <a:pPr indent="0" lvl="0" marL="0" rtl="0" algn="l">
              <a:lnSpc>
                <a:spcPct val="100000"/>
              </a:lnSpc>
              <a:spcBef>
                <a:spcPts val="0"/>
              </a:spcBef>
              <a:spcAft>
                <a:spcPts val="0"/>
              </a:spcAft>
              <a:buClr>
                <a:schemeClr val="dk1"/>
              </a:buClr>
              <a:buSzPct val="52380"/>
              <a:buFont typeface="Arial"/>
              <a:buNone/>
            </a:pPr>
            <a:r>
              <a:rPr lang="fr-FR" sz="2100"/>
              <a:t>   - Set coordinated objectives and priorities.</a:t>
            </a:r>
            <a:endParaRPr sz="2100"/>
          </a:p>
          <a:p>
            <a:pPr indent="0" lvl="0" marL="0" rtl="0" algn="l">
              <a:lnSpc>
                <a:spcPct val="100000"/>
              </a:lnSpc>
              <a:spcBef>
                <a:spcPts val="0"/>
              </a:spcBef>
              <a:spcAft>
                <a:spcPts val="0"/>
              </a:spcAft>
              <a:buClr>
                <a:schemeClr val="dk1"/>
              </a:buClr>
              <a:buSzPct val="52380"/>
              <a:buFont typeface="Arial"/>
              <a:buNone/>
            </a:pPr>
            <a:r>
              <a:t/>
            </a:r>
            <a:endParaRPr sz="2100"/>
          </a:p>
          <a:p>
            <a:pPr indent="0" lvl="0" marL="0" rtl="0" algn="l">
              <a:lnSpc>
                <a:spcPct val="100000"/>
              </a:lnSpc>
              <a:spcBef>
                <a:spcPts val="0"/>
              </a:spcBef>
              <a:spcAft>
                <a:spcPts val="0"/>
              </a:spcAft>
              <a:buClr>
                <a:schemeClr val="dk1"/>
              </a:buClr>
              <a:buSzPct val="52380"/>
              <a:buFont typeface="Arial"/>
              <a:buNone/>
            </a:pPr>
            <a:r>
              <a:rPr b="1" lang="fr-FR" sz="2100"/>
              <a:t>3. Strategy Development </a:t>
            </a:r>
            <a:r>
              <a:rPr lang="fr-FR" sz="2100"/>
              <a:t>(January - February 2025)</a:t>
            </a:r>
            <a:endParaRPr sz="2100"/>
          </a:p>
          <a:p>
            <a:pPr indent="0" lvl="0" marL="0" rtl="0" algn="l">
              <a:lnSpc>
                <a:spcPct val="100000"/>
              </a:lnSpc>
              <a:spcBef>
                <a:spcPts val="0"/>
              </a:spcBef>
              <a:spcAft>
                <a:spcPts val="0"/>
              </a:spcAft>
              <a:buClr>
                <a:schemeClr val="dk1"/>
              </a:buClr>
              <a:buSzPct val="52380"/>
              <a:buFont typeface="Arial"/>
              <a:buNone/>
            </a:pPr>
            <a:r>
              <a:rPr lang="fr-FR" sz="2100"/>
              <a:t>   - Draft strategy focusing on food access, food literacy, and local production.</a:t>
            </a:r>
            <a:endParaRPr sz="2100"/>
          </a:p>
          <a:p>
            <a:pPr indent="0" lvl="0" marL="0" rtl="0" algn="l">
              <a:lnSpc>
                <a:spcPct val="100000"/>
              </a:lnSpc>
              <a:spcBef>
                <a:spcPts val="0"/>
              </a:spcBef>
              <a:spcAft>
                <a:spcPts val="0"/>
              </a:spcAft>
              <a:buNone/>
            </a:pPr>
            <a:r>
              <a:rPr lang="fr-FR" sz="2100"/>
              <a:t>   - Coordinate with local initiatives like school programs and community gardens. </a:t>
            </a:r>
            <a:endParaRPr sz="2100"/>
          </a:p>
          <a:p>
            <a:pPr indent="0" lvl="0" marL="0" rtl="0" algn="l">
              <a:lnSpc>
                <a:spcPct val="100000"/>
              </a:lnSpc>
              <a:spcBef>
                <a:spcPts val="0"/>
              </a:spcBef>
              <a:spcAft>
                <a:spcPts val="0"/>
              </a:spcAft>
              <a:buClr>
                <a:schemeClr val="dk1"/>
              </a:buClr>
              <a:buSzPct val="52380"/>
              <a:buFont typeface="Arial"/>
              <a:buNone/>
            </a:pPr>
            <a:r>
              <a:rPr lang="fr-FR" sz="2100"/>
              <a:t>   - Workshops with local state and non-state actors.</a:t>
            </a:r>
            <a:endParaRPr sz="2100"/>
          </a:p>
          <a:p>
            <a:pPr indent="0" lvl="0" marL="0" rtl="0" algn="l">
              <a:lnSpc>
                <a:spcPct val="100000"/>
              </a:lnSpc>
              <a:spcBef>
                <a:spcPts val="0"/>
              </a:spcBef>
              <a:spcAft>
                <a:spcPts val="0"/>
              </a:spcAft>
              <a:buClr>
                <a:schemeClr val="dk1"/>
              </a:buClr>
              <a:buSzPct val="52380"/>
              <a:buFont typeface="Arial"/>
              <a:buNone/>
            </a:pPr>
            <a:r>
              <a:t/>
            </a:r>
            <a:endParaRPr sz="2100"/>
          </a:p>
          <a:p>
            <a:pPr indent="0" lvl="0" marL="0" rtl="0" algn="l">
              <a:lnSpc>
                <a:spcPct val="100000"/>
              </a:lnSpc>
              <a:spcBef>
                <a:spcPts val="0"/>
              </a:spcBef>
              <a:spcAft>
                <a:spcPts val="0"/>
              </a:spcAft>
              <a:buClr>
                <a:schemeClr val="dk1"/>
              </a:buClr>
              <a:buSzPct val="52380"/>
              <a:buFont typeface="Arial"/>
              <a:buNone/>
            </a:pPr>
            <a:r>
              <a:rPr b="1" lang="fr-FR" sz="2100"/>
              <a:t>4. Public Consultation </a:t>
            </a:r>
            <a:r>
              <a:rPr lang="fr-FR" sz="2100"/>
              <a:t>(March - April 2025)</a:t>
            </a:r>
            <a:endParaRPr sz="2100"/>
          </a:p>
          <a:p>
            <a:pPr indent="0" lvl="0" marL="0" rtl="0" algn="l">
              <a:lnSpc>
                <a:spcPct val="100000"/>
              </a:lnSpc>
              <a:spcBef>
                <a:spcPts val="0"/>
              </a:spcBef>
              <a:spcAft>
                <a:spcPts val="0"/>
              </a:spcAft>
              <a:buNone/>
            </a:pPr>
            <a:r>
              <a:rPr lang="fr-FR" sz="2100"/>
              <a:t>   - Present draft to the public and collect feedback</a:t>
            </a:r>
            <a:endParaRPr sz="2100"/>
          </a:p>
          <a:p>
            <a:pPr indent="0" lvl="0" marL="0" rtl="0" algn="l">
              <a:lnSpc>
                <a:spcPct val="100000"/>
              </a:lnSpc>
              <a:spcBef>
                <a:spcPts val="0"/>
              </a:spcBef>
              <a:spcAft>
                <a:spcPts val="0"/>
              </a:spcAft>
              <a:buClr>
                <a:schemeClr val="dk1"/>
              </a:buClr>
              <a:buSzPct val="52380"/>
              <a:buFont typeface="Arial"/>
              <a:buNone/>
            </a:pPr>
            <a:r>
              <a:rPr lang="fr-FR" sz="2100"/>
              <a:t>   - Adjust strategy based on input.</a:t>
            </a:r>
            <a:endParaRPr sz="2100"/>
          </a:p>
        </p:txBody>
      </p:sp>
      <p:sp>
        <p:nvSpPr>
          <p:cNvPr id="796" name="Google Shape;796;g2e3952c7901_0_45"/>
          <p:cNvSpPr txBox="1"/>
          <p:nvPr>
            <p:ph idx="4" type="body"/>
          </p:nvPr>
        </p:nvSpPr>
        <p:spPr>
          <a:xfrm>
            <a:off x="6288850" y="687925"/>
            <a:ext cx="5754900" cy="59985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lang="fr-FR" sz="1800">
                <a:latin typeface="Arial"/>
                <a:ea typeface="Arial"/>
                <a:cs typeface="Arial"/>
                <a:sym typeface="Arial"/>
              </a:rPr>
              <a:t>5. Finalization and Approval </a:t>
            </a:r>
            <a:r>
              <a:rPr lang="fr-FR" sz="1800">
                <a:latin typeface="Arial"/>
                <a:ea typeface="Arial"/>
                <a:cs typeface="Arial"/>
                <a:sym typeface="Arial"/>
              </a:rPr>
              <a:t>(May 2025)</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fr-FR" sz="1800">
                <a:latin typeface="Arial"/>
                <a:ea typeface="Arial"/>
                <a:cs typeface="Arial"/>
                <a:sym typeface="Arial"/>
              </a:rPr>
              <a:t>   - Finalize strategy and M&amp;E plan.</a:t>
            </a:r>
            <a:endParaRPr sz="1800">
              <a:latin typeface="Arial"/>
              <a:ea typeface="Arial"/>
              <a:cs typeface="Arial"/>
              <a:sym typeface="Arial"/>
            </a:endParaRPr>
          </a:p>
          <a:p>
            <a:pPr indent="0" lvl="0" marL="0" rtl="0" algn="l">
              <a:lnSpc>
                <a:spcPct val="100000"/>
              </a:lnSpc>
              <a:spcBef>
                <a:spcPts val="0"/>
              </a:spcBef>
              <a:spcAft>
                <a:spcPts val="0"/>
              </a:spcAft>
              <a:buNone/>
            </a:pPr>
            <a:r>
              <a:rPr lang="fr-FR" sz="1800">
                <a:latin typeface="Arial"/>
                <a:ea typeface="Arial"/>
                <a:cs typeface="Arial"/>
                <a:sym typeface="Arial"/>
              </a:rPr>
              <a:t>   - Submit for local government approval </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fr-FR" sz="1800">
                <a:latin typeface="Arial"/>
                <a:ea typeface="Arial"/>
                <a:cs typeface="Arial"/>
                <a:sym typeface="Arial"/>
              </a:rPr>
              <a:t>   - Secure funding for the following 24 to 48 months.</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lang="fr-FR" sz="1800">
                <a:latin typeface="Arial"/>
                <a:ea typeface="Arial"/>
                <a:cs typeface="Arial"/>
                <a:sym typeface="Arial"/>
              </a:rPr>
              <a:t>6. Implementation Planning </a:t>
            </a:r>
            <a:r>
              <a:rPr lang="fr-FR" sz="1800">
                <a:latin typeface="Arial"/>
                <a:ea typeface="Arial"/>
                <a:cs typeface="Arial"/>
                <a:sym typeface="Arial"/>
              </a:rPr>
              <a:t>(June - July 2025)</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fr-FR" sz="1800">
                <a:latin typeface="Arial"/>
                <a:ea typeface="Arial"/>
                <a:cs typeface="Arial"/>
                <a:sym typeface="Arial"/>
              </a:rPr>
              <a:t>   - Create detailed implementation plan.</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fr-FR" sz="1800">
                <a:latin typeface="Arial"/>
                <a:ea typeface="Arial"/>
                <a:cs typeface="Arial"/>
                <a:sym typeface="Arial"/>
              </a:rPr>
              <a:t>   - Train personnel and launch pilot projects.</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100000"/>
              </a:lnSpc>
              <a:spcBef>
                <a:spcPts val="0"/>
              </a:spcBef>
              <a:spcAft>
                <a:spcPts val="0"/>
              </a:spcAft>
              <a:buNone/>
            </a:pPr>
            <a:r>
              <a:rPr b="1" lang="fr-FR" sz="1800">
                <a:latin typeface="Arial"/>
                <a:ea typeface="Arial"/>
                <a:cs typeface="Arial"/>
                <a:sym typeface="Arial"/>
              </a:rPr>
              <a:t>7. Implementation and Monitoring</a:t>
            </a:r>
            <a:r>
              <a:rPr lang="fr-FR" sz="1800">
                <a:latin typeface="Arial"/>
                <a:ea typeface="Arial"/>
                <a:cs typeface="Arial"/>
                <a:sym typeface="Arial"/>
              </a:rPr>
              <a:t> (August 2025 - )</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fr-FR" sz="1800">
                <a:latin typeface="Arial"/>
                <a:ea typeface="Arial"/>
                <a:cs typeface="Arial"/>
                <a:sym typeface="Arial"/>
              </a:rPr>
              <a:t>   - Implement strategy and monitor progress.</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fr-FR" sz="1800">
                <a:latin typeface="Arial"/>
                <a:ea typeface="Arial"/>
                <a:cs typeface="Arial"/>
                <a:sym typeface="Arial"/>
              </a:rPr>
              <a:t>   - Report each 12 months to the set Food Council for District 6 and adjust as needed, based on review. </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lang="fr-FR" sz="1800">
                <a:latin typeface="Arial"/>
                <a:ea typeface="Arial"/>
                <a:cs typeface="Arial"/>
                <a:sym typeface="Arial"/>
              </a:rPr>
              <a:t>8. Evaluation and Adjustment </a:t>
            </a:r>
            <a:r>
              <a:rPr lang="fr-FR" sz="1800">
                <a:latin typeface="Arial"/>
                <a:ea typeface="Arial"/>
                <a:cs typeface="Arial"/>
                <a:sym typeface="Arial"/>
              </a:rPr>
              <a:t>(Ongoing)</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fr-FR" sz="1800">
                <a:latin typeface="Arial"/>
                <a:ea typeface="Arial"/>
                <a:cs typeface="Arial"/>
                <a:sym typeface="Arial"/>
              </a:rPr>
              <a:t>   - Conduct annual reviews and make necessary adjustments.</a:t>
            </a:r>
            <a:endParaRPr sz="32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g2e572745a7c_0_57"/>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0" rtl="0" algn="l">
              <a:spcBef>
                <a:spcPts val="1000"/>
              </a:spcBef>
              <a:spcAft>
                <a:spcPts val="0"/>
              </a:spcAft>
              <a:buNone/>
            </a:pPr>
            <a:r>
              <a:rPr b="1" lang="fr-FR" sz="2500"/>
              <a:t>       </a:t>
            </a:r>
            <a:r>
              <a:rPr b="1" lang="fr-FR" sz="2500"/>
              <a:t>Communication strategy</a:t>
            </a:r>
            <a:r>
              <a:rPr lang="fr-FR" sz="1800"/>
              <a:t> </a:t>
            </a:r>
            <a:r>
              <a:rPr lang="fr-FR" sz="2000"/>
              <a:t>(campaign) - how to communicate with local population and other stakeholders</a:t>
            </a:r>
            <a:endParaRPr sz="3600"/>
          </a:p>
        </p:txBody>
      </p:sp>
      <p:pic>
        <p:nvPicPr>
          <p:cNvPr id="802" name="Google Shape;802;g2e572745a7c_0_57"/>
          <p:cNvPicPr preferRelativeResize="0"/>
          <p:nvPr/>
        </p:nvPicPr>
        <p:blipFill>
          <a:blip r:embed="rId3">
            <a:alphaModFix/>
          </a:blip>
          <a:stretch>
            <a:fillRect/>
          </a:stretch>
        </p:blipFill>
        <p:spPr>
          <a:xfrm>
            <a:off x="629425" y="934100"/>
            <a:ext cx="3013550" cy="3013550"/>
          </a:xfrm>
          <a:prstGeom prst="rect">
            <a:avLst/>
          </a:prstGeom>
          <a:noFill/>
          <a:ln>
            <a:noFill/>
          </a:ln>
        </p:spPr>
      </p:pic>
      <p:sp>
        <p:nvSpPr>
          <p:cNvPr id="803" name="Google Shape;803;g2e572745a7c_0_57"/>
          <p:cNvSpPr txBox="1"/>
          <p:nvPr/>
        </p:nvSpPr>
        <p:spPr>
          <a:xfrm>
            <a:off x="609650" y="4240950"/>
            <a:ext cx="3053100" cy="19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solidFill>
                  <a:schemeClr val="dk1"/>
                </a:solidFill>
                <a:latin typeface="Calibri"/>
                <a:ea typeface="Calibri"/>
                <a:cs typeface="Calibri"/>
                <a:sym typeface="Calibri"/>
              </a:rPr>
              <a:t>Social media channels provide a good reach to communicate and </a:t>
            </a:r>
            <a:r>
              <a:rPr lang="fr-FR">
                <a:solidFill>
                  <a:schemeClr val="dk1"/>
                </a:solidFill>
                <a:latin typeface="Calibri"/>
                <a:ea typeface="Calibri"/>
                <a:cs typeface="Calibri"/>
                <a:sym typeface="Calibri"/>
              </a:rPr>
              <a:t>distribute</a:t>
            </a:r>
            <a:r>
              <a:rPr lang="fr-FR">
                <a:solidFill>
                  <a:schemeClr val="dk1"/>
                </a:solidFill>
                <a:latin typeface="Calibri"/>
                <a:ea typeface="Calibri"/>
                <a:cs typeface="Calibri"/>
                <a:sym typeface="Calibri"/>
              </a:rPr>
              <a:t> information in public. The social media platforms are pretty popular among the young as well as mid age population which can help spreading awareness about the </a:t>
            </a:r>
            <a:r>
              <a:rPr lang="fr-FR">
                <a:solidFill>
                  <a:schemeClr val="dk1"/>
                </a:solidFill>
                <a:latin typeface="Calibri"/>
                <a:ea typeface="Calibri"/>
                <a:cs typeface="Calibri"/>
                <a:sym typeface="Calibri"/>
              </a:rPr>
              <a:t>policies</a:t>
            </a:r>
            <a:r>
              <a:rPr lang="fr-FR">
                <a:solidFill>
                  <a:schemeClr val="dk1"/>
                </a:solidFill>
                <a:latin typeface="Calibri"/>
                <a:ea typeface="Calibri"/>
                <a:cs typeface="Calibri"/>
                <a:sym typeface="Calibri"/>
              </a:rPr>
              <a:t>, initiatives and events among the public.</a:t>
            </a:r>
            <a:endParaRPr>
              <a:solidFill>
                <a:schemeClr val="dk1"/>
              </a:solidFill>
              <a:latin typeface="Calibri"/>
              <a:ea typeface="Calibri"/>
              <a:cs typeface="Calibri"/>
              <a:sym typeface="Calibri"/>
            </a:endParaRPr>
          </a:p>
        </p:txBody>
      </p:sp>
      <p:pic>
        <p:nvPicPr>
          <p:cNvPr id="804" name="Google Shape;804;g2e572745a7c_0_57"/>
          <p:cNvPicPr preferRelativeResize="0"/>
          <p:nvPr/>
        </p:nvPicPr>
        <p:blipFill>
          <a:blip r:embed="rId4">
            <a:alphaModFix/>
          </a:blip>
          <a:stretch>
            <a:fillRect/>
          </a:stretch>
        </p:blipFill>
        <p:spPr>
          <a:xfrm>
            <a:off x="4512438" y="934100"/>
            <a:ext cx="3167124" cy="3013550"/>
          </a:xfrm>
          <a:prstGeom prst="rect">
            <a:avLst/>
          </a:prstGeom>
          <a:noFill/>
          <a:ln>
            <a:noFill/>
          </a:ln>
        </p:spPr>
      </p:pic>
      <p:sp>
        <p:nvSpPr>
          <p:cNvPr id="805" name="Google Shape;805;g2e572745a7c_0_57"/>
          <p:cNvSpPr txBox="1"/>
          <p:nvPr/>
        </p:nvSpPr>
        <p:spPr>
          <a:xfrm>
            <a:off x="4538100" y="4222250"/>
            <a:ext cx="3115800" cy="19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solidFill>
                  <a:schemeClr val="dk1"/>
                </a:solidFill>
                <a:latin typeface="Calibri"/>
                <a:ea typeface="Calibri"/>
                <a:cs typeface="Calibri"/>
                <a:sym typeface="Calibri"/>
              </a:rPr>
              <a:t>Public events </a:t>
            </a:r>
            <a:r>
              <a:rPr lang="fr-FR">
                <a:solidFill>
                  <a:schemeClr val="dk1"/>
                </a:solidFill>
                <a:latin typeface="Calibri"/>
                <a:ea typeface="Calibri"/>
                <a:cs typeface="Calibri"/>
                <a:sym typeface="Calibri"/>
              </a:rPr>
              <a:t>explaining</a:t>
            </a:r>
            <a:r>
              <a:rPr lang="fr-FR">
                <a:solidFill>
                  <a:schemeClr val="dk1"/>
                </a:solidFill>
                <a:latin typeface="Calibri"/>
                <a:ea typeface="Calibri"/>
                <a:cs typeface="Calibri"/>
                <a:sym typeface="Calibri"/>
              </a:rPr>
              <a:t> local and regional food systems to people to give them insights on the local foodscapes, and raising public awareness through active engagement.</a:t>
            </a:r>
            <a:endParaRPr>
              <a:solidFill>
                <a:schemeClr val="dk1"/>
              </a:solidFill>
              <a:latin typeface="Calibri"/>
              <a:ea typeface="Calibri"/>
              <a:cs typeface="Calibri"/>
              <a:sym typeface="Calibri"/>
            </a:endParaRPr>
          </a:p>
        </p:txBody>
      </p:sp>
      <p:pic>
        <p:nvPicPr>
          <p:cNvPr id="806" name="Google Shape;806;g2e572745a7c_0_57"/>
          <p:cNvPicPr preferRelativeResize="0"/>
          <p:nvPr/>
        </p:nvPicPr>
        <p:blipFill>
          <a:blip r:embed="rId5">
            <a:alphaModFix/>
          </a:blip>
          <a:stretch>
            <a:fillRect/>
          </a:stretch>
        </p:blipFill>
        <p:spPr>
          <a:xfrm>
            <a:off x="8478300" y="914337"/>
            <a:ext cx="3053100" cy="3053076"/>
          </a:xfrm>
          <a:prstGeom prst="rect">
            <a:avLst/>
          </a:prstGeom>
          <a:noFill/>
          <a:ln>
            <a:noFill/>
          </a:ln>
        </p:spPr>
      </p:pic>
      <p:sp>
        <p:nvSpPr>
          <p:cNvPr id="807" name="Google Shape;807;g2e572745a7c_0_57"/>
          <p:cNvSpPr txBox="1"/>
          <p:nvPr/>
        </p:nvSpPr>
        <p:spPr>
          <a:xfrm>
            <a:off x="8529250" y="4222250"/>
            <a:ext cx="3115800" cy="19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solidFill>
                  <a:schemeClr val="dk1"/>
                </a:solidFill>
                <a:latin typeface="Calibri"/>
                <a:ea typeface="Calibri"/>
                <a:cs typeface="Calibri"/>
                <a:sym typeface="Calibri"/>
              </a:rPr>
              <a:t>Interactive online mapping with open access to users asking about their favorite restaurants, or if they have any idea for food generating open spaces, to build an online library of the food system. Padlet mapping can be used for example. Also, QR codes at public </a:t>
            </a:r>
            <a:r>
              <a:rPr lang="fr-FR">
                <a:solidFill>
                  <a:schemeClr val="dk1"/>
                </a:solidFill>
                <a:latin typeface="Calibri"/>
                <a:ea typeface="Calibri"/>
                <a:cs typeface="Calibri"/>
                <a:sym typeface="Calibri"/>
              </a:rPr>
              <a:t>places</a:t>
            </a:r>
            <a:r>
              <a:rPr lang="fr-FR">
                <a:solidFill>
                  <a:schemeClr val="dk1"/>
                </a:solidFill>
                <a:latin typeface="Calibri"/>
                <a:ea typeface="Calibri"/>
                <a:cs typeface="Calibri"/>
                <a:sym typeface="Calibri"/>
              </a:rPr>
              <a:t> can be used for easy public access.</a:t>
            </a:r>
            <a:endParaRPr>
              <a:solidFill>
                <a:schemeClr val="dk1"/>
              </a:solidFill>
              <a:latin typeface="Calibri"/>
              <a:ea typeface="Calibri"/>
              <a:cs typeface="Calibri"/>
              <a:sym typeface="Calibri"/>
            </a:endParaRPr>
          </a:p>
        </p:txBody>
      </p:sp>
      <p:sp>
        <p:nvSpPr>
          <p:cNvPr id="808" name="Google Shape;808;g2e572745a7c_0_57"/>
          <p:cNvSpPr txBox="1"/>
          <p:nvPr/>
        </p:nvSpPr>
        <p:spPr>
          <a:xfrm>
            <a:off x="629425" y="6237950"/>
            <a:ext cx="2802600" cy="5166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900">
                <a:solidFill>
                  <a:schemeClr val="dk1"/>
                </a:solidFill>
                <a:latin typeface="Calibri"/>
                <a:ea typeface="Calibri"/>
                <a:cs typeface="Calibri"/>
                <a:sym typeface="Calibri"/>
              </a:rPr>
              <a:t>IMAGE SOURCE: 1. fREEPIK</a:t>
            </a:r>
            <a:endParaRPr b="1" sz="900">
              <a:solidFill>
                <a:schemeClr val="dk1"/>
              </a:solidFill>
              <a:latin typeface="Calibri"/>
              <a:ea typeface="Calibri"/>
              <a:cs typeface="Calibri"/>
              <a:sym typeface="Calibri"/>
            </a:endParaRPr>
          </a:p>
          <a:p>
            <a:pPr indent="0" lvl="0" marL="0" rtl="0" algn="l">
              <a:spcBef>
                <a:spcPts val="0"/>
              </a:spcBef>
              <a:spcAft>
                <a:spcPts val="0"/>
              </a:spcAft>
              <a:buNone/>
            </a:pPr>
            <a:r>
              <a:rPr b="1" lang="fr-FR" sz="900">
                <a:solidFill>
                  <a:schemeClr val="dk1"/>
                </a:solidFill>
                <a:latin typeface="Calibri"/>
                <a:ea typeface="Calibri"/>
                <a:cs typeface="Calibri"/>
                <a:sym typeface="Calibri"/>
              </a:rPr>
              <a:t>                              2. FREEPIK AI IMAGE </a:t>
            </a:r>
            <a:r>
              <a:rPr b="1" lang="fr-FR" sz="900">
                <a:solidFill>
                  <a:schemeClr val="dk1"/>
                </a:solidFill>
                <a:latin typeface="Calibri"/>
                <a:ea typeface="Calibri"/>
                <a:cs typeface="Calibri"/>
                <a:sym typeface="Calibri"/>
              </a:rPr>
              <a:t>GENERATOR</a:t>
            </a:r>
            <a:endParaRPr b="1" sz="900">
              <a:solidFill>
                <a:schemeClr val="dk1"/>
              </a:solidFill>
              <a:latin typeface="Calibri"/>
              <a:ea typeface="Calibri"/>
              <a:cs typeface="Calibri"/>
              <a:sym typeface="Calibri"/>
            </a:endParaRPr>
          </a:p>
          <a:p>
            <a:pPr indent="0" lvl="0" marL="0" rtl="0" algn="l">
              <a:spcBef>
                <a:spcPts val="0"/>
              </a:spcBef>
              <a:spcAft>
                <a:spcPts val="0"/>
              </a:spcAft>
              <a:buNone/>
            </a:pPr>
            <a:r>
              <a:rPr b="1" lang="fr-FR" sz="900">
                <a:solidFill>
                  <a:schemeClr val="dk1"/>
                </a:solidFill>
                <a:latin typeface="Calibri"/>
                <a:ea typeface="Calibri"/>
                <a:cs typeface="Calibri"/>
                <a:sym typeface="Calibri"/>
              </a:rPr>
              <a:t>                              3. OPEN ART AI</a:t>
            </a:r>
            <a:endParaRPr b="1" sz="900">
              <a:solidFill>
                <a:schemeClr val="dk1"/>
              </a:solidFill>
              <a:latin typeface="Calibri"/>
              <a:ea typeface="Calibri"/>
              <a:cs typeface="Calibri"/>
              <a:sym typeface="Calibri"/>
            </a:endParaRPr>
          </a:p>
          <a:p>
            <a:pPr indent="0" lvl="0" marL="0" rtl="0" algn="l">
              <a:spcBef>
                <a:spcPts val="0"/>
              </a:spcBef>
              <a:spcAft>
                <a:spcPts val="0"/>
              </a:spcAft>
              <a:buNone/>
            </a:pPr>
            <a:r>
              <a:t/>
            </a:r>
            <a:endParaRPr sz="800">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g2e576e039bf_1_0"/>
          <p:cNvSpPr txBox="1"/>
          <p:nvPr>
            <p:ph idx="1" type="body"/>
          </p:nvPr>
        </p:nvSpPr>
        <p:spPr>
          <a:xfrm>
            <a:off x="502200" y="945800"/>
            <a:ext cx="11109600" cy="5576400"/>
          </a:xfrm>
          <a:prstGeom prst="rect">
            <a:avLst/>
          </a:prstGeom>
          <a:solidFill>
            <a:srgbClr val="CFE2F3"/>
          </a:solidFill>
          <a:ln>
            <a:noFill/>
          </a:ln>
        </p:spPr>
        <p:txBody>
          <a:bodyPr anchorCtr="0" anchor="t" bIns="45700" lIns="91425" spcFirstLastPara="1" rIns="91425" wrap="square" tIns="45700">
            <a:normAutofit lnSpcReduction="10000"/>
          </a:bodyPr>
          <a:lstStyle/>
          <a:p>
            <a:pPr indent="0" lvl="0" marL="0" rtl="0" algn="just">
              <a:lnSpc>
                <a:spcPct val="90000"/>
              </a:lnSpc>
              <a:spcBef>
                <a:spcPts val="1000"/>
              </a:spcBef>
              <a:spcAft>
                <a:spcPts val="0"/>
              </a:spcAft>
              <a:buSzPts val="1800"/>
              <a:buNone/>
            </a:pPr>
            <a:r>
              <a:t/>
            </a:r>
            <a:endParaRPr i="1" sz="1900">
              <a:latin typeface="Arial"/>
              <a:ea typeface="Arial"/>
              <a:cs typeface="Arial"/>
              <a:sym typeface="Arial"/>
            </a:endParaRPr>
          </a:p>
          <a:p>
            <a:pPr indent="0" lvl="0" marL="0" rtl="0" algn="just">
              <a:lnSpc>
                <a:spcPct val="90000"/>
              </a:lnSpc>
              <a:spcBef>
                <a:spcPts val="1000"/>
              </a:spcBef>
              <a:spcAft>
                <a:spcPts val="0"/>
              </a:spcAft>
              <a:buSzPts val="1800"/>
              <a:buNone/>
            </a:pPr>
            <a:r>
              <a:rPr i="1" lang="fr-FR" sz="2200"/>
              <a:t>Potential title </a:t>
            </a:r>
            <a:r>
              <a:rPr b="1" i="1" lang="fr-FR" sz="2200"/>
              <a:t>“District 6 foodscapes: join our table!” - </a:t>
            </a:r>
            <a:r>
              <a:rPr b="1" i="1" lang="fr-FR" sz="1800"/>
              <a:t>Launch of the Bucharest District 6 Living Lab</a:t>
            </a:r>
            <a:endParaRPr b="1" i="1" sz="1800"/>
          </a:p>
          <a:p>
            <a:pPr indent="0" lvl="0" marL="0" rtl="0" algn="just">
              <a:lnSpc>
                <a:spcPct val="90000"/>
              </a:lnSpc>
              <a:spcBef>
                <a:spcPts val="1000"/>
              </a:spcBef>
              <a:spcAft>
                <a:spcPts val="0"/>
              </a:spcAft>
              <a:buClr>
                <a:schemeClr val="dk1"/>
              </a:buClr>
              <a:buSzPts val="1100"/>
              <a:buFont typeface="Arial"/>
              <a:buNone/>
            </a:pPr>
            <a:r>
              <a:rPr lang="fr-FR" sz="2200"/>
              <a:t> </a:t>
            </a:r>
            <a:endParaRPr sz="2200"/>
          </a:p>
          <a:p>
            <a:pPr indent="0" lvl="0" marL="0" rtl="0" algn="just">
              <a:lnSpc>
                <a:spcPct val="90000"/>
              </a:lnSpc>
              <a:spcBef>
                <a:spcPts val="1000"/>
              </a:spcBef>
              <a:spcAft>
                <a:spcPts val="0"/>
              </a:spcAft>
              <a:buClr>
                <a:schemeClr val="dk1"/>
              </a:buClr>
              <a:buSzPts val="1100"/>
              <a:buFont typeface="Arial"/>
              <a:buNone/>
            </a:pPr>
            <a:r>
              <a:rPr lang="fr-FR" sz="2200"/>
              <a:t>- </a:t>
            </a:r>
            <a:r>
              <a:rPr b="1" lang="fr-FR" sz="2200"/>
              <a:t>1st day</a:t>
            </a:r>
            <a:r>
              <a:rPr lang="fr-FR" sz="2200"/>
              <a:t>: focus on knowledge exchange (RO, EU institutions, maybe non-EU local authorities), academia, civil society, private sector - 4 to 5 sessions of 1 h each</a:t>
            </a:r>
            <a:endParaRPr sz="2200"/>
          </a:p>
          <a:p>
            <a:pPr indent="0" lvl="0" marL="0" rtl="0" algn="just">
              <a:lnSpc>
                <a:spcPct val="90000"/>
              </a:lnSpc>
              <a:spcBef>
                <a:spcPts val="1000"/>
              </a:spcBef>
              <a:spcAft>
                <a:spcPts val="0"/>
              </a:spcAft>
              <a:buSzPts val="1800"/>
              <a:buNone/>
            </a:pPr>
            <a:r>
              <a:rPr lang="fr-FR" sz="2200"/>
              <a:t>evening: Masca Theater may be interested for community activities</a:t>
            </a:r>
            <a:endParaRPr sz="2200"/>
          </a:p>
          <a:p>
            <a:pPr indent="0" lvl="0" marL="0" rtl="0" algn="just">
              <a:lnSpc>
                <a:spcPct val="90000"/>
              </a:lnSpc>
              <a:spcBef>
                <a:spcPts val="1000"/>
              </a:spcBef>
              <a:spcAft>
                <a:spcPts val="0"/>
              </a:spcAft>
              <a:buClr>
                <a:schemeClr val="dk1"/>
              </a:buClr>
              <a:buSzPts val="1100"/>
              <a:buFont typeface="Arial"/>
              <a:buNone/>
            </a:pPr>
            <a:r>
              <a:t/>
            </a:r>
            <a:endParaRPr sz="2200"/>
          </a:p>
          <a:p>
            <a:pPr indent="0" lvl="0" marL="0" rtl="0" algn="just">
              <a:lnSpc>
                <a:spcPct val="90000"/>
              </a:lnSpc>
              <a:spcBef>
                <a:spcPts val="1000"/>
              </a:spcBef>
              <a:spcAft>
                <a:spcPts val="0"/>
              </a:spcAft>
              <a:buSzPts val="1800"/>
              <a:buNone/>
            </a:pPr>
            <a:r>
              <a:rPr lang="fr-FR" sz="2200"/>
              <a:t>- </a:t>
            </a:r>
            <a:r>
              <a:rPr b="1" lang="fr-FR" sz="2200"/>
              <a:t>2nd day</a:t>
            </a:r>
            <a:r>
              <a:rPr lang="fr-FR" sz="2200"/>
              <a:t>: workshop to facilitate capacity development on food systems thinking, including the reflection on what tools (technical, social, governance, etc) are most adequate in the RO context for Sector 6 </a:t>
            </a:r>
            <a:endParaRPr sz="2200"/>
          </a:p>
          <a:p>
            <a:pPr indent="0" lvl="0" marL="0" rtl="0" algn="just">
              <a:lnSpc>
                <a:spcPct val="90000"/>
              </a:lnSpc>
              <a:spcBef>
                <a:spcPts val="1000"/>
              </a:spcBef>
              <a:spcAft>
                <a:spcPts val="0"/>
              </a:spcAft>
              <a:buSzPts val="1800"/>
              <a:buNone/>
            </a:pPr>
            <a:r>
              <a:rPr lang="fr-FR" sz="2200"/>
              <a:t>e.g. a strategy OR an Action Plan under the current “Integrated urban development program of sector 6 of the municipality of Bucharest 2021-2030”; what could be a food council for Sector 6?</a:t>
            </a:r>
            <a:endParaRPr sz="2200"/>
          </a:p>
          <a:p>
            <a:pPr indent="0" lvl="0" marL="0" rtl="0" algn="just">
              <a:lnSpc>
                <a:spcPct val="90000"/>
              </a:lnSpc>
              <a:spcBef>
                <a:spcPts val="1000"/>
              </a:spcBef>
              <a:spcAft>
                <a:spcPts val="0"/>
              </a:spcAft>
              <a:buSzPts val="1800"/>
              <a:buNone/>
            </a:pPr>
            <a:r>
              <a:t/>
            </a:r>
            <a:endParaRPr sz="2200"/>
          </a:p>
          <a:p>
            <a:pPr indent="0" lvl="0" marL="0" rtl="0" algn="just">
              <a:lnSpc>
                <a:spcPct val="90000"/>
              </a:lnSpc>
              <a:spcBef>
                <a:spcPts val="1000"/>
              </a:spcBef>
              <a:spcAft>
                <a:spcPts val="0"/>
              </a:spcAft>
              <a:buClr>
                <a:schemeClr val="dk1"/>
              </a:buClr>
              <a:buSzPts val="1100"/>
              <a:buFont typeface="Arial"/>
              <a:buNone/>
            </a:pPr>
            <a:r>
              <a:rPr b="1" lang="fr-FR" sz="2200"/>
              <a:t>Who: </a:t>
            </a:r>
            <a:r>
              <a:rPr lang="fr-FR" sz="2200"/>
              <a:t>AESOP4Food; University of Bucharest - Faculty of Political Sciences; Sector 6 (Bucharest); civil society; private sector; EU institutions (?)</a:t>
            </a:r>
            <a:endParaRPr sz="2200"/>
          </a:p>
        </p:txBody>
      </p:sp>
      <p:sp>
        <p:nvSpPr>
          <p:cNvPr id="814" name="Google Shape;814;g2e576e039bf_1_0"/>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fontScale="90000"/>
          </a:bodyPr>
          <a:lstStyle/>
          <a:p>
            <a:pPr indent="0" lvl="0" marL="457200" rtl="0" algn="l">
              <a:lnSpc>
                <a:spcPct val="90000"/>
              </a:lnSpc>
              <a:spcBef>
                <a:spcPts val="0"/>
              </a:spcBef>
              <a:spcAft>
                <a:spcPts val="0"/>
              </a:spcAft>
              <a:buSzPct val="100000"/>
              <a:buNone/>
            </a:pPr>
            <a:r>
              <a:t/>
            </a:r>
            <a:endParaRPr sz="2000"/>
          </a:p>
          <a:p>
            <a:pPr indent="0" lvl="0" marL="457200" rtl="0" algn="l">
              <a:lnSpc>
                <a:spcPct val="90000"/>
              </a:lnSpc>
              <a:spcBef>
                <a:spcPts val="0"/>
              </a:spcBef>
              <a:spcAft>
                <a:spcPts val="0"/>
              </a:spcAft>
              <a:buSzPct val="60204"/>
              <a:buNone/>
            </a:pPr>
            <a:r>
              <a:rPr b="1" lang="fr-FR" sz="3322"/>
              <a:t>Multi-stakeholder and multi-disciplinary consultation - Concept</a:t>
            </a:r>
            <a:endParaRPr b="1" sz="3322"/>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grpSp>
        <p:nvGrpSpPr>
          <p:cNvPr id="819" name="Google Shape;819;g2e572745a7c_0_61"/>
          <p:cNvGrpSpPr/>
          <p:nvPr/>
        </p:nvGrpSpPr>
        <p:grpSpPr>
          <a:xfrm>
            <a:off x="6117138" y="1071075"/>
            <a:ext cx="6074858" cy="5389200"/>
            <a:chOff x="202688" y="996125"/>
            <a:chExt cx="6074859" cy="5389200"/>
          </a:xfrm>
        </p:grpSpPr>
        <p:sp>
          <p:nvSpPr>
            <p:cNvPr id="820" name="Google Shape;820;g2e572745a7c_0_61"/>
            <p:cNvSpPr txBox="1"/>
            <p:nvPr/>
          </p:nvSpPr>
          <p:spPr>
            <a:xfrm rot="-5400000">
              <a:off x="-568012" y="3446675"/>
              <a:ext cx="20295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i="0" lang="fr-FR" sz="2200" u="none" cap="none" strike="noStrike">
                  <a:solidFill>
                    <a:schemeClr val="dk1"/>
                  </a:solidFill>
                  <a:latin typeface="Open Sans"/>
                  <a:ea typeface="Open Sans"/>
                  <a:cs typeface="Open Sans"/>
                  <a:sym typeface="Open Sans"/>
                </a:rPr>
                <a:t> STEPS</a:t>
              </a:r>
              <a:endParaRPr b="1" i="0" sz="2200" u="none" cap="none" strike="noStrike">
                <a:solidFill>
                  <a:schemeClr val="dk1"/>
                </a:solidFill>
                <a:latin typeface="Georgia"/>
                <a:ea typeface="Georgia"/>
                <a:cs typeface="Georgia"/>
                <a:sym typeface="Georgia"/>
              </a:endParaRPr>
            </a:p>
          </p:txBody>
        </p:sp>
        <p:sp>
          <p:nvSpPr>
            <p:cNvPr id="821" name="Google Shape;821;g2e572745a7c_0_61"/>
            <p:cNvSpPr txBox="1"/>
            <p:nvPr/>
          </p:nvSpPr>
          <p:spPr>
            <a:xfrm>
              <a:off x="1027546" y="2117550"/>
              <a:ext cx="5250000" cy="514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Georgia"/>
                  <a:ea typeface="Georgia"/>
                  <a:cs typeface="Georgia"/>
                  <a:sym typeface="Georgia"/>
                </a:rPr>
                <a:t>Map of local actors (</a:t>
              </a:r>
              <a:r>
                <a:rPr i="0" lang="fr-FR" sz="1400" u="none" cap="none" strike="noStrike">
                  <a:solidFill>
                    <a:schemeClr val="dk1"/>
                  </a:solidFill>
                  <a:latin typeface="Georgia"/>
                  <a:ea typeface="Georgia"/>
                  <a:cs typeface="Georgia"/>
                  <a:sym typeface="Georgia"/>
                </a:rPr>
                <a:t>consumers, producers, focus on vulnerable groups who could benefit from initiative)</a:t>
              </a:r>
              <a:endParaRPr i="0" sz="1400" u="none" cap="none" strike="noStrike">
                <a:solidFill>
                  <a:schemeClr val="dk1"/>
                </a:solidFill>
                <a:latin typeface="Georgia"/>
                <a:ea typeface="Georgia"/>
                <a:cs typeface="Georgia"/>
                <a:sym typeface="Georgia"/>
              </a:endParaRPr>
            </a:p>
          </p:txBody>
        </p:sp>
        <p:cxnSp>
          <p:nvCxnSpPr>
            <p:cNvPr id="822" name="Google Shape;822;g2e572745a7c_0_61"/>
            <p:cNvCxnSpPr/>
            <p:nvPr/>
          </p:nvCxnSpPr>
          <p:spPr>
            <a:xfrm>
              <a:off x="798860" y="996125"/>
              <a:ext cx="600" cy="5389200"/>
            </a:xfrm>
            <a:prstGeom prst="straightConnector1">
              <a:avLst/>
            </a:prstGeom>
            <a:noFill/>
            <a:ln cap="flat" cmpd="sng" w="28575">
              <a:solidFill>
                <a:srgbClr val="EF6C00"/>
              </a:solidFill>
              <a:prstDash val="solid"/>
              <a:round/>
              <a:headEnd len="sm" w="sm" type="none"/>
              <a:tailEnd len="med" w="med" type="stealth"/>
            </a:ln>
          </p:spPr>
        </p:cxnSp>
        <p:sp>
          <p:nvSpPr>
            <p:cNvPr id="823" name="Google Shape;823;g2e572745a7c_0_61"/>
            <p:cNvSpPr/>
            <p:nvPr/>
          </p:nvSpPr>
          <p:spPr>
            <a:xfrm>
              <a:off x="736553" y="1379200"/>
              <a:ext cx="125100" cy="1212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24" name="Google Shape;824;g2e572745a7c_0_61"/>
            <p:cNvSpPr/>
            <p:nvPr/>
          </p:nvSpPr>
          <p:spPr>
            <a:xfrm>
              <a:off x="736553" y="2287075"/>
              <a:ext cx="125100" cy="1212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25" name="Google Shape;825;g2e572745a7c_0_61"/>
            <p:cNvSpPr/>
            <p:nvPr/>
          </p:nvSpPr>
          <p:spPr>
            <a:xfrm>
              <a:off x="736553" y="3108213"/>
              <a:ext cx="125100" cy="1212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26" name="Google Shape;826;g2e572745a7c_0_61"/>
            <p:cNvSpPr/>
            <p:nvPr/>
          </p:nvSpPr>
          <p:spPr>
            <a:xfrm>
              <a:off x="736553" y="3972725"/>
              <a:ext cx="125100" cy="1212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27" name="Google Shape;827;g2e572745a7c_0_61"/>
            <p:cNvSpPr/>
            <p:nvPr/>
          </p:nvSpPr>
          <p:spPr>
            <a:xfrm>
              <a:off x="736553" y="4913425"/>
              <a:ext cx="125100" cy="1212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28" name="Google Shape;828;g2e572745a7c_0_61"/>
            <p:cNvSpPr txBox="1"/>
            <p:nvPr/>
          </p:nvSpPr>
          <p:spPr>
            <a:xfrm>
              <a:off x="951346" y="1273975"/>
              <a:ext cx="5250000" cy="514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Georgia"/>
                  <a:ea typeface="Georgia"/>
                  <a:cs typeface="Georgia"/>
                  <a:sym typeface="Georgia"/>
                </a:rPr>
                <a:t>Establish network with local NGOs and civil society organizations </a:t>
              </a:r>
              <a:r>
                <a:rPr i="0" lang="fr-FR" sz="1400" u="none" cap="none" strike="noStrike">
                  <a:solidFill>
                    <a:schemeClr val="dk1"/>
                  </a:solidFill>
                  <a:latin typeface="Georgia"/>
                  <a:ea typeface="Georgia"/>
                  <a:cs typeface="Georgia"/>
                  <a:sym typeface="Georgia"/>
                </a:rPr>
                <a:t>to provide support in the participatory strategy.</a:t>
              </a:r>
              <a:endParaRPr i="0" sz="1400" u="none" cap="none" strike="noStrike">
                <a:solidFill>
                  <a:schemeClr val="dk1"/>
                </a:solidFill>
                <a:latin typeface="Georgia"/>
                <a:ea typeface="Georgia"/>
                <a:cs typeface="Georgia"/>
                <a:sym typeface="Georgia"/>
              </a:endParaRPr>
            </a:p>
          </p:txBody>
        </p:sp>
        <p:sp>
          <p:nvSpPr>
            <p:cNvPr id="829" name="Google Shape;829;g2e572745a7c_0_61"/>
            <p:cNvSpPr txBox="1"/>
            <p:nvPr/>
          </p:nvSpPr>
          <p:spPr>
            <a:xfrm>
              <a:off x="951350" y="3744125"/>
              <a:ext cx="5250000" cy="75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Georgia"/>
                  <a:ea typeface="Georgia"/>
                  <a:cs typeface="Georgia"/>
                  <a:sym typeface="Georgia"/>
                </a:rPr>
                <a:t>Develo</a:t>
              </a:r>
              <a:r>
                <a:rPr b="1" lang="fr-FR">
                  <a:solidFill>
                    <a:schemeClr val="dk1"/>
                  </a:solidFill>
                  <a:latin typeface="Georgia"/>
                  <a:ea typeface="Georgia"/>
                  <a:cs typeface="Georgia"/>
                  <a:sym typeface="Georgia"/>
                </a:rPr>
                <a:t>p</a:t>
              </a:r>
              <a:r>
                <a:rPr b="1" i="0" lang="fr-FR" sz="1400" u="none" cap="none" strike="noStrike">
                  <a:solidFill>
                    <a:schemeClr val="dk1"/>
                  </a:solidFill>
                  <a:latin typeface="Georgia"/>
                  <a:ea typeface="Georgia"/>
                  <a:cs typeface="Georgia"/>
                  <a:sym typeface="Georgia"/>
                </a:rPr>
                <a:t> intuitive communication strategies </a:t>
              </a:r>
              <a:r>
                <a:rPr i="0" lang="fr-FR" sz="1400" u="none" cap="none" strike="noStrike">
                  <a:solidFill>
                    <a:schemeClr val="dk1"/>
                  </a:solidFill>
                  <a:latin typeface="Georgia"/>
                  <a:ea typeface="Georgia"/>
                  <a:cs typeface="Georgia"/>
                  <a:sym typeface="Georgia"/>
                </a:rPr>
                <a:t>(open discussions, poster dissemination, participatory activities such as workshops in schools or community centers, public consultations, etc…) </a:t>
              </a:r>
              <a:endParaRPr i="0" sz="1400" u="none" cap="none" strike="noStrike">
                <a:solidFill>
                  <a:schemeClr val="dk1"/>
                </a:solidFill>
                <a:latin typeface="Georgia"/>
                <a:ea typeface="Georgia"/>
                <a:cs typeface="Georgia"/>
                <a:sym typeface="Georgia"/>
              </a:endParaRPr>
            </a:p>
          </p:txBody>
        </p:sp>
        <p:sp>
          <p:nvSpPr>
            <p:cNvPr id="830" name="Google Shape;830;g2e572745a7c_0_61"/>
            <p:cNvSpPr txBox="1"/>
            <p:nvPr/>
          </p:nvSpPr>
          <p:spPr>
            <a:xfrm>
              <a:off x="951346" y="4724475"/>
              <a:ext cx="5250000" cy="514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Georgia"/>
                  <a:ea typeface="Georgia"/>
                  <a:cs typeface="Georgia"/>
                  <a:sym typeface="Georgia"/>
                </a:rPr>
                <a:t>Interviews and surveys</a:t>
              </a:r>
              <a:r>
                <a:rPr i="0" lang="fr-FR" sz="1400" u="none" cap="none" strike="noStrike">
                  <a:solidFill>
                    <a:schemeClr val="dk1"/>
                  </a:solidFill>
                  <a:latin typeface="Georgia"/>
                  <a:ea typeface="Georgia"/>
                  <a:cs typeface="Georgia"/>
                  <a:sym typeface="Georgia"/>
                </a:rPr>
                <a:t> among populations targeted by the project </a:t>
              </a:r>
              <a:endParaRPr i="0" sz="1400" u="none" cap="none" strike="noStrike">
                <a:solidFill>
                  <a:schemeClr val="dk1"/>
                </a:solidFill>
                <a:latin typeface="Georgia"/>
                <a:ea typeface="Georgia"/>
                <a:cs typeface="Georgia"/>
                <a:sym typeface="Georgia"/>
              </a:endParaRPr>
            </a:p>
          </p:txBody>
        </p:sp>
        <p:sp>
          <p:nvSpPr>
            <p:cNvPr id="831" name="Google Shape;831;g2e572745a7c_0_61"/>
            <p:cNvSpPr txBox="1"/>
            <p:nvPr/>
          </p:nvSpPr>
          <p:spPr>
            <a:xfrm>
              <a:off x="951346" y="5538325"/>
              <a:ext cx="5250000" cy="514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Georgia"/>
                  <a:ea typeface="Georgia"/>
                  <a:cs typeface="Georgia"/>
                  <a:sym typeface="Georgia"/>
                </a:rPr>
                <a:t>Include local populations in working groups</a:t>
              </a:r>
              <a:r>
                <a:rPr i="0" lang="fr-FR" sz="1400" u="none" cap="none" strike="noStrike">
                  <a:solidFill>
                    <a:schemeClr val="dk1"/>
                  </a:solidFill>
                  <a:latin typeface="Georgia"/>
                  <a:ea typeface="Georgia"/>
                  <a:cs typeface="Georgia"/>
                  <a:sym typeface="Georgia"/>
                </a:rPr>
                <a:t> that will potentially be created for the project.</a:t>
              </a:r>
              <a:endParaRPr i="0" sz="1400" u="none" cap="none" strike="noStrike">
                <a:solidFill>
                  <a:schemeClr val="dk1"/>
                </a:solidFill>
                <a:latin typeface="Georgia"/>
                <a:ea typeface="Georgia"/>
                <a:cs typeface="Georgia"/>
                <a:sym typeface="Georgia"/>
              </a:endParaRPr>
            </a:p>
          </p:txBody>
        </p:sp>
        <p:sp>
          <p:nvSpPr>
            <p:cNvPr id="832" name="Google Shape;832;g2e572745a7c_0_61"/>
            <p:cNvSpPr/>
            <p:nvPr/>
          </p:nvSpPr>
          <p:spPr>
            <a:xfrm>
              <a:off x="736553" y="5696450"/>
              <a:ext cx="125100" cy="1212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33" name="Google Shape;833;g2e572745a7c_0_61"/>
            <p:cNvSpPr txBox="1"/>
            <p:nvPr/>
          </p:nvSpPr>
          <p:spPr>
            <a:xfrm>
              <a:off x="951346" y="2961125"/>
              <a:ext cx="5250000" cy="514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Georgia"/>
                  <a:ea typeface="Georgia"/>
                  <a:cs typeface="Georgia"/>
                  <a:sym typeface="Georgia"/>
                </a:rPr>
                <a:t>Establish appropriate participation strategies for local vulnerable groups</a:t>
              </a:r>
              <a:r>
                <a:rPr i="0" lang="fr-FR" sz="1400" u="none" cap="none" strike="noStrike">
                  <a:solidFill>
                    <a:schemeClr val="dk1"/>
                  </a:solidFill>
                  <a:latin typeface="Georgia"/>
                  <a:ea typeface="Georgia"/>
                  <a:cs typeface="Georgia"/>
                  <a:sym typeface="Georgia"/>
                </a:rPr>
                <a:t> (ie. mediation through local NGOs, separate working groups, etc…)</a:t>
              </a:r>
              <a:endParaRPr i="0" sz="1400" u="none" cap="none" strike="noStrike">
                <a:solidFill>
                  <a:schemeClr val="dk1"/>
                </a:solidFill>
                <a:latin typeface="Georgia"/>
                <a:ea typeface="Georgia"/>
                <a:cs typeface="Georgia"/>
                <a:sym typeface="Georgia"/>
              </a:endParaRPr>
            </a:p>
          </p:txBody>
        </p:sp>
      </p:grpSp>
      <p:sp>
        <p:nvSpPr>
          <p:cNvPr id="834" name="Google Shape;834;g2e572745a7c_0_61"/>
          <p:cNvSpPr/>
          <p:nvPr/>
        </p:nvSpPr>
        <p:spPr>
          <a:xfrm>
            <a:off x="402575" y="1071075"/>
            <a:ext cx="5454000" cy="5461200"/>
          </a:xfrm>
          <a:prstGeom prst="roundRect">
            <a:avLst>
              <a:gd fmla="val 16667" name="adj"/>
            </a:avLst>
          </a:prstGeom>
          <a:solidFill>
            <a:srgbClr val="F3F3F3"/>
          </a:solidFill>
          <a:ln cap="flat" cmpd="sng" w="76200">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fr-FR" sz="2100" u="none" cap="none" strike="noStrike">
                <a:solidFill>
                  <a:srgbClr val="000000"/>
                </a:solidFill>
                <a:latin typeface="Calibri"/>
                <a:ea typeface="Calibri"/>
                <a:cs typeface="Calibri"/>
                <a:sym typeface="Calibri"/>
              </a:rPr>
              <a:t>BARRIERS TO BE CONSIDERED</a:t>
            </a:r>
            <a:endParaRPr b="1" i="0" sz="2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rgbClr val="000000"/>
              </a:solidFill>
              <a:latin typeface="Calibri"/>
              <a:ea typeface="Calibri"/>
              <a:cs typeface="Calibri"/>
              <a:sym typeface="Calibri"/>
            </a:endParaRPr>
          </a:p>
          <a:p>
            <a:pPr indent="-336550" lvl="0" marL="457200" marR="0" rtl="0" algn="l">
              <a:lnSpc>
                <a:spcPct val="100000"/>
              </a:lnSpc>
              <a:spcBef>
                <a:spcPts val="0"/>
              </a:spcBef>
              <a:spcAft>
                <a:spcPts val="0"/>
              </a:spcAft>
              <a:buClr>
                <a:srgbClr val="000000"/>
              </a:buClr>
              <a:buSzPts val="1700"/>
              <a:buFont typeface="Calibri"/>
              <a:buAutoNum type="arabicPeriod"/>
            </a:pPr>
            <a:r>
              <a:rPr b="1" i="0" lang="fr-FR" sz="1700" u="none" cap="none" strike="noStrike">
                <a:solidFill>
                  <a:srgbClr val="000000"/>
                </a:solidFill>
                <a:latin typeface="Calibri"/>
                <a:ea typeface="Calibri"/>
                <a:cs typeface="Calibri"/>
                <a:sym typeface="Calibri"/>
              </a:rPr>
              <a:t>Most impacted by the project are sometimes the most marginalized</a:t>
            </a:r>
            <a:endParaRPr b="1" i="0" sz="1700" u="none" cap="none" strike="noStrike">
              <a:solidFill>
                <a:srgbClr val="000000"/>
              </a:solidFill>
              <a:latin typeface="Calibri"/>
              <a:ea typeface="Calibri"/>
              <a:cs typeface="Calibri"/>
              <a:sym typeface="Calibri"/>
            </a:endParaRPr>
          </a:p>
          <a:p>
            <a:pPr indent="-336550" lvl="0" marL="457200" marR="0" rtl="0" algn="l">
              <a:lnSpc>
                <a:spcPct val="100000"/>
              </a:lnSpc>
              <a:spcBef>
                <a:spcPts val="0"/>
              </a:spcBef>
              <a:spcAft>
                <a:spcPts val="0"/>
              </a:spcAft>
              <a:buClr>
                <a:srgbClr val="6AA84F"/>
              </a:buClr>
              <a:buSzPts val="1700"/>
              <a:buFont typeface="Calibri"/>
              <a:buChar char="➔"/>
            </a:pPr>
            <a:r>
              <a:rPr b="1" i="0" lang="fr-FR" sz="1700" u="none" cap="none" strike="noStrike">
                <a:solidFill>
                  <a:srgbClr val="6AA84F"/>
                </a:solidFill>
                <a:latin typeface="Calibri"/>
                <a:ea typeface="Calibri"/>
                <a:cs typeface="Calibri"/>
                <a:sym typeface="Calibri"/>
              </a:rPr>
              <a:t>Ensure accessibility (timing, cover transport fees, food, childcare provision, etc…)</a:t>
            </a:r>
            <a:endParaRPr b="1" i="0" sz="1700" u="none" cap="none" strike="noStrike">
              <a:solidFill>
                <a:srgbClr val="6AA84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336550" lvl="0" marL="457200" marR="0" rtl="0" algn="l">
              <a:lnSpc>
                <a:spcPct val="100000"/>
              </a:lnSpc>
              <a:spcBef>
                <a:spcPts val="0"/>
              </a:spcBef>
              <a:spcAft>
                <a:spcPts val="0"/>
              </a:spcAft>
              <a:buClr>
                <a:srgbClr val="000000"/>
              </a:buClr>
              <a:buSzPts val="1700"/>
              <a:buFont typeface="Calibri"/>
              <a:buAutoNum type="arabicPeriod"/>
            </a:pPr>
            <a:r>
              <a:rPr b="1" i="0" lang="fr-FR" sz="1700" u="none" cap="none" strike="noStrike">
                <a:solidFill>
                  <a:srgbClr val="000000"/>
                </a:solidFill>
                <a:latin typeface="Calibri"/>
                <a:ea typeface="Calibri"/>
                <a:cs typeface="Calibri"/>
                <a:sym typeface="Calibri"/>
              </a:rPr>
              <a:t>Danger of replicating power dynamics, not everyone feels as confident to speak</a:t>
            </a:r>
            <a:endParaRPr b="1" i="0" sz="1700" u="none" cap="none" strike="noStrike">
              <a:solidFill>
                <a:srgbClr val="000000"/>
              </a:solidFill>
              <a:latin typeface="Calibri"/>
              <a:ea typeface="Calibri"/>
              <a:cs typeface="Calibri"/>
              <a:sym typeface="Calibri"/>
            </a:endParaRPr>
          </a:p>
          <a:p>
            <a:pPr indent="-336550" lvl="0" marL="457200" marR="0" rtl="0" algn="l">
              <a:lnSpc>
                <a:spcPct val="100000"/>
              </a:lnSpc>
              <a:spcBef>
                <a:spcPts val="0"/>
              </a:spcBef>
              <a:spcAft>
                <a:spcPts val="0"/>
              </a:spcAft>
              <a:buClr>
                <a:srgbClr val="6AA84F"/>
              </a:buClr>
              <a:buSzPts val="1700"/>
              <a:buFont typeface="Calibri"/>
              <a:buChar char="➔"/>
            </a:pPr>
            <a:r>
              <a:rPr b="1" i="0" lang="fr-FR" sz="1700" u="none" cap="none" strike="noStrike">
                <a:solidFill>
                  <a:srgbClr val="6AA84F"/>
                </a:solidFill>
                <a:latin typeface="Calibri"/>
                <a:ea typeface="Calibri"/>
                <a:cs typeface="Calibri"/>
                <a:sym typeface="Calibri"/>
              </a:rPr>
              <a:t>Foster Inclusive and empowering environments (good facilitation, separate working groups, preliminary meetings with some groups, etc)</a:t>
            </a:r>
            <a:endParaRPr b="1" i="0" sz="1700" u="none" cap="none" strike="noStrike">
              <a:solidFill>
                <a:srgbClr val="6AA84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6AA84F"/>
              </a:solidFill>
              <a:latin typeface="Calibri"/>
              <a:ea typeface="Calibri"/>
              <a:cs typeface="Calibri"/>
              <a:sym typeface="Calibri"/>
            </a:endParaRPr>
          </a:p>
          <a:p>
            <a:pPr indent="-336550" lvl="0" marL="457200" marR="0" rtl="0" algn="l">
              <a:lnSpc>
                <a:spcPct val="100000"/>
              </a:lnSpc>
              <a:spcBef>
                <a:spcPts val="0"/>
              </a:spcBef>
              <a:spcAft>
                <a:spcPts val="0"/>
              </a:spcAft>
              <a:buClr>
                <a:schemeClr val="dk1"/>
              </a:buClr>
              <a:buSzPts val="1700"/>
              <a:buFont typeface="Calibri"/>
              <a:buAutoNum type="arabicPeriod"/>
            </a:pPr>
            <a:r>
              <a:rPr b="1" i="0" lang="fr-FR" sz="1700" u="none" cap="none" strike="noStrike">
                <a:solidFill>
                  <a:schemeClr val="dk1"/>
                </a:solidFill>
                <a:latin typeface="Calibri"/>
                <a:ea typeface="Calibri"/>
                <a:cs typeface="Calibri"/>
                <a:sym typeface="Calibri"/>
              </a:rPr>
              <a:t>Complex socio-political context : Reluctance due to post socialist context and lack of inclusion of food in political agendas</a:t>
            </a:r>
            <a:endParaRPr b="1" i="0" sz="17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6AA84F"/>
              </a:solidFill>
              <a:latin typeface="Calibri"/>
              <a:ea typeface="Calibri"/>
              <a:cs typeface="Calibri"/>
              <a:sym typeface="Calibri"/>
            </a:endParaRPr>
          </a:p>
        </p:txBody>
      </p:sp>
      <p:sp>
        <p:nvSpPr>
          <p:cNvPr id="835" name="Google Shape;835;g2e572745a7c_0_61"/>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2000"/>
              <a:buNone/>
            </a:pPr>
            <a:r>
              <a:rPr b="1" lang="fr-FR" sz="3600"/>
              <a:t>Integrated and participatory food governance in District 6 </a:t>
            </a:r>
            <a:endParaRPr b="1" sz="3600"/>
          </a:p>
        </p:txBody>
      </p:sp>
      <p:sp>
        <p:nvSpPr>
          <p:cNvPr id="836" name="Google Shape;836;g2e572745a7c_0_61"/>
          <p:cNvSpPr txBox="1"/>
          <p:nvPr/>
        </p:nvSpPr>
        <p:spPr>
          <a:xfrm>
            <a:off x="8924975" y="1606125"/>
            <a:ext cx="3285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None/>
            </a:pPr>
            <a:r>
              <a:rPr lang="fr-FR" u="sng">
                <a:solidFill>
                  <a:schemeClr val="hlink"/>
                </a:solidFill>
                <a:hlinkClick r:id="rId3"/>
              </a:rPr>
              <a:t>https://www.milanurbanfoodpolicypact.org/the-milan-urban-food-policy-pact-monitoring-framework-handbook-and-resource-pack/</a:t>
            </a:r>
            <a:endParaRPr/>
          </a:p>
          <a:p>
            <a:pPr indent="0" lvl="0" marL="0" rtl="0" algn="l">
              <a:lnSpc>
                <a:spcPct val="90000"/>
              </a:lnSpc>
              <a:spcBef>
                <a:spcPts val="1000"/>
              </a:spcBef>
              <a:spcAft>
                <a:spcPts val="0"/>
              </a:spcAft>
              <a:buNone/>
            </a:pPr>
            <a:r>
              <a:rPr lang="fr-FR" u="sng">
                <a:solidFill>
                  <a:schemeClr val="hlink"/>
                </a:solidFill>
                <a:hlinkClick r:id="rId4"/>
              </a:rPr>
              <a:t>https://www.fao.org/fileadmin/user_upload/faoweb/ffc/docs/Tool_-_CRFS_Resilience_Indicator_Framework.pdf</a:t>
            </a:r>
            <a:endParaRPr/>
          </a:p>
          <a:p>
            <a:pPr indent="0" lvl="0" marL="0" rtl="0" algn="l">
              <a:lnSpc>
                <a:spcPct val="90000"/>
              </a:lnSpc>
              <a:spcBef>
                <a:spcPts val="1000"/>
              </a:spcBef>
              <a:spcAft>
                <a:spcPts val="0"/>
              </a:spcAft>
              <a:buNone/>
            </a:pPr>
            <a:r>
              <a:rPr lang="fr-FR" u="sng">
                <a:solidFill>
                  <a:schemeClr val="hlink"/>
                </a:solidFill>
                <a:hlinkClick r:id="rId5"/>
              </a:rPr>
              <a:t>https://www.uia-initiative.eu/en/news/last-uia-tastin-fives-journal-urban-labs-new-way-creating-and-living-city</a:t>
            </a:r>
            <a:endParaRPr/>
          </a:p>
          <a:p>
            <a:pPr indent="0" lvl="0" marL="0" rtl="0" algn="l">
              <a:lnSpc>
                <a:spcPct val="90000"/>
              </a:lnSpc>
              <a:spcBef>
                <a:spcPts val="1000"/>
              </a:spcBef>
              <a:spcAft>
                <a:spcPts val="0"/>
              </a:spcAft>
              <a:buNone/>
            </a:pPr>
            <a:r>
              <a:rPr lang="fr-FR" u="sng">
                <a:solidFill>
                  <a:schemeClr val="hlink"/>
                </a:solidFill>
                <a:hlinkClick r:id="rId6"/>
              </a:rPr>
              <a:t>https://www.sustainablefoodplaces.org/resources/sfp_toolkit/</a:t>
            </a:r>
            <a:endParaRPr/>
          </a:p>
          <a:p>
            <a:pPr indent="0" lvl="0" marL="0" rtl="0" algn="l">
              <a:lnSpc>
                <a:spcPct val="90000"/>
              </a:lnSpc>
              <a:spcBef>
                <a:spcPts val="1000"/>
              </a:spcBef>
              <a:spcAft>
                <a:spcPts val="0"/>
              </a:spcAft>
              <a:buNone/>
            </a:pPr>
            <a:r>
              <a:rPr lang="fr-FR" u="sng">
                <a:solidFill>
                  <a:schemeClr val="hlink"/>
                </a:solidFill>
                <a:hlinkClick r:id="rId7"/>
              </a:rPr>
              <a:t>https://www.rockefellerfoundation.org/wp-content/uploads/2022/02/Food-Systems-Analysis-Toolkit.pdf</a:t>
            </a:r>
            <a:endParaRPr/>
          </a:p>
          <a:p>
            <a:pPr indent="0" lvl="0" marL="0" rtl="0" algn="l">
              <a:lnSpc>
                <a:spcPct val="90000"/>
              </a:lnSpc>
              <a:spcBef>
                <a:spcPts val="1000"/>
              </a:spcBef>
              <a:spcAft>
                <a:spcPts val="0"/>
              </a:spcAft>
              <a:buNone/>
            </a:pPr>
            <a:r>
              <a:rPr lang="fr-FR" u="sng">
                <a:solidFill>
                  <a:schemeClr val="hlink"/>
                </a:solidFill>
                <a:hlinkClick r:id="rId8"/>
              </a:rPr>
              <a:t>https://www.rit.edu/affiliate/nysp2i/sites/rit.edu.affiliate.nysp2i/files/docs/resources/Municipal_Food_Waste_Toolkit_Part_1-Defining_Your_Goals.pdf</a:t>
            </a:r>
            <a:r>
              <a:rPr lang="fr-FR"/>
              <a:t> </a:t>
            </a:r>
            <a:endParaRPr/>
          </a:p>
          <a:p>
            <a:pPr indent="-64135" lvl="0" marL="22860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842" name="Google Shape;842;p8"/>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600"/>
              <a:t> References</a:t>
            </a:r>
            <a:endParaRPr b="1" sz="36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g2e341fc4479_0_73"/>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0" lvl="0" marL="457200" rtl="0" algn="l">
              <a:lnSpc>
                <a:spcPct val="90000"/>
              </a:lnSpc>
              <a:spcBef>
                <a:spcPts val="0"/>
              </a:spcBef>
              <a:spcAft>
                <a:spcPts val="0"/>
              </a:spcAft>
              <a:buSzPts val="1800"/>
              <a:buNone/>
            </a:pPr>
            <a:r>
              <a:rPr b="1" lang="fr-FR" sz="3600"/>
              <a:t> Evaluation of this course</a:t>
            </a:r>
            <a:endParaRPr b="1" sz="3600"/>
          </a:p>
        </p:txBody>
      </p:sp>
      <p:sp>
        <p:nvSpPr>
          <p:cNvPr id="848" name="Google Shape;848;g2e341fc4479_0_73"/>
          <p:cNvSpPr txBox="1"/>
          <p:nvPr/>
        </p:nvSpPr>
        <p:spPr>
          <a:xfrm>
            <a:off x="587150" y="822075"/>
            <a:ext cx="10858200" cy="5569200"/>
          </a:xfrm>
          <a:prstGeom prst="rect">
            <a:avLst/>
          </a:prstGeom>
          <a:noFill/>
          <a:ln>
            <a:noFill/>
          </a:ln>
        </p:spPr>
        <p:txBody>
          <a:bodyPr anchorCtr="0" anchor="t" bIns="91425" lIns="91425" spcFirstLastPara="1" rIns="91425" wrap="square" tIns="91425">
            <a:noAutofit/>
          </a:bodyPr>
          <a:lstStyle/>
          <a:p>
            <a:pPr indent="-342900" lvl="0" marL="457200" rtl="0" algn="just">
              <a:spcBef>
                <a:spcPts val="0"/>
              </a:spcBef>
              <a:spcAft>
                <a:spcPts val="0"/>
              </a:spcAft>
              <a:buClr>
                <a:schemeClr val="dk1"/>
              </a:buClr>
              <a:buSzPts val="1800"/>
              <a:buFont typeface="Calibri"/>
              <a:buChar char="●"/>
            </a:pPr>
            <a:r>
              <a:rPr b="1" lang="fr-FR" sz="1800">
                <a:solidFill>
                  <a:schemeClr val="dk1"/>
                </a:solidFill>
                <a:latin typeface="Calibri"/>
                <a:ea typeface="Calibri"/>
                <a:cs typeface="Calibri"/>
                <a:sym typeface="Calibri"/>
              </a:rPr>
              <a:t>Ioana</a:t>
            </a:r>
            <a:r>
              <a:rPr lang="fr-FR" sz="1800">
                <a:solidFill>
                  <a:schemeClr val="dk1"/>
                </a:solidFill>
                <a:latin typeface="Calibri"/>
                <a:ea typeface="Calibri"/>
                <a:cs typeface="Calibri"/>
                <a:sym typeface="Calibri"/>
              </a:rPr>
              <a:t>: I appreciate working in a Living Lab setting, knowing students with </a:t>
            </a:r>
            <a:r>
              <a:rPr lang="fr-FR" sz="1800">
                <a:solidFill>
                  <a:schemeClr val="dk1"/>
                </a:solidFill>
                <a:latin typeface="Calibri"/>
                <a:ea typeface="Calibri"/>
                <a:cs typeface="Calibri"/>
                <a:sym typeface="Calibri"/>
              </a:rPr>
              <a:t>different</a:t>
            </a:r>
            <a:r>
              <a:rPr lang="fr-FR" sz="1800">
                <a:solidFill>
                  <a:schemeClr val="dk1"/>
                </a:solidFill>
                <a:latin typeface="Calibri"/>
                <a:ea typeface="Calibri"/>
                <a:cs typeface="Calibri"/>
                <a:sym typeface="Calibri"/>
              </a:rPr>
              <a:t> </a:t>
            </a:r>
            <a:r>
              <a:rPr lang="fr-FR" sz="1800">
                <a:solidFill>
                  <a:schemeClr val="dk1"/>
                </a:solidFill>
                <a:latin typeface="Calibri"/>
                <a:ea typeface="Calibri"/>
                <a:cs typeface="Calibri"/>
                <a:sym typeface="Calibri"/>
              </a:rPr>
              <a:t>backgrounds</a:t>
            </a:r>
            <a:r>
              <a:rPr lang="fr-FR" sz="1800">
                <a:solidFill>
                  <a:schemeClr val="dk1"/>
                </a:solidFill>
                <a:latin typeface="Calibri"/>
                <a:ea typeface="Calibri"/>
                <a:cs typeface="Calibri"/>
                <a:sym typeface="Calibri"/>
              </a:rPr>
              <a:t>, exchanging knowledge and applying what we have </a:t>
            </a:r>
            <a:r>
              <a:rPr lang="fr-FR" sz="1800">
                <a:solidFill>
                  <a:schemeClr val="dk1"/>
                </a:solidFill>
                <a:latin typeface="Calibri"/>
                <a:ea typeface="Calibri"/>
                <a:cs typeface="Calibri"/>
                <a:sym typeface="Calibri"/>
              </a:rPr>
              <a:t>learnt on a concrete project than will continue after the finalisation of the course. </a:t>
            </a:r>
            <a:endParaRPr sz="1800">
              <a:solidFill>
                <a:schemeClr val="dk1"/>
              </a:solidFill>
              <a:latin typeface="Calibri"/>
              <a:ea typeface="Calibri"/>
              <a:cs typeface="Calibri"/>
              <a:sym typeface="Calibri"/>
            </a:endParaRPr>
          </a:p>
          <a:p>
            <a:pPr indent="-342900" lvl="0" marL="457200" rtl="0" algn="just">
              <a:spcBef>
                <a:spcPts val="1000"/>
              </a:spcBef>
              <a:spcAft>
                <a:spcPts val="0"/>
              </a:spcAft>
              <a:buClr>
                <a:schemeClr val="dk1"/>
              </a:buClr>
              <a:buSzPts val="1800"/>
              <a:buFont typeface="Calibri"/>
              <a:buChar char="●"/>
            </a:pPr>
            <a:r>
              <a:rPr b="1" lang="fr-FR" sz="1800">
                <a:solidFill>
                  <a:schemeClr val="dk1"/>
                </a:solidFill>
                <a:latin typeface="Calibri"/>
                <a:ea typeface="Calibri"/>
                <a:cs typeface="Calibri"/>
                <a:sym typeface="Calibri"/>
              </a:rPr>
              <a:t>Camelia</a:t>
            </a:r>
            <a:r>
              <a:rPr lang="fr-FR" sz="1800">
                <a:solidFill>
                  <a:schemeClr val="dk1"/>
                </a:solidFill>
                <a:latin typeface="Calibri"/>
                <a:ea typeface="Calibri"/>
                <a:cs typeface="Calibri"/>
                <a:sym typeface="Calibri"/>
              </a:rPr>
              <a:t>: Excellent lectures and great conversations on how to work on the strategy for District 6. Informative to know the other groups work too.</a:t>
            </a:r>
            <a:endParaRPr sz="1800">
              <a:solidFill>
                <a:schemeClr val="dk1"/>
              </a:solidFill>
              <a:latin typeface="Calibri"/>
              <a:ea typeface="Calibri"/>
              <a:cs typeface="Calibri"/>
              <a:sym typeface="Calibri"/>
            </a:endParaRPr>
          </a:p>
          <a:p>
            <a:pPr indent="-342900" lvl="0" marL="457200" rtl="0" algn="just">
              <a:spcBef>
                <a:spcPts val="1000"/>
              </a:spcBef>
              <a:spcAft>
                <a:spcPts val="0"/>
              </a:spcAft>
              <a:buClr>
                <a:schemeClr val="dk1"/>
              </a:buClr>
              <a:buSzPts val="1800"/>
              <a:buFont typeface="Calibri"/>
              <a:buChar char="●"/>
            </a:pPr>
            <a:r>
              <a:rPr b="1" lang="fr-FR" sz="1800">
                <a:solidFill>
                  <a:schemeClr val="dk1"/>
                </a:solidFill>
                <a:latin typeface="Calibri"/>
                <a:ea typeface="Calibri"/>
                <a:cs typeface="Calibri"/>
                <a:sym typeface="Calibri"/>
              </a:rPr>
              <a:t>Raluca</a:t>
            </a:r>
            <a:r>
              <a:rPr lang="fr-FR"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342900" lvl="0" marL="457200" rtl="0" algn="just">
              <a:spcBef>
                <a:spcPts val="1000"/>
              </a:spcBef>
              <a:spcAft>
                <a:spcPts val="0"/>
              </a:spcAft>
              <a:buClr>
                <a:schemeClr val="dk1"/>
              </a:buClr>
              <a:buSzPts val="1800"/>
              <a:buFont typeface="Calibri"/>
              <a:buChar char="●"/>
            </a:pPr>
            <a:r>
              <a:rPr b="1" lang="fr-FR" sz="1800">
                <a:solidFill>
                  <a:schemeClr val="dk1"/>
                </a:solidFill>
                <a:latin typeface="Calibri"/>
                <a:ea typeface="Calibri"/>
                <a:cs typeface="Calibri"/>
                <a:sym typeface="Calibri"/>
              </a:rPr>
              <a:t>Maria</a:t>
            </a:r>
            <a:r>
              <a:rPr lang="fr-FR" sz="1800">
                <a:solidFill>
                  <a:schemeClr val="dk1"/>
                </a:solidFill>
                <a:latin typeface="Calibri"/>
                <a:ea typeface="Calibri"/>
                <a:cs typeface="Calibri"/>
                <a:sym typeface="Calibri"/>
              </a:rPr>
              <a:t>: Being able to share similar experiences in different contexts has been really enriching. The living lab of district 6 in </a:t>
            </a:r>
            <a:r>
              <a:rPr lang="fr-FR" sz="1800">
                <a:solidFill>
                  <a:schemeClr val="dk1"/>
                </a:solidFill>
                <a:latin typeface="Calibri"/>
                <a:ea typeface="Calibri"/>
                <a:cs typeface="Calibri"/>
                <a:sym typeface="Calibri"/>
              </a:rPr>
              <a:t>Bucharest</a:t>
            </a:r>
            <a:r>
              <a:rPr lang="fr-FR" sz="1800">
                <a:solidFill>
                  <a:schemeClr val="dk1"/>
                </a:solidFill>
                <a:latin typeface="Calibri"/>
                <a:ea typeface="Calibri"/>
                <a:cs typeface="Calibri"/>
                <a:sym typeface="Calibri"/>
              </a:rPr>
              <a:t> has been very well organized and has achieved very good results in such a diverse international context. </a:t>
            </a:r>
            <a:endParaRPr sz="1800">
              <a:solidFill>
                <a:schemeClr val="dk1"/>
              </a:solidFill>
              <a:latin typeface="Calibri"/>
              <a:ea typeface="Calibri"/>
              <a:cs typeface="Calibri"/>
              <a:sym typeface="Calibri"/>
            </a:endParaRPr>
          </a:p>
          <a:p>
            <a:pPr indent="-342900" lvl="0" marL="457200" rtl="0" algn="just">
              <a:spcBef>
                <a:spcPts val="1000"/>
              </a:spcBef>
              <a:spcAft>
                <a:spcPts val="0"/>
              </a:spcAft>
              <a:buClr>
                <a:schemeClr val="dk1"/>
              </a:buClr>
              <a:buSzPts val="1800"/>
              <a:buFont typeface="Calibri"/>
              <a:buChar char="●"/>
            </a:pPr>
            <a:r>
              <a:rPr b="1" lang="fr-FR" sz="1800">
                <a:solidFill>
                  <a:schemeClr val="dk1"/>
                </a:solidFill>
                <a:latin typeface="Calibri"/>
                <a:ea typeface="Calibri"/>
                <a:cs typeface="Calibri"/>
                <a:sym typeface="Calibri"/>
              </a:rPr>
              <a:t>Carmen</a:t>
            </a:r>
            <a:r>
              <a:rPr lang="fr-FR" sz="1800">
                <a:solidFill>
                  <a:schemeClr val="dk1"/>
                </a:solidFill>
                <a:latin typeface="Calibri"/>
                <a:ea typeface="Calibri"/>
                <a:cs typeface="Calibri"/>
                <a:sym typeface="Calibri"/>
              </a:rPr>
              <a:t>: The lectures were really enriching and working in the living lab allowed to apply what we learned in a concrete setting. Working in a local/remote students basis was interesting, as we could combine our theoretical desk research with the findings on the ground.  </a:t>
            </a:r>
            <a:endParaRPr sz="1800">
              <a:solidFill>
                <a:schemeClr val="dk1"/>
              </a:solidFill>
              <a:latin typeface="Calibri"/>
              <a:ea typeface="Calibri"/>
              <a:cs typeface="Calibri"/>
              <a:sym typeface="Calibri"/>
            </a:endParaRPr>
          </a:p>
          <a:p>
            <a:pPr indent="-342900" lvl="0" marL="457200" rtl="0" algn="just">
              <a:spcBef>
                <a:spcPts val="1000"/>
              </a:spcBef>
              <a:spcAft>
                <a:spcPts val="1000"/>
              </a:spcAft>
              <a:buClr>
                <a:schemeClr val="dk1"/>
              </a:buClr>
              <a:buSzPts val="1800"/>
              <a:buFont typeface="Calibri"/>
              <a:buChar char="●"/>
            </a:pPr>
            <a:r>
              <a:rPr b="1" lang="fr-FR" sz="1800">
                <a:solidFill>
                  <a:schemeClr val="dk1"/>
                </a:solidFill>
                <a:latin typeface="Calibri"/>
                <a:ea typeface="Calibri"/>
                <a:cs typeface="Calibri"/>
                <a:sym typeface="Calibri"/>
              </a:rPr>
              <a:t>Shashank</a:t>
            </a:r>
            <a:r>
              <a:rPr lang="fr-FR" sz="1800">
                <a:solidFill>
                  <a:schemeClr val="dk1"/>
                </a:solidFill>
                <a:latin typeface="Calibri"/>
                <a:ea typeface="Calibri"/>
                <a:cs typeface="Calibri"/>
                <a:sym typeface="Calibri"/>
              </a:rPr>
              <a:t>: AESOP4FOOD is a really nice course to learn about how to get involved in the foodscapes, the lectures are very insightful on how to start forming policies, and also give opportunities to learn about active initiatives in other parts of the </a:t>
            </a:r>
            <a:r>
              <a:rPr lang="fr-FR" sz="1800">
                <a:solidFill>
                  <a:schemeClr val="dk1"/>
                </a:solidFill>
                <a:latin typeface="Calibri"/>
                <a:ea typeface="Calibri"/>
                <a:cs typeface="Calibri"/>
                <a:sym typeface="Calibri"/>
              </a:rPr>
              <a:t>world</a:t>
            </a:r>
            <a:r>
              <a:rPr lang="fr-FR" sz="1800">
                <a:solidFill>
                  <a:schemeClr val="dk1"/>
                </a:solidFill>
                <a:latin typeface="Calibri"/>
                <a:ea typeface="Calibri"/>
                <a:cs typeface="Calibri"/>
                <a:sym typeface="Calibri"/>
              </a:rPr>
              <a:t> which can later be combined in new food policies. Also, the living labs provide </a:t>
            </a:r>
            <a:r>
              <a:rPr lang="fr-FR" sz="1800">
                <a:solidFill>
                  <a:schemeClr val="dk1"/>
                </a:solidFill>
                <a:latin typeface="Calibri"/>
                <a:ea typeface="Calibri"/>
                <a:cs typeface="Calibri"/>
                <a:sym typeface="Calibri"/>
              </a:rPr>
              <a:t>opportunities</a:t>
            </a:r>
            <a:r>
              <a:rPr lang="fr-FR" sz="1800">
                <a:solidFill>
                  <a:schemeClr val="dk1"/>
                </a:solidFill>
                <a:latin typeface="Calibri"/>
                <a:ea typeface="Calibri"/>
                <a:cs typeface="Calibri"/>
                <a:sym typeface="Calibri"/>
              </a:rPr>
              <a:t> to meet other people curious about foodscapes and knowledge sharing, which is also good for networking and future collaboration. Overall, the course is nicely designed to to learn and apply the knowledge during the duration of the course.</a:t>
            </a:r>
            <a:endParaRPr sz="1800">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2" name="Shape 852"/>
        <p:cNvGrpSpPr/>
        <p:nvPr/>
      </p:nvGrpSpPr>
      <p:grpSpPr>
        <a:xfrm>
          <a:off x="0" y="0"/>
          <a:ext cx="0" cy="0"/>
          <a:chOff x="0" y="0"/>
          <a:chExt cx="0" cy="0"/>
        </a:xfrm>
      </p:grpSpPr>
      <p:sp>
        <p:nvSpPr>
          <p:cNvPr id="853" name="Google Shape;853;g2cf78f7f21f_0_295"/>
          <p:cNvSpPr txBox="1"/>
          <p:nvPr>
            <p:ph idx="1" type="body"/>
          </p:nvPr>
        </p:nvSpPr>
        <p:spPr>
          <a:xfrm>
            <a:off x="838200" y="826925"/>
            <a:ext cx="10515600" cy="5349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fr-FR"/>
              <a:t>Festivaluri</a:t>
            </a:r>
            <a:endParaRPr/>
          </a:p>
          <a:p>
            <a:pPr indent="0" lvl="0" marL="0" rtl="0" algn="l">
              <a:lnSpc>
                <a:spcPct val="90000"/>
              </a:lnSpc>
              <a:spcBef>
                <a:spcPts val="1000"/>
              </a:spcBef>
              <a:spcAft>
                <a:spcPts val="0"/>
              </a:spcAft>
              <a:buSzPts val="1800"/>
              <a:buNone/>
            </a:pPr>
            <a:r>
              <a:rPr lang="fr-FR"/>
              <a:t>Piețe volante</a:t>
            </a:r>
            <a:endParaRPr/>
          </a:p>
          <a:p>
            <a:pPr indent="0" lvl="0" marL="0" rtl="0" algn="l">
              <a:lnSpc>
                <a:spcPct val="90000"/>
              </a:lnSpc>
              <a:spcBef>
                <a:spcPts val="1000"/>
              </a:spcBef>
              <a:spcAft>
                <a:spcPts val="0"/>
              </a:spcAft>
              <a:buSzPts val="1800"/>
              <a:buNone/>
            </a:pPr>
            <a:r>
              <a:rPr lang="fr-FR"/>
              <a:t>Certificate de producători</a:t>
            </a:r>
            <a:endParaRPr/>
          </a:p>
          <a:p>
            <a:pPr indent="0" lvl="0" marL="0" rtl="0" algn="l">
              <a:lnSpc>
                <a:spcPct val="90000"/>
              </a:lnSpc>
              <a:spcBef>
                <a:spcPts val="1000"/>
              </a:spcBef>
              <a:spcAft>
                <a:spcPts val="0"/>
              </a:spcAft>
              <a:buSzPts val="1800"/>
              <a:buNone/>
            </a:pPr>
            <a:r>
              <a:rPr lang="fr-FR"/>
              <a:t>stakeholders power map</a:t>
            </a:r>
            <a:endParaRPr/>
          </a:p>
        </p:txBody>
      </p:sp>
      <p:sp>
        <p:nvSpPr>
          <p:cNvPr id="854" name="Google Shape;854;g2cf78f7f21f_0_295"/>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Questions</a:t>
            </a:r>
            <a:endParaRPr sz="36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8" name="Shape 858"/>
        <p:cNvGrpSpPr/>
        <p:nvPr/>
      </p:nvGrpSpPr>
      <p:grpSpPr>
        <a:xfrm>
          <a:off x="0" y="0"/>
          <a:ext cx="0" cy="0"/>
          <a:chOff x="0" y="0"/>
          <a:chExt cx="0" cy="0"/>
        </a:xfrm>
      </p:grpSpPr>
      <p:sp>
        <p:nvSpPr>
          <p:cNvPr id="859" name="Google Shape;859;g2cafd29cce0_0_0"/>
          <p:cNvSpPr txBox="1"/>
          <p:nvPr>
            <p:ph type="title"/>
          </p:nvPr>
        </p:nvSpPr>
        <p:spPr>
          <a:xfrm>
            <a:off x="838200" y="365125"/>
            <a:ext cx="105156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fr-FR" sz="3500"/>
              <a:t>Resources for stakeholder mapping</a:t>
            </a:r>
            <a:endParaRPr sz="3000"/>
          </a:p>
        </p:txBody>
      </p:sp>
      <p:sp>
        <p:nvSpPr>
          <p:cNvPr id="860" name="Google Shape;860;g2cafd29cce0_0_0"/>
          <p:cNvSpPr txBox="1"/>
          <p:nvPr>
            <p:ph idx="1" type="body"/>
          </p:nvPr>
        </p:nvSpPr>
        <p:spPr>
          <a:xfrm>
            <a:off x="838200" y="1035650"/>
            <a:ext cx="10515600" cy="5141100"/>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115000"/>
              </a:lnSpc>
              <a:spcBef>
                <a:spcPts val="1000"/>
              </a:spcBef>
              <a:spcAft>
                <a:spcPts val="0"/>
              </a:spcAft>
              <a:buSzPct val="160714"/>
              <a:buNone/>
            </a:pPr>
            <a:r>
              <a:rPr lang="fr-FR"/>
              <a:t>Ecological production: </a:t>
            </a:r>
            <a:endParaRPr/>
          </a:p>
          <a:p>
            <a:pPr indent="-274320" lvl="0" marL="457200" rtl="0" algn="l">
              <a:lnSpc>
                <a:spcPct val="115000"/>
              </a:lnSpc>
              <a:spcBef>
                <a:spcPts val="1000"/>
              </a:spcBef>
              <a:spcAft>
                <a:spcPts val="0"/>
              </a:spcAft>
              <a:buSzPct val="64285"/>
              <a:buChar char="•"/>
            </a:pPr>
            <a:r>
              <a:rPr lang="fr-FR" u="sng">
                <a:solidFill>
                  <a:schemeClr val="hlink"/>
                </a:solidFill>
                <a:hlinkClick r:id="rId3"/>
              </a:rPr>
              <a:t>News article about an independent mapping of ecological producers in Romania</a:t>
            </a:r>
            <a:r>
              <a:rPr lang="fr-FR"/>
              <a:t> (romanian) and interactive map: </a:t>
            </a:r>
            <a:r>
              <a:rPr lang="fr-FR" u="sng">
                <a:solidFill>
                  <a:schemeClr val="hlink"/>
                </a:solidFill>
                <a:hlinkClick r:id="rId4"/>
              </a:rPr>
              <a:t>https://www.agriculturaecologica.ro/harta-producatorilor/</a:t>
            </a:r>
            <a:r>
              <a:rPr lang="fr-FR"/>
              <a:t> </a:t>
            </a:r>
            <a:endParaRPr/>
          </a:p>
          <a:p>
            <a:pPr indent="-274320" lvl="0" marL="457200" rtl="0" algn="l">
              <a:lnSpc>
                <a:spcPct val="115000"/>
              </a:lnSpc>
              <a:spcBef>
                <a:spcPts val="1000"/>
              </a:spcBef>
              <a:spcAft>
                <a:spcPts val="0"/>
              </a:spcAft>
              <a:buSzPct val="64285"/>
              <a:buChar char="•"/>
            </a:pPr>
            <a:r>
              <a:rPr lang="fr-FR"/>
              <a:t>Development Strategy 2021-2030: </a:t>
            </a:r>
            <a:r>
              <a:rPr lang="fr-FR" u="sng">
                <a:solidFill>
                  <a:schemeClr val="hlink"/>
                </a:solidFill>
                <a:hlinkClick r:id="rId5"/>
              </a:rPr>
              <a:t>https://primarie6.ro/primarie_sector6/sites/default/files/2022-05/Programul-integrat-de-dezvoltare-urbana-a-Sectorului-6-al-Municipiului-Bucuresti-2021-2030.pdf</a:t>
            </a:r>
            <a:r>
              <a:rPr lang="fr-FR"/>
              <a:t>  (romanian)</a:t>
            </a:r>
            <a:endParaRPr/>
          </a:p>
          <a:p>
            <a:pPr indent="-274320" lvl="0" marL="457200" rtl="0" algn="l">
              <a:lnSpc>
                <a:spcPct val="115000"/>
              </a:lnSpc>
              <a:spcBef>
                <a:spcPts val="1000"/>
              </a:spcBef>
              <a:spcAft>
                <a:spcPts val="0"/>
              </a:spcAft>
              <a:buSzPct val="64285"/>
              <a:buChar char="•"/>
            </a:pPr>
            <a:r>
              <a:rPr lang="fr-FR"/>
              <a:t>List of markets from S6 website, green areas, parks, playgrounds can also be found: </a:t>
            </a:r>
            <a:r>
              <a:rPr lang="fr-FR" u="sng">
                <a:solidFill>
                  <a:schemeClr val="hlink"/>
                </a:solidFill>
                <a:hlinkClick r:id="rId6"/>
              </a:rPr>
              <a:t>https://administratiacomerciala6.ro/comercial_primariesector6/serviciul-administrare-piete</a:t>
            </a:r>
            <a:r>
              <a:rPr lang="fr-FR"/>
              <a:t> </a:t>
            </a:r>
            <a:endParaRPr/>
          </a:p>
          <a:p>
            <a:pPr indent="-274320" lvl="0" marL="457200" rtl="0" algn="l">
              <a:lnSpc>
                <a:spcPct val="115000"/>
              </a:lnSpc>
              <a:spcBef>
                <a:spcPts val="1000"/>
              </a:spcBef>
              <a:spcAft>
                <a:spcPts val="0"/>
              </a:spcAft>
              <a:buSzPct val="64285"/>
              <a:buChar char="•"/>
            </a:pPr>
            <a:r>
              <a:rPr lang="fr-FR"/>
              <a:t>Mapped schools, highschools, kindergardens, nurseries: </a:t>
            </a:r>
            <a:r>
              <a:rPr lang="fr-FR" u="sng">
                <a:solidFill>
                  <a:schemeClr val="hlink"/>
                </a:solidFill>
                <a:hlinkClick r:id="rId7"/>
              </a:rPr>
              <a:t>https://administratiascolilor6.ro/admin_scoli_primariesector6/</a:t>
            </a:r>
            <a:r>
              <a:rPr lang="fr-FR"/>
              <a:t> </a:t>
            </a:r>
            <a:endParaRPr/>
          </a:p>
          <a:p>
            <a:pPr indent="-274320" lvl="0" marL="457200" rtl="0" algn="l">
              <a:lnSpc>
                <a:spcPct val="115000"/>
              </a:lnSpc>
              <a:spcBef>
                <a:spcPts val="1000"/>
              </a:spcBef>
              <a:spcAft>
                <a:spcPts val="0"/>
              </a:spcAft>
              <a:buSzPct val="64285"/>
              <a:buChar char="•"/>
            </a:pPr>
            <a:r>
              <a:rPr lang="fr-FR"/>
              <a:t>Projects of the Social Services S6: </a:t>
            </a:r>
            <a:r>
              <a:rPr lang="fr-FR" u="sng">
                <a:solidFill>
                  <a:schemeClr val="hlink"/>
                </a:solidFill>
                <a:hlinkClick r:id="rId8"/>
              </a:rPr>
              <a:t>https://www.asistentasociala6.ro/proiecte-fonduri-externe</a:t>
            </a:r>
            <a:r>
              <a:rPr lang="fr-FR"/>
              <a:t> including </a:t>
            </a:r>
            <a:r>
              <a:rPr lang="fr-FR" u="sng">
                <a:solidFill>
                  <a:schemeClr val="hlink"/>
                </a:solidFill>
                <a:hlinkClick r:id="rId9"/>
              </a:rPr>
              <a:t>https://www.foodbank6.ro/</a:t>
            </a:r>
            <a:r>
              <a:rPr lang="fr-FR"/>
              <a:t> </a:t>
            </a:r>
            <a:endParaRPr/>
          </a:p>
          <a:p>
            <a:pPr indent="-274320" lvl="0" marL="457200" rtl="0" algn="l">
              <a:lnSpc>
                <a:spcPct val="115000"/>
              </a:lnSpc>
              <a:spcBef>
                <a:spcPts val="1000"/>
              </a:spcBef>
              <a:spcAft>
                <a:spcPts val="0"/>
              </a:spcAft>
              <a:buSzPct val="64285"/>
              <a:buChar char="•"/>
            </a:pPr>
            <a:r>
              <a:rPr lang="fr-FR"/>
              <a:t>Programme for introducing warm meals in schools: </a:t>
            </a:r>
            <a:r>
              <a:rPr lang="fr-FR" u="sng">
                <a:solidFill>
                  <a:schemeClr val="hlink"/>
                </a:solidFill>
                <a:hlinkClick r:id="rId10"/>
              </a:rPr>
              <a:t>https://www.edupedu.ro/programul-national-masa-sanatoasa-incepe-pe-1-ianuarie-2024-masa-calda-sau-pachet-alimentar-de-15-lei-pe-zi-de-elev-inspectoratele-scolare-vor-alege-scolile-care-intra-in-program/</a:t>
            </a:r>
            <a:r>
              <a:rPr lang="fr-FR"/>
              <a:t> including 3 schools in Sector 6 (Ion Dumitriu, Sfânta Treime, Nr. 309) </a:t>
            </a:r>
            <a:r>
              <a:rPr lang="fr-FR" u="sng">
                <a:solidFill>
                  <a:schemeClr val="hlink"/>
                </a:solidFill>
                <a:hlinkClick r:id="rId11"/>
              </a:rPr>
              <a:t>https://www.edupedu.ro/oficial-lista-scolilor-incluse-in-programul-masa-sanatoasa-in-2024-publicata-dupa-doua-luni-de-cand-a-inceput-noul-an-calendaristic/</a:t>
            </a:r>
            <a:r>
              <a:rPr lang="fr-FR"/>
              <a:t> </a:t>
            </a:r>
            <a:endParaRPr/>
          </a:p>
          <a:p>
            <a:pPr indent="-274320" lvl="0" marL="457200" rtl="0" algn="l">
              <a:lnSpc>
                <a:spcPct val="115000"/>
              </a:lnSpc>
              <a:spcBef>
                <a:spcPts val="1000"/>
              </a:spcBef>
              <a:spcAft>
                <a:spcPts val="0"/>
              </a:spcAft>
              <a:buSzPct val="64285"/>
              <a:buChar char="•"/>
            </a:pPr>
            <a:r>
              <a:rPr lang="fr-FR"/>
              <a:t>Local community composting stations project: </a:t>
            </a:r>
            <a:r>
              <a:rPr lang="fr-FR" u="sng">
                <a:solidFill>
                  <a:schemeClr val="hlink"/>
                </a:solidFill>
                <a:hlinkClick r:id="rId12"/>
              </a:rPr>
              <a:t>https://www.climatosfera.org/academia-de-compost</a:t>
            </a:r>
            <a:r>
              <a:rPr lang="fr-FR"/>
              <a:t> 1 station in sector 6</a:t>
            </a:r>
            <a:endParaRPr/>
          </a:p>
          <a:p>
            <a:pPr indent="-274320" lvl="0" marL="457200" rtl="0" algn="l">
              <a:lnSpc>
                <a:spcPct val="115000"/>
              </a:lnSpc>
              <a:spcBef>
                <a:spcPts val="1000"/>
              </a:spcBef>
              <a:spcAft>
                <a:spcPts val="0"/>
              </a:spcAft>
              <a:buSzPct val="64285"/>
              <a:buChar char="•"/>
            </a:pPr>
            <a:r>
              <a:rPr lang="fr-FR"/>
              <a:t>Urban Agriculture Heritage: Pasteur Institute Boja Farms, Farms for animals raised for veterinary vaccines experiments: </a:t>
            </a:r>
            <a:r>
              <a:rPr lang="fr-FR" u="sng">
                <a:solidFill>
                  <a:schemeClr val="hlink"/>
                </a:solidFill>
                <a:hlinkClick r:id="rId13"/>
              </a:rPr>
              <a:t>http://wikimapia.org/8857998/ro/Ferma-Boja-Institutul-Pasteur</a:t>
            </a:r>
            <a:r>
              <a:rPr lang="fr-FR"/>
              <a:t> </a:t>
            </a:r>
            <a:endParaRPr/>
          </a:p>
          <a:p>
            <a:pPr indent="-274320" lvl="0" marL="457200" rtl="0" algn="l">
              <a:lnSpc>
                <a:spcPct val="115000"/>
              </a:lnSpc>
              <a:spcBef>
                <a:spcPts val="1000"/>
              </a:spcBef>
              <a:spcAft>
                <a:spcPts val="0"/>
              </a:spcAft>
              <a:buSzPct val="64285"/>
              <a:buChar char="•"/>
            </a:pPr>
            <a:r>
              <a:rPr lang="fr-FR"/>
              <a:t>Morii Lake project: </a:t>
            </a:r>
            <a:r>
              <a:rPr lang="fr-FR" u="sng">
                <a:solidFill>
                  <a:schemeClr val="hlink"/>
                </a:solidFill>
                <a:hlinkClick r:id="rId14"/>
              </a:rPr>
              <a:t>https://www.dropbox.com/s/ynqdeq36msle1i2/prezentare%20lacul%20morii.pdf?dl=0&amp;fbclid=IwAR1o1U0dCNaKQQoxH7tuCrs8A-rnY2FGlWo7i6S6G3a9GFlEQT-m0yYmlMQ</a:t>
            </a:r>
            <a:endParaRPr/>
          </a:p>
          <a:p>
            <a:pPr indent="-274320" lvl="0" marL="457200" rtl="0" algn="l">
              <a:lnSpc>
                <a:spcPct val="115000"/>
              </a:lnSpc>
              <a:spcBef>
                <a:spcPts val="1000"/>
              </a:spcBef>
              <a:spcAft>
                <a:spcPts val="1000"/>
              </a:spcAft>
              <a:buSzPct val="64285"/>
              <a:buChar char="•"/>
            </a:pPr>
            <a:r>
              <a:rPr lang="fr-FR"/>
              <a:t>Drumul Taberei community practices  mapping: </a:t>
            </a:r>
            <a:r>
              <a:rPr lang="fr-FR" u="sng">
                <a:solidFill>
                  <a:schemeClr val="hlink"/>
                </a:solidFill>
                <a:hlinkClick r:id="rId15"/>
              </a:rPr>
              <a:t>https://www.anuala.ro/proiecte/2022/199/</a:t>
            </a:r>
            <a:r>
              <a:rPr lang="fr-FR"/>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1" name="Shape 131"/>
        <p:cNvGrpSpPr/>
        <p:nvPr/>
      </p:nvGrpSpPr>
      <p:grpSpPr>
        <a:xfrm>
          <a:off x="0" y="0"/>
          <a:ext cx="0" cy="0"/>
          <a:chOff x="0" y="0"/>
          <a:chExt cx="0" cy="0"/>
        </a:xfrm>
      </p:grpSpPr>
      <p:sp>
        <p:nvSpPr>
          <p:cNvPr id="132" name="Google Shape;132;g2c93368ddbf_3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fr-FR" sz="3200" u="sng"/>
              <a:t>For Local students</a:t>
            </a:r>
            <a:r>
              <a:rPr lang="fr-FR" sz="3200"/>
              <a:t>: mapping the local food system</a:t>
            </a:r>
            <a:endParaRPr sz="3200"/>
          </a:p>
          <a:p>
            <a:pPr indent="0" lvl="0" marL="0" rtl="0" algn="l">
              <a:lnSpc>
                <a:spcPct val="90000"/>
              </a:lnSpc>
              <a:spcBef>
                <a:spcPts val="1000"/>
              </a:spcBef>
              <a:spcAft>
                <a:spcPts val="0"/>
              </a:spcAft>
              <a:buSzPts val="1800"/>
              <a:buNone/>
            </a:pPr>
            <a:r>
              <a:t/>
            </a:r>
            <a:endParaRPr sz="3200"/>
          </a:p>
          <a:p>
            <a:pPr indent="0" lvl="0" marL="0" rtl="0" algn="l">
              <a:lnSpc>
                <a:spcPct val="90000"/>
              </a:lnSpc>
              <a:spcBef>
                <a:spcPts val="1000"/>
              </a:spcBef>
              <a:spcAft>
                <a:spcPts val="0"/>
              </a:spcAft>
              <a:buSzPts val="1800"/>
              <a:buNone/>
            </a:pPr>
            <a:r>
              <a:rPr b="1" lang="fr-FR" sz="3200" u="sng"/>
              <a:t>For remote students</a:t>
            </a:r>
            <a:r>
              <a:rPr lang="fr-FR" sz="3200"/>
              <a:t> : analyse case-study and determine the common element with Bucharest situation </a:t>
            </a:r>
            <a:endParaRPr sz="3200"/>
          </a:p>
        </p:txBody>
      </p:sp>
      <p:sp>
        <p:nvSpPr>
          <p:cNvPr id="133" name="Google Shape;133;g2c93368ddbf_3_0"/>
          <p:cNvSpPr txBox="1"/>
          <p:nvPr>
            <p:ph type="title"/>
          </p:nvPr>
        </p:nvSpPr>
        <p:spPr>
          <a:xfrm>
            <a:off x="0" y="0"/>
            <a:ext cx="12192000" cy="640800"/>
          </a:xfrm>
          <a:prstGeom prst="rect">
            <a:avLst/>
          </a:prstGeom>
          <a:solidFill>
            <a:srgbClr val="D9EAD3"/>
          </a:solid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SzPts val="1800"/>
              <a:buNone/>
            </a:pPr>
            <a:r>
              <a:rPr lang="fr-FR" sz="3600"/>
              <a:t>Intermediary presentation</a:t>
            </a:r>
            <a:endParaRPr sz="3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7" name="Shape 137"/>
        <p:cNvGrpSpPr/>
        <p:nvPr/>
      </p:nvGrpSpPr>
      <p:grpSpPr>
        <a:xfrm>
          <a:off x="0" y="0"/>
          <a:ext cx="0" cy="0"/>
          <a:chOff x="0" y="0"/>
          <a:chExt cx="0" cy="0"/>
        </a:xfrm>
      </p:grpSpPr>
      <p:sp>
        <p:nvSpPr>
          <p:cNvPr id="138" name="Google Shape;138;g2c93368ddbf_1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fr-FR" sz="3200"/>
              <a:t>Tasks distribution for local students intermediary presentation</a:t>
            </a:r>
            <a:endParaRPr sz="2700"/>
          </a:p>
        </p:txBody>
      </p:sp>
      <p:sp>
        <p:nvSpPr>
          <p:cNvPr id="139" name="Google Shape;139;g2c93368ddbf_1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1000"/>
              </a:spcBef>
              <a:spcAft>
                <a:spcPts val="0"/>
              </a:spcAft>
              <a:buSzPct val="69498"/>
              <a:buNone/>
            </a:pPr>
            <a:r>
              <a:rPr b="1" lang="fr-FR" u="sng"/>
              <a:t>Mapping the local food system</a:t>
            </a:r>
            <a:endParaRPr b="1" u="sng"/>
          </a:p>
          <a:p>
            <a:pPr indent="-501015" lvl="0" marL="514350" rtl="0" algn="l">
              <a:lnSpc>
                <a:spcPct val="90000"/>
              </a:lnSpc>
              <a:spcBef>
                <a:spcPts val="1000"/>
              </a:spcBef>
              <a:spcAft>
                <a:spcPts val="0"/>
              </a:spcAft>
              <a:buSzPct val="100000"/>
              <a:buFont typeface="Calibri"/>
              <a:buAutoNum type="arabicPeriod"/>
            </a:pPr>
            <a:r>
              <a:rPr b="1" i="1" lang="fr-FR"/>
              <a:t>Camelia Bucatariu</a:t>
            </a:r>
            <a:r>
              <a:rPr lang="fr-FR"/>
              <a:t> - identifying relevant stakeholders except institutional. Develop the concept for the multi-stakeholder and multi-disciplinary consultation in Bucharest.</a:t>
            </a:r>
            <a:endParaRPr/>
          </a:p>
          <a:p>
            <a:pPr indent="-501015" lvl="0" marL="514350" rtl="0" algn="l">
              <a:lnSpc>
                <a:spcPct val="90000"/>
              </a:lnSpc>
              <a:spcBef>
                <a:spcPts val="1000"/>
              </a:spcBef>
              <a:spcAft>
                <a:spcPts val="0"/>
              </a:spcAft>
              <a:buSzPct val="100000"/>
              <a:buFont typeface="Calibri"/>
              <a:buAutoNum type="arabicPeriod"/>
            </a:pPr>
            <a:r>
              <a:rPr b="1" i="1" lang="fr-FR"/>
              <a:t>Ioana968211 Elisabeta Enache</a:t>
            </a:r>
            <a:r>
              <a:rPr lang="fr-FR"/>
              <a:t>- spatial mapping of activities or initiatives</a:t>
            </a:r>
            <a:endParaRPr/>
          </a:p>
          <a:p>
            <a:pPr indent="-501015" lvl="0" marL="514350" rtl="0" algn="l">
              <a:lnSpc>
                <a:spcPct val="90000"/>
              </a:lnSpc>
              <a:spcBef>
                <a:spcPts val="1000"/>
              </a:spcBef>
              <a:spcAft>
                <a:spcPts val="0"/>
              </a:spcAft>
              <a:buSzPct val="100000"/>
              <a:buFont typeface="Calibri"/>
              <a:buAutoNum type="arabicPeriod"/>
            </a:pPr>
            <a:r>
              <a:rPr b="1" i="1" lang="fr-FR"/>
              <a:t>Raluca Barbu</a:t>
            </a:r>
            <a:r>
              <a:rPr lang="fr-FR"/>
              <a:t> -mapping the institutional departments related to food system at different level: district/city/metropolitan/GAL/regional</a:t>
            </a:r>
            <a:endParaRPr/>
          </a:p>
          <a:p>
            <a:pPr indent="-501015" lvl="0" marL="514350" rtl="0" algn="l">
              <a:lnSpc>
                <a:spcPct val="90000"/>
              </a:lnSpc>
              <a:spcBef>
                <a:spcPts val="1000"/>
              </a:spcBef>
              <a:spcAft>
                <a:spcPts val="0"/>
              </a:spcAft>
              <a:buSzPct val="100000"/>
              <a:buFont typeface="Calibri"/>
              <a:buAutoNum type="arabicPeriod"/>
            </a:pPr>
            <a:r>
              <a:rPr b="1" lang="fr-FR">
                <a:solidFill>
                  <a:srgbClr val="7F7F7F"/>
                </a:solidFill>
              </a:rPr>
              <a:t>Magda Campeanu – agripark concpet+ Bergamo Food Strategy</a:t>
            </a:r>
            <a:endParaRPr b="1">
              <a:solidFill>
                <a:srgbClr val="7F7F7F"/>
              </a:solidFill>
            </a:endParaRPr>
          </a:p>
          <a:p>
            <a:pPr indent="-501015" lvl="0" marL="514350" rtl="0" algn="l">
              <a:lnSpc>
                <a:spcPct val="90000"/>
              </a:lnSpc>
              <a:spcBef>
                <a:spcPts val="1000"/>
              </a:spcBef>
              <a:spcAft>
                <a:spcPts val="0"/>
              </a:spcAft>
              <a:buSzPct val="100000"/>
              <a:buFont typeface="Calibri"/>
              <a:buAutoNum type="arabicPeriod"/>
            </a:pPr>
            <a:r>
              <a:rPr b="1" lang="fr-FR">
                <a:solidFill>
                  <a:srgbClr val="7F7F7F"/>
                </a:solidFill>
              </a:rPr>
              <a:t>Sebastian Cojocaru – Milano Food Strategy</a:t>
            </a:r>
            <a:endParaRPr b="1">
              <a:solidFill>
                <a:srgbClr val="7F7F7F"/>
              </a:solidFill>
            </a:endParaRPr>
          </a:p>
          <a:p>
            <a:pPr indent="-501015" lvl="0" marL="514350" rtl="0" algn="l">
              <a:lnSpc>
                <a:spcPct val="90000"/>
              </a:lnSpc>
              <a:spcBef>
                <a:spcPts val="1000"/>
              </a:spcBef>
              <a:spcAft>
                <a:spcPts val="0"/>
              </a:spcAft>
              <a:buSzPct val="100000"/>
              <a:buFont typeface="Calibri"/>
              <a:buAutoNum type="arabicPeriod"/>
            </a:pPr>
            <a:r>
              <a:rPr lang="fr-FR">
                <a:solidFill>
                  <a:srgbClr val="7F7F7F"/>
                </a:solidFill>
              </a:rPr>
              <a:t>Tudor Brandusoiu</a:t>
            </a:r>
            <a:endParaRPr>
              <a:solidFill>
                <a:srgbClr val="7F7F7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2024-04-04T12:42:29Z</dcterms:created>
  <dc:creator>Roxana Triboi</dc:creator>
</cp:coreProperties>
</file>