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20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7" d="100"/>
          <a:sy n="87" d="100"/>
        </p:scale>
        <p:origin x="528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gretalandcare.org.au/wp-content/uploads/2018/04/DSC01083.jpg">
            <a:extLst>
              <a:ext uri="{FF2B5EF4-FFF2-40B4-BE49-F238E27FC236}">
                <a16:creationId xmlns:a16="http://schemas.microsoft.com/office/drawing/2014/main" id="{53ECF4B5-7108-4F88-8A81-E2C0298C70E3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42" y="-1294345"/>
            <a:ext cx="12171482" cy="91286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0EA64-D806-43AC-9DF2-F8C432F32B4C}" type="datetimeFigureOut">
              <a:rPr lang="en-US" smtClean="0"/>
              <a:t>11/13/2018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51967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0EA64-D806-43AC-9DF2-F8C432F32B4C}" type="datetimeFigureOut">
              <a:rPr lang="en-US" smtClean="0"/>
              <a:t>11/13/2018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4297945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0EA64-D806-43AC-9DF2-F8C432F32B4C}" type="datetimeFigureOut">
              <a:rPr lang="en-US" smtClean="0"/>
              <a:t>11/13/2018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539917796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0EA64-D806-43AC-9DF2-F8C432F32B4C}" type="datetimeFigureOut">
              <a:rPr lang="en-US" smtClean="0"/>
              <a:t>11/13/2018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6814900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0EA64-D806-43AC-9DF2-F8C432F32B4C}" type="datetimeFigureOut">
              <a:rPr lang="en-US" smtClean="0"/>
              <a:t>11/13/2018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989700029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0EA64-D806-43AC-9DF2-F8C432F32B4C}" type="datetimeFigureOut">
              <a:rPr lang="en-US" smtClean="0"/>
              <a:t>11/13/2018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35772677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F9C37B-1D36-470B-8223-D6C91242EC14}" type="datetimeFigureOut">
              <a:rPr lang="en-US" smtClean="0"/>
              <a:t>11/13/2018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621594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6F52A-A82B-47A2-A83A-8C4C91F2D59F}" type="datetimeFigureOut">
              <a:rPr lang="en-US" smtClean="0"/>
              <a:t>11/13/2018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76001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0A7B3-6521-4DCA-87E5-044747A908C1}" type="datetimeFigureOut">
              <a:rPr lang="en-US" smtClean="0"/>
              <a:t>11/13/2018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20440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0EA64-D806-43AC-9DF2-F8C432F32B4C}" type="datetimeFigureOut">
              <a:rPr lang="en-US" smtClean="0"/>
              <a:t>11/13/2018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40806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134690-1557-4C89-A502-4959FE7FAD70}" type="datetimeFigureOut">
              <a:rPr lang="en-US" smtClean="0"/>
              <a:t>11/13/2018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07861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D4976-E339-4826-83B7-FBD03F55ECF8}" type="datetimeFigureOut">
              <a:rPr lang="en-US" smtClean="0"/>
              <a:t>11/13/2018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59832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037C31-9E7A-4F99-8774-A0E530DE1A42}" type="datetimeFigureOut">
              <a:rPr lang="en-US" smtClean="0"/>
              <a:t>11/13/2018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65103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8504F-A551-4DE0-9316-4DCD1D8CC752}" type="datetimeFigureOut">
              <a:rPr lang="en-US" smtClean="0"/>
              <a:t>11/13/2018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95674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BE4249-C0D0-4B06-8692-E8BB871AF643}" type="datetimeFigureOut">
              <a:rPr lang="en-US" smtClean="0"/>
              <a:t>11/13/2018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65194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2B0DB6-F5C7-45FB-8CF3-31B45F9C2DAC}" type="datetimeFigureOut">
              <a:rPr lang="en-US" smtClean="0"/>
              <a:t>11/13/2018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49078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60EA64-D806-43AC-9DF2-F8C432F32B4C}" type="datetimeFigureOut">
              <a:rPr lang="en-US" smtClean="0"/>
              <a:t>11/13/2018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8A7A6979-0714-4377-B894-6BE4C2D6E20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92247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  <p:sldLayoutId id="2147483732" r:id="rId12"/>
    <p:sldLayoutId id="2147483733" r:id="rId13"/>
    <p:sldLayoutId id="2147483734" r:id="rId14"/>
    <p:sldLayoutId id="2147483735" r:id="rId15"/>
    <p:sldLayoutId id="2147483736" r:id="rId16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9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F46D1D-63AB-4484-A0B7-D3F09473F48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91104" y="0"/>
            <a:ext cx="4738196" cy="2600102"/>
          </a:xfrm>
        </p:spPr>
        <p:txBody>
          <a:bodyPr/>
          <a:lstStyle/>
          <a:p>
            <a:pPr algn="l"/>
            <a:r>
              <a:rPr lang="de-DE" sz="4000" dirty="0"/>
              <a:t>River red gums in agricultural landscapes in Victoria, Australia</a:t>
            </a:r>
            <a:endParaRPr lang="en-DE" sz="4000" dirty="0"/>
          </a:p>
        </p:txBody>
      </p:sp>
      <p:sp>
        <p:nvSpPr>
          <p:cNvPr id="7" name="Subtitle 6">
            <a:extLst>
              <a:ext uri="{FF2B5EF4-FFF2-40B4-BE49-F238E27FC236}">
                <a16:creationId xmlns:a16="http://schemas.microsoft.com/office/drawing/2014/main" id="{C5B68F2E-7A24-4785-BCED-67346EB8FE3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91104" y="2600102"/>
            <a:ext cx="7766936" cy="1096899"/>
          </a:xfrm>
        </p:spPr>
        <p:txBody>
          <a:bodyPr>
            <a:normAutofit/>
          </a:bodyPr>
          <a:lstStyle/>
          <a:p>
            <a:pPr algn="l"/>
            <a:r>
              <a:rPr lang="de-DE" sz="2000" b="1" i="1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Stephen Flack, IMLA</a:t>
            </a:r>
          </a:p>
          <a:p>
            <a:pPr algn="l"/>
            <a:r>
              <a:rPr lang="de-DE" sz="2000" b="1" i="1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HfWU, Nürtingen</a:t>
            </a:r>
            <a:endParaRPr lang="en-DE" sz="2000" b="1" i="1" dirty="0">
              <a:solidFill>
                <a:schemeClr val="accent1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3180151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CD0490-9FF5-4609-B198-CA0D4BC06F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-4882"/>
            <a:ext cx="3854528" cy="1278466"/>
          </a:xfrm>
        </p:spPr>
        <p:txBody>
          <a:bodyPr/>
          <a:lstStyle/>
          <a:p>
            <a:r>
              <a:rPr lang="de-DE" dirty="0"/>
              <a:t>Eucalyptus camaldulensis</a:t>
            </a:r>
            <a:endParaRPr lang="en-DE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A7C03D-E75B-45F0-95DF-F5D9A935FF4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77334" y="1273583"/>
            <a:ext cx="3854528" cy="2584449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Up to 500 years old and 30m high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Scattered throughout floodplains where cattle grazing the dominant land use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Important for Aborigines and early European settlers</a:t>
            </a:r>
            <a:endParaRPr lang="en-DE" dirty="0"/>
          </a:p>
        </p:txBody>
      </p:sp>
      <p:pic>
        <p:nvPicPr>
          <p:cNvPr id="3074" name="Picture 2" descr="Image result for river red gum furniture">
            <a:extLst>
              <a:ext uri="{FF2B5EF4-FFF2-40B4-BE49-F238E27FC236}">
                <a16:creationId xmlns:a16="http://schemas.microsoft.com/office/drawing/2014/main" id="{4411EDB4-F6BF-4F7E-A775-8A82BBBDAB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334" y="3111767"/>
            <a:ext cx="4369178" cy="2910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Related image">
            <a:extLst>
              <a:ext uri="{FF2B5EF4-FFF2-40B4-BE49-F238E27FC236}">
                <a16:creationId xmlns:a16="http://schemas.microsoft.com/office/drawing/2014/main" id="{5949D4E1-C1F8-4481-8A71-A8AFB6D0E3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38092" y="1509277"/>
            <a:ext cx="2683694" cy="40255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970611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CD0490-9FF5-4609-B198-CA0D4BC06F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513867"/>
            <a:ext cx="3854528" cy="1278466"/>
          </a:xfrm>
        </p:spPr>
        <p:txBody>
          <a:bodyPr/>
          <a:lstStyle/>
          <a:p>
            <a:r>
              <a:rPr lang="de-DE" dirty="0"/>
              <a:t>Why relevant?</a:t>
            </a:r>
            <a:endParaRPr lang="en-DE" dirty="0"/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AD4B3151-BDDE-40FA-A1E3-339D4F956ED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760913" y="1399496"/>
            <a:ext cx="3854528" cy="3208973"/>
          </a:xfr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A7C03D-E75B-45F0-95DF-F5D9A935FF4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77334" y="1792332"/>
            <a:ext cx="3854528" cy="2584449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Beautiful!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Distinct visual link to past human and ecological history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Supports many other species which are iconic and place-defining </a:t>
            </a:r>
            <a:r>
              <a:rPr lang="en-GB" dirty="0" err="1"/>
              <a:t>eg</a:t>
            </a:r>
            <a:r>
              <a:rPr lang="en-GB" dirty="0"/>
              <a:t> parrots</a:t>
            </a:r>
          </a:p>
        </p:txBody>
      </p:sp>
      <p:pic>
        <p:nvPicPr>
          <p:cNvPr id="1026" name="Picture 2" descr="Image result for galah red gum">
            <a:extLst>
              <a:ext uri="{FF2B5EF4-FFF2-40B4-BE49-F238E27FC236}">
                <a16:creationId xmlns:a16="http://schemas.microsoft.com/office/drawing/2014/main" id="{49406063-A931-479D-AC86-758241AEB5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0913" y="4883484"/>
            <a:ext cx="2247900" cy="1438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Image result for spotted pardalote red gum">
            <a:extLst>
              <a:ext uri="{FF2B5EF4-FFF2-40B4-BE49-F238E27FC236}">
                <a16:creationId xmlns:a16="http://schemas.microsoft.com/office/drawing/2014/main" id="{34290B3F-BE54-4C2E-99BF-8C2E4FBA48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3502" y="4397033"/>
            <a:ext cx="2662445" cy="19247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719753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CD0490-9FF5-4609-B198-CA0D4BC06F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285268"/>
            <a:ext cx="3854528" cy="1278466"/>
          </a:xfrm>
        </p:spPr>
        <p:txBody>
          <a:bodyPr/>
          <a:lstStyle/>
          <a:p>
            <a:r>
              <a:rPr lang="en-GB" dirty="0"/>
              <a:t>Which idea of ‘design with nature’ guides the design concept of this site?</a:t>
            </a:r>
            <a:endParaRPr lang="en-DE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A7C03D-E75B-45F0-95DF-F5D9A935FF4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77333" y="1563733"/>
            <a:ext cx="4176803" cy="2584449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Restoration in agricultural areas often includes large pieces of timber, plantings of smaller native shrubs that once were commonly associated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New residential development often incorporates old trees into the identity of the area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Roadside trees are maintained where possible</a:t>
            </a:r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AEF634AD-4A2D-4CCD-9210-866461FB3BD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059850" y="699585"/>
            <a:ext cx="4040740" cy="2509607"/>
          </a:xfr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7AC51896-569A-4AFE-8D79-B1BAA81A2EC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5268" y="3764460"/>
            <a:ext cx="4855055" cy="2839933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1A35E5C1-60BB-4199-9C2C-C443287EE5A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77430" y="3762673"/>
            <a:ext cx="3121017" cy="1757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4930509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127</TotalTime>
  <Words>125</Words>
  <Application>Microsoft Office PowerPoint</Application>
  <PresentationFormat>Widescreen</PresentationFormat>
  <Paragraphs>15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Arial</vt:lpstr>
      <vt:lpstr>Trebuchet MS</vt:lpstr>
      <vt:lpstr>Wingdings 3</vt:lpstr>
      <vt:lpstr>Facet</vt:lpstr>
      <vt:lpstr>River red gums in agricultural landscapes in Victoria, Australia</vt:lpstr>
      <vt:lpstr>Eucalyptus camaldulensis</vt:lpstr>
      <vt:lpstr>Why relevant?</vt:lpstr>
      <vt:lpstr>Which idea of ‘design with nature’ guides the design concept of this site?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River red gums in agricultural landscapes</dc:title>
  <dc:creator>Monika Baer</dc:creator>
  <cp:lastModifiedBy>Monika Baer</cp:lastModifiedBy>
  <cp:revision>11</cp:revision>
  <dcterms:created xsi:type="dcterms:W3CDTF">2018-11-13T19:17:51Z</dcterms:created>
  <dcterms:modified xsi:type="dcterms:W3CDTF">2018-11-13T21:27:50Z</dcterms:modified>
</cp:coreProperties>
</file>