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260" r:id="rId2"/>
    <p:sldId id="261" r:id="rId3"/>
    <p:sldId id="262" r:id="rId4"/>
    <p:sldId id="263" r:id="rId5"/>
    <p:sldId id="266" r:id="rId6"/>
    <p:sldId id="267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569" autoAdjust="0"/>
  </p:normalViewPr>
  <p:slideViewPr>
    <p:cSldViewPr snapToGrid="0">
      <p:cViewPr varScale="1">
        <p:scale>
          <a:sx n="67" d="100"/>
          <a:sy n="67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F2DCD-5EF1-4415-96A3-9F288339AB4D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2C0-0F67-4BE5-869C-D031CFA4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1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12C0-0F67-4BE5-869C-D031CFA428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Badab</a:t>
            </a:r>
            <a:r>
              <a:rPr lang="en-US" dirty="0" smtClean="0"/>
              <a:t> is a Persian compound of </a:t>
            </a:r>
            <a:r>
              <a:rPr lang="en-US" dirty="0" err="1" smtClean="0"/>
              <a:t>Bād</a:t>
            </a:r>
            <a:r>
              <a:rPr lang="en-US" dirty="0" smtClean="0"/>
              <a:t> "gas" + </a:t>
            </a:r>
            <a:r>
              <a:rPr lang="en-US" dirty="0" err="1" smtClean="0"/>
              <a:t>āb</a:t>
            </a:r>
            <a:r>
              <a:rPr lang="en-US" dirty="0" smtClean="0"/>
              <a:t> "water", translating to "gassed water", referring to the springs' waters being carbonated mineral waters. </a:t>
            </a:r>
            <a:r>
              <a:rPr lang="en-US" dirty="0" err="1" smtClean="0"/>
              <a:t>Soort</a:t>
            </a:r>
            <a:r>
              <a:rPr lang="en-US" dirty="0" smtClean="0"/>
              <a:t> is an old name for the </a:t>
            </a:r>
            <a:r>
              <a:rPr lang="en-US" dirty="0" err="1" smtClean="0"/>
              <a:t>Orost</a:t>
            </a:r>
            <a:r>
              <a:rPr lang="en-US" dirty="0" smtClean="0"/>
              <a:t> village and a Persian word meaning intensity.[2]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region's temperature in the coldest month is 7 ° C, and in the warmest state is 35 ° C. The average annual precipitation is 350-400 mm, which creates a cool and dry area with steppe vegetation. The relative humidity of the air is at least 50% and up to 85%, and the water evaporates to 850 mm. The maximum wind speed is 50 km / 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12C0-0F67-4BE5-869C-D031CFA428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/>
              <a:t>Because of the importance of that among all natural heritages which we have in Iran.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/>
              <a:t>It has been formed over the last thousand of years.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/>
              <a:t>Second important saline water spring after </a:t>
            </a:r>
            <a:r>
              <a:rPr lang="en-US" sz="1200" dirty="0" err="1" smtClean="0"/>
              <a:t>Pamukkale</a:t>
            </a:r>
            <a:r>
              <a:rPr lang="en-US" sz="1200" dirty="0" smtClean="0"/>
              <a:t> in Turkey.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/>
              <a:t>Second significant natural heritage after Damavand mountains in Iran in 2008.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 smtClean="0"/>
              <a:t>There are only five countries around the world with this valuable character.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12C0-0F67-4BE5-869C-D031CFA42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0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This landscape heritage is not man-made so that the concept of this area is completely natural.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It comprises a range of stepped travertine terrace formations.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 first spring contains very salty water that is useful as a care for rheumatism and some types of skin diseases.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812C0-0F67-4BE5-869C-D031CFA42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9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11/11/2018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C00D970-922A-4CBC-B3A3-AFD7E1B4E2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565" y="13648"/>
            <a:ext cx="8374537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Badab-e Surt,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Mazandaran Province, Iran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 with nature</a:t>
            </a:r>
            <a:endParaRPr lang="en-US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625" y="5333310"/>
            <a:ext cx="1603612" cy="1137906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Presentors:</a:t>
            </a:r>
          </a:p>
          <a:p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Haniyeh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Golzardi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Negar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Rezaei</a:t>
            </a:r>
            <a:endParaRPr lang="en-US" sz="1400" b="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Amirhossein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Fard</a:t>
            </a:r>
            <a:endParaRPr lang="en-US" sz="1400" b="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12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Golzzz\Desktop\design with nature\1st ppt\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17"/>
            <a:ext cx="8993875" cy="27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303481"/>
            <a:ext cx="98809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Resource: https://www.atlasobscura.com/places/badab-e-surt</a:t>
            </a:r>
            <a:endParaRPr lang="en-US" sz="9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26671" y="6471216"/>
            <a:ext cx="2134407" cy="357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14.11.2018</a:t>
            </a:r>
          </a:p>
          <a:p>
            <a:endParaRPr lang="en-US" sz="12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748" y="40686"/>
            <a:ext cx="8331958" cy="791570"/>
          </a:xfrm>
        </p:spPr>
        <p:txBody>
          <a:bodyPr/>
          <a:lstStyle/>
          <a:p>
            <a:r>
              <a:rPr lang="en-US" dirty="0" smtClean="0"/>
              <a:t>General </a:t>
            </a:r>
            <a:r>
              <a:rPr lang="en-US" sz="2000" dirty="0" smtClean="0"/>
              <a:t>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4" y="1075928"/>
            <a:ext cx="4868583" cy="5521603"/>
          </a:xfrm>
        </p:spPr>
        <p:txBody>
          <a:bodyPr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/>
              <a:t>Bād</a:t>
            </a:r>
            <a:r>
              <a:rPr lang="en-US" sz="1400" dirty="0" smtClean="0"/>
              <a:t> </a:t>
            </a:r>
            <a:r>
              <a:rPr lang="en-US" sz="1400" dirty="0"/>
              <a:t>"gas" + </a:t>
            </a:r>
            <a:r>
              <a:rPr lang="en-US" sz="1400" dirty="0" err="1"/>
              <a:t>āb</a:t>
            </a:r>
            <a:r>
              <a:rPr lang="en-US" sz="1400" dirty="0"/>
              <a:t> "water</a:t>
            </a:r>
            <a:r>
              <a:rPr lang="en-US" sz="1400" dirty="0" smtClean="0"/>
              <a:t>"</a:t>
            </a:r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Name</a:t>
            </a:r>
            <a:r>
              <a:rPr lang="en-US" sz="1400" b="0" dirty="0" smtClean="0"/>
              <a:t> (English): </a:t>
            </a:r>
            <a:r>
              <a:rPr lang="en-US" sz="1400" b="0" dirty="0" err="1" smtClean="0"/>
              <a:t>Badab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Surt</a:t>
            </a:r>
            <a:endParaRPr lang="en-US" sz="1400" b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Name</a:t>
            </a:r>
            <a:r>
              <a:rPr lang="en-US" sz="1400" b="0" dirty="0" smtClean="0"/>
              <a:t> (Persian): </a:t>
            </a:r>
            <a:r>
              <a:rPr lang="fa-IR" sz="1400" b="0" dirty="0"/>
              <a:t>باداب </a:t>
            </a:r>
            <a:r>
              <a:rPr lang="fa-IR" sz="1400" b="0" dirty="0" smtClean="0"/>
              <a:t>سورت</a:t>
            </a:r>
            <a:endParaRPr lang="en-US" sz="1400" b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Old name</a:t>
            </a:r>
            <a:r>
              <a:rPr lang="en-US" sz="1400" b="0" dirty="0"/>
              <a:t>: </a:t>
            </a:r>
            <a:r>
              <a:rPr lang="en-US" sz="1400" b="0" dirty="0" err="1"/>
              <a:t>Arest</a:t>
            </a:r>
            <a:r>
              <a:rPr lang="en-US" sz="1400" b="0" dirty="0"/>
              <a:t> </a:t>
            </a:r>
            <a:r>
              <a:rPr lang="en-US" sz="1400" b="0" dirty="0" err="1" smtClean="0"/>
              <a:t>wao</a:t>
            </a:r>
            <a:endParaRPr lang="en-US" sz="1400" b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Country</a:t>
            </a:r>
            <a:r>
              <a:rPr lang="en-US" sz="1400" b="0" dirty="0" smtClean="0"/>
              <a:t>: Iran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State</a:t>
            </a:r>
            <a:r>
              <a:rPr lang="en-US" sz="1400" b="0" dirty="0" smtClean="0"/>
              <a:t>: Mazandaran Province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City</a:t>
            </a:r>
            <a:r>
              <a:rPr lang="en-US" sz="1400" b="0" dirty="0" smtClean="0"/>
              <a:t>:</a:t>
            </a:r>
            <a:r>
              <a:rPr lang="fa-IR" sz="1400" b="0" dirty="0" smtClean="0"/>
              <a:t> </a:t>
            </a:r>
            <a:r>
              <a:rPr lang="en-US" sz="1400" b="0" dirty="0" smtClean="0"/>
              <a:t>Sari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Geographic point</a:t>
            </a:r>
            <a:r>
              <a:rPr lang="en-US" sz="1400" b="0" dirty="0" smtClean="0"/>
              <a:t> : N362119 E535123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Natural Geography</a:t>
            </a:r>
            <a:r>
              <a:rPr lang="en-US" sz="1400" b="0" dirty="0" smtClean="0"/>
              <a:t>: 1841 above sea level</a:t>
            </a:r>
            <a:endParaRPr lang="en-U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Badab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0" dirty="0" err="1" smtClean="0">
                <a:solidFill>
                  <a:schemeClr val="tx2">
                    <a:lumMod val="50000"/>
                  </a:schemeClr>
                </a:solidFill>
              </a:rPr>
              <a:t>Surt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 Springs was recorded as </a:t>
            </a:r>
            <a:r>
              <a:rPr lang="en-US" sz="1400" u="sng" dirty="0" smtClean="0">
                <a:solidFill>
                  <a:schemeClr val="tx2">
                    <a:lumMod val="50000"/>
                  </a:schemeClr>
                </a:solidFill>
              </a:rPr>
              <a:t>the second </a:t>
            </a:r>
            <a:r>
              <a:rPr lang="en-US" sz="1400" b="0" dirty="0" smtClean="0">
                <a:solidFill>
                  <a:schemeClr val="tx2">
                    <a:lumMod val="50000"/>
                  </a:schemeClr>
                </a:solidFill>
              </a:rPr>
              <a:t>national natural work of Iran in 2008.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sz="1400" b="0" dirty="0" smtClean="0"/>
              <a:t>Cool </a:t>
            </a:r>
            <a:r>
              <a:rPr lang="en-US" sz="1400" b="0" dirty="0"/>
              <a:t>and dry area</a:t>
            </a:r>
            <a:endParaRPr lang="en-US" sz="1400" b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Coldest Temperature: 7 </a:t>
            </a:r>
            <a:r>
              <a:rPr lang="en-US" sz="1400" b="0" dirty="0"/>
              <a:t>° </a:t>
            </a:r>
            <a:r>
              <a:rPr lang="en-US" sz="1400" b="0" dirty="0" smtClean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Warmest temperature: </a:t>
            </a:r>
            <a:r>
              <a:rPr lang="en-US" sz="1400" b="0" dirty="0"/>
              <a:t>35 ° </a:t>
            </a:r>
            <a:r>
              <a:rPr lang="en-US" sz="1400" b="0" dirty="0" smtClean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0" dirty="0" smtClean="0"/>
              <a:t>Similar case studies in : Turkey, United State, China </a:t>
            </a:r>
          </a:p>
          <a:p>
            <a:r>
              <a:rPr lang="en-US" sz="1400" dirty="0"/>
              <a:t/>
            </a:r>
            <a:br>
              <a:rPr lang="en-US" sz="1400" dirty="0"/>
            </a:br>
            <a:endParaRPr lang="en-US" sz="1400" b="0" dirty="0"/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b="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2050" name="Picture 2" descr="C:\Users\Golzzz\Desktop\design with nature\1st ppt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59" y="238980"/>
            <a:ext cx="3722679" cy="32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75659" y="3552094"/>
            <a:ext cx="24702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Resource: Google map 11.11.18</a:t>
            </a:r>
            <a:endParaRPr lang="en-US" sz="1000" dirty="0"/>
          </a:p>
        </p:txBody>
      </p:sp>
      <p:pic>
        <p:nvPicPr>
          <p:cNvPr id="2051" name="Picture 3" descr="C:\Users\Golzzz\Desktop\design with nature\1st ppt\062a8beb-4b89-4735-a376-c355fc9e49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59" y="3836730"/>
            <a:ext cx="3722679" cy="24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21067" y="6367558"/>
            <a:ext cx="3571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Resource</a:t>
            </a:r>
            <a:r>
              <a:rPr lang="en-US" sz="1000" dirty="0" smtClean="0"/>
              <a:t>: https</a:t>
            </a:r>
            <a:r>
              <a:rPr lang="en-US" sz="1000" dirty="0"/>
              <a:t>://www.kojaro.com/2016/2/3/117036/badab-e-surt-travel-guide/</a:t>
            </a:r>
          </a:p>
        </p:txBody>
      </p:sp>
    </p:spTree>
    <p:extLst>
      <p:ext uri="{BB962C8B-B14F-4D97-AF65-F5344CB8AC3E}">
        <p14:creationId xmlns:p14="http://schemas.microsoft.com/office/powerpoint/2010/main" val="42485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4" y="-136480"/>
            <a:ext cx="8372901" cy="982639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sz="2000" dirty="0" smtClean="0"/>
              <a:t>is this case relevant…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02" y="798630"/>
            <a:ext cx="5392515" cy="3583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366" y="4697214"/>
            <a:ext cx="860491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Natural </a:t>
            </a:r>
            <a:r>
              <a:rPr lang="en-US" sz="1600" b="1" dirty="0" smtClean="0"/>
              <a:t>heritage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From more than</a:t>
            </a:r>
            <a:r>
              <a:rPr lang="en-US" sz="1600" b="1" dirty="0" smtClean="0"/>
              <a:t> thousands </a:t>
            </a:r>
            <a:r>
              <a:rPr lang="en-US" sz="1600" dirty="0"/>
              <a:t>of </a:t>
            </a:r>
            <a:r>
              <a:rPr lang="en-US" sz="1600" dirty="0" smtClean="0"/>
              <a:t>year ago</a:t>
            </a:r>
            <a:endParaRPr lang="en-US" sz="16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u="sng" dirty="0"/>
              <a:t>Second</a:t>
            </a:r>
            <a:r>
              <a:rPr lang="en-US" sz="1600" dirty="0"/>
              <a:t> important saline water </a:t>
            </a:r>
            <a:endParaRPr lang="en-US" sz="16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b="1" u="sng" dirty="0" smtClean="0"/>
              <a:t>Second</a:t>
            </a:r>
            <a:r>
              <a:rPr lang="en-US" sz="1600" dirty="0" smtClean="0"/>
              <a:t> significant natural heritage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Unique place with </a:t>
            </a:r>
            <a:r>
              <a:rPr lang="en-US" sz="1600" b="1" dirty="0" smtClean="0"/>
              <a:t>valuable characteristics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0202" y="4403264"/>
            <a:ext cx="98809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Resource: https://www.atlasobscura.com/places/badab-e-surt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685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72" y="163775"/>
            <a:ext cx="8946112" cy="1146412"/>
          </a:xfrm>
        </p:spPr>
        <p:txBody>
          <a:bodyPr>
            <a:normAutofit/>
          </a:bodyPr>
          <a:lstStyle/>
          <a:p>
            <a:r>
              <a:rPr lang="en-US" dirty="0"/>
              <a:t>Which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dirty="0"/>
              <a:t>idea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‘design with nature’ guides the design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this site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78726" y="1323124"/>
            <a:ext cx="86049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/>
              <a:t>Not</a:t>
            </a:r>
            <a:r>
              <a:rPr lang="en-US" dirty="0" smtClean="0"/>
              <a:t> man-made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stepped travertine terrace formations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Used for medical and healthy reasons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"/>
          <a:stretch/>
        </p:blipFill>
        <p:spPr bwMode="auto">
          <a:xfrm>
            <a:off x="4749485" y="3528403"/>
            <a:ext cx="4159655" cy="29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Ø¨Ø§Ø¯Ø§Ø¨ Ø³ÙØ±Øª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370" r="1829" b="1673"/>
          <a:stretch/>
        </p:blipFill>
        <p:spPr bwMode="auto">
          <a:xfrm>
            <a:off x="177486" y="3528403"/>
            <a:ext cx="4462622" cy="29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7486" y="655845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http://ar.farsnews.com/entertainment/news/13960724001382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1184" y="654307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http://www.al-vefagh.com/News/75910.html?catid=5&amp;title=</a:t>
            </a:r>
          </a:p>
        </p:txBody>
      </p:sp>
    </p:spTree>
    <p:extLst>
      <p:ext uri="{BB962C8B-B14F-4D97-AF65-F5344CB8AC3E}">
        <p14:creationId xmlns:p14="http://schemas.microsoft.com/office/powerpoint/2010/main" val="1145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6" y="1096289"/>
            <a:ext cx="5286014" cy="32209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7072" y="163775"/>
            <a:ext cx="8946112" cy="1146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Which</a:t>
            </a:r>
            <a:r>
              <a:rPr lang="en-US" sz="3200" dirty="0" smtClean="0">
                <a:latin typeface="Arial" panose="020B0604020202020204" pitchFamily="34" charset="0"/>
              </a:rPr>
              <a:t> </a:t>
            </a:r>
            <a:r>
              <a:rPr lang="en-US" dirty="0" smtClean="0"/>
              <a:t>idea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‘design with nature’ guides the design 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 of this site?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7072" y="4652712"/>
            <a:ext cx="8604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 second spring has a sour taste due to the iron </a:t>
            </a:r>
            <a:r>
              <a:rPr lang="en-US" dirty="0"/>
              <a:t>oxide </a:t>
            </a:r>
            <a:r>
              <a:rPr lang="en-US" dirty="0" smtClean="0"/>
              <a:t>sediment.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They emanating from the mountain have combined and resulted in a number of orange, red and yellow colored pools shaped as a forms stair case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Some </a:t>
            </a:r>
            <a:r>
              <a:rPr lang="en-US" dirty="0"/>
              <a:t>parts of </a:t>
            </a:r>
            <a:r>
              <a:rPr lang="en-US" dirty="0" err="1"/>
              <a:t>Badab</a:t>
            </a:r>
            <a:r>
              <a:rPr lang="en-US" dirty="0"/>
              <a:t>-e </a:t>
            </a:r>
            <a:r>
              <a:rPr lang="en-US" dirty="0" err="1"/>
              <a:t>Surt</a:t>
            </a:r>
            <a:r>
              <a:rPr lang="en-US" dirty="0"/>
              <a:t> many years ago were damaged.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657349" y="4368030"/>
            <a:ext cx="5557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Resource: https</a:t>
            </a:r>
            <a:r>
              <a:rPr lang="en-US" sz="900" dirty="0"/>
              <a:t>://www.shutterstock.com/image-photo/badabe-surt-travertine-pool-unesco-world-409637077</a:t>
            </a:r>
          </a:p>
        </p:txBody>
      </p:sp>
    </p:spTree>
    <p:extLst>
      <p:ext uri="{BB962C8B-B14F-4D97-AF65-F5344CB8AC3E}">
        <p14:creationId xmlns:p14="http://schemas.microsoft.com/office/powerpoint/2010/main" val="3413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7072" y="163775"/>
            <a:ext cx="8946112" cy="1146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Video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  <p:pic>
        <p:nvPicPr>
          <p:cNvPr id="4" name="video_2018-11-13_22-05-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650" y="1138731"/>
            <a:ext cx="8033678" cy="43957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9498" y="6140141"/>
            <a:ext cx="1936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https://www.youtube.com/</a:t>
            </a:r>
          </a:p>
        </p:txBody>
      </p:sp>
    </p:spTree>
    <p:extLst>
      <p:ext uri="{BB962C8B-B14F-4D97-AF65-F5344CB8AC3E}">
        <p14:creationId xmlns:p14="http://schemas.microsoft.com/office/powerpoint/2010/main" val="39973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285" y="-163459"/>
            <a:ext cx="5791200" cy="898160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Picture 4" descr="C:\Users\Golzzz\Desktop\design with nature\1st ppt\7bf78d65-057f-4e00-83ce-c483e912c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25" y="734700"/>
            <a:ext cx="5086698" cy="33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759" y="412583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Resources</a:t>
            </a:r>
            <a:r>
              <a:rPr lang="fa-IR" dirty="0" smtClean="0"/>
              <a:t>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2759" y="4499686"/>
            <a:ext cx="8755039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https://www.eghtesadonline.com/%D8%A8%D8%AE%D8%B4-%DA%AF%D8%B1%D8%AF%D8%B4%DA%AF%D8%B1%DB%8C-87/285423-%D8%A8%D8%A7%D8%AF%D8%A7%D8%A8-%D8%B3%D9%88%D8%B1%D8%AA-%D9%87%D9%85-%D8%AE%D8%B4%DA%A9-%D8%B4%D8%AF-%</a:t>
            </a:r>
            <a:r>
              <a:rPr lang="en-US" sz="1200" dirty="0" smtClean="0"/>
              <a:t>D8%AA%D8%B5%D8%A7%D9%88%DB%8C%D8%B1</a:t>
            </a:r>
            <a:endParaRPr lang="en-US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https://</a:t>
            </a:r>
            <a:r>
              <a:rPr lang="en-US" sz="1200" dirty="0" smtClean="0"/>
              <a:t>en.wikipedia.org/wiki/Badab-e_Surt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https://www.kojaro.com/2016/2/3/117036/badab-e-surt-travel-guide</a:t>
            </a:r>
            <a:r>
              <a:rPr lang="en-US" sz="1200" dirty="0" smtClean="0"/>
              <a:t>/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http://www.badabsoort.com</a:t>
            </a:r>
            <a:r>
              <a:rPr lang="en-US" sz="1200" dirty="0" smtClean="0"/>
              <a:t>/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Resource: https://</a:t>
            </a:r>
            <a:r>
              <a:rPr lang="en-US" sz="1200" dirty="0" smtClean="0"/>
              <a:t>www.atlasobscura.com/places/badab-e-surt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 smtClean="0"/>
              <a:t>Google </a:t>
            </a:r>
            <a:r>
              <a:rPr lang="en-US" sz="1200" dirty="0"/>
              <a:t>map </a:t>
            </a:r>
            <a:r>
              <a:rPr lang="en-US" sz="1200" dirty="0" smtClean="0"/>
              <a:t>11.11.18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/>
              <a:t>https://www.kojaro.com/2016/2/3/117036/badab-e-surt-travel-guide</a:t>
            </a:r>
            <a:r>
              <a:rPr lang="en-US" sz="1200" dirty="0" smtClean="0"/>
              <a:t>/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dirty="0" smtClean="0"/>
              <a:t>https</a:t>
            </a:r>
            <a:r>
              <a:rPr lang="en-US" sz="1200" dirty="0"/>
              <a:t>://www.atlasobscura.com/places/badab-e-surt</a:t>
            </a:r>
          </a:p>
          <a:p>
            <a:pPr marL="171450" indent="-171450">
              <a:buFont typeface="Wingdings" pitchFamily="2" charset="2"/>
              <a:buChar char="Ø"/>
            </a:pPr>
            <a:endParaRPr lang="en-US" sz="1100" dirty="0"/>
          </a:p>
          <a:p>
            <a:pPr marL="171450" indent="-171450">
              <a:buFont typeface="Wingdings" pitchFamily="2" charset="2"/>
              <a:buChar char="Ø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50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1718</TotalTime>
  <Words>428</Words>
  <Application>Microsoft Office PowerPoint</Application>
  <PresentationFormat>On-screen Show (4:3)</PresentationFormat>
  <Paragraphs>76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Wingdings</vt:lpstr>
      <vt:lpstr>Essential</vt:lpstr>
      <vt:lpstr> Badab-e Surt, Mazandaran Province, Iran  design with nature</vt:lpstr>
      <vt:lpstr>General information</vt:lpstr>
      <vt:lpstr>why is this case relevant…</vt:lpstr>
      <vt:lpstr>Which idea of ‘design with nature’ guides the design  concept of this site? 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42</cp:revision>
  <dcterms:created xsi:type="dcterms:W3CDTF">2018-11-10T21:14:02Z</dcterms:created>
  <dcterms:modified xsi:type="dcterms:W3CDTF">2018-11-13T21:17:02Z</dcterms:modified>
</cp:coreProperties>
</file>