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6" r:id="rId3"/>
    <p:sldId id="257" r:id="rId4"/>
    <p:sldId id="272" r:id="rId5"/>
    <p:sldId id="273" r:id="rId6"/>
    <p:sldId id="258" r:id="rId7"/>
    <p:sldId id="285" r:id="rId8"/>
    <p:sldId id="262" r:id="rId9"/>
    <p:sldId id="275" r:id="rId10"/>
    <p:sldId id="286" r:id="rId11"/>
    <p:sldId id="287" r:id="rId12"/>
    <p:sldId id="289" r:id="rId13"/>
    <p:sldId id="290" r:id="rId14"/>
    <p:sldId id="291" r:id="rId15"/>
    <p:sldId id="292" r:id="rId16"/>
    <p:sldId id="293" r:id="rId17"/>
    <p:sldId id="294" r:id="rId18"/>
    <p:sldId id="259" r:id="rId19"/>
    <p:sldId id="295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5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1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54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D08C-B27E-4267-A8BE-FC512C8B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63F368-12F4-460D-9BD8-88DF3852F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78E36-96F7-4534-98DB-D7E9F7F0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728171-D6E2-41FD-8056-369BF4A4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2B6BE0-1D27-49C7-9A9A-D8E4CB19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59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DB4B7-1FB3-4FAE-A957-EB8B6166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BEF003-88BA-44C4-96D4-D7B925983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2C451-2011-4678-A0AF-D224C0BB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4D507D-36E0-4BCC-B86A-F8128147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816AB1-C56D-4535-9A2D-3998F82C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012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AF2FF-1FFE-4CDF-843C-51BC55A4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3ABC52-AED5-487F-BF5B-9B70D956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9D7809-5F4E-4708-84D3-8CB5036F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3B90F5-60A3-443A-B627-14145C54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AD42B5-B504-49CD-8C36-12EF44C6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00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CF312-A13D-460E-940E-80BB37F0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A5DBB2-74C5-4945-A685-59672FA5A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DF9DDE-8E65-4565-B97F-F728BB790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219F2B-F22C-404E-8ADA-BDA5E99E9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C8A9C6-248E-4CCF-A9F4-51386DEA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C562F8-6EC1-479C-A050-9CBA2095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01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E1258-3745-4A45-928F-FBB576F7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C6218-753F-4920-A073-1FA3A0128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064578-9E1D-46DA-BF1B-D27A73FBF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FA116A-C518-4F11-A3DF-4C6287D78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BF10BA-16E5-4DAF-BD7A-DE008FB53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6FC7CD-31F9-4943-A87E-C811FAF2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08EC75-BCE6-4DA6-8F1C-713F4A78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2ABF96-DF6E-480E-B2DF-5A45B613F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245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3FDCC-0A8D-4E15-9F1E-C3120C2C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6E2919-0F37-40C9-BD7B-10F7ED8C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1C0422-0469-4070-9713-A02E65CB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CF54FB-E17C-44C7-9227-5AE4BF43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720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FDEE14-A4BC-4466-B123-9C389131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CD56D9-C60E-4D6B-ADB9-6434FA5B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89037-D134-49AB-AB0B-2C802658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9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CFDA0-821E-47AD-A056-5A0E49DA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0FA8BD-8808-4D16-9AA4-29D235E12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779CFF-9B25-4B8F-8AD9-8040D0C5D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7AC63A-7BF2-464F-ABB3-AABAF2B4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6D597B-6F43-4190-84F6-7B035006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BF743C-C46D-42B5-8FC8-97FEAA3C7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01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103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B593D-116E-4F46-A052-9A82DA67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5D6B0E-3C52-4AE0-8BFB-66B252E3C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32BE54-5BBF-45E6-B223-658711C09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CF6FEC-2655-4281-B73C-BBD72D67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79A98-5D3D-4038-920B-56A29285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B6DF14-7E62-4AF4-956C-1A5DB5E4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12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9F3297-3E0F-4142-B314-714A0D1A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02B361-B120-425D-A525-E99CB217D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7FAF04-2140-4DC5-8BF0-16C913A9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964BA3-7E4D-424B-AFB9-105A489F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FCD1DA-9F1F-443B-8A2D-B65BEEC6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66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298C83-2025-4155-9908-6BC0D66AB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9F7304-C6A2-4E03-A057-5A78E6D16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0644B-3927-45EF-8D72-AF1D6932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5F746-FF62-490C-9AD4-674D6283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29EE57-9CCF-4707-AA4A-DE94CDA3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4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2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21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02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4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39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09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27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A317831-7E20-42A4-9868-CAED69720F07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630F7F1-5D3F-441E-9815-1642D54D478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805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D1708F-B64E-4851-A028-B31FE6BA9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9994C9-B39A-46D0-828C-9FAB458A8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4421B-E35B-4501-BFD8-A9C7DA69A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DFEF-D990-46C2-BF31-61FCAA5E5FD1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9EA894-503A-4CCA-9E34-392FBE734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37E6F-2AFF-4EB4-B549-DB703816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3F62F-8DA3-4443-B5C2-F2D2B92A34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61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958C0-67DC-4F86-AA91-C9BB89236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E1B8D6-5183-4C9D-9631-F5831902A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6D2176-5982-44CC-82FC-2F465606C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32" y="1278165"/>
            <a:ext cx="7628209" cy="3703320"/>
          </a:xfrm>
        </p:spPr>
        <p:txBody>
          <a:bodyPr anchor="b">
            <a:normAutofit/>
          </a:bodyPr>
          <a:lstStyle/>
          <a:p>
            <a:r>
              <a:rPr lang="fr-FR" sz="5400" dirty="0">
                <a:solidFill>
                  <a:srgbClr val="FFFFFF"/>
                </a:solidFill>
              </a:rPr>
              <a:t>The Villa </a:t>
            </a:r>
            <a:r>
              <a:rPr lang="fr-FR" sz="5400" dirty="0" err="1">
                <a:solidFill>
                  <a:srgbClr val="FFFFFF"/>
                </a:solidFill>
              </a:rPr>
              <a:t>Almeida’s</a:t>
            </a:r>
            <a:r>
              <a:rPr lang="fr-FR" sz="5400" dirty="0">
                <a:solidFill>
                  <a:srgbClr val="FFFFFF"/>
                </a:solidFill>
              </a:rPr>
              <a:t> Garden</a:t>
            </a:r>
            <a:br>
              <a:rPr lang="fr-FR" sz="5400" dirty="0">
                <a:solidFill>
                  <a:srgbClr val="FFFFFF"/>
                </a:solidFill>
              </a:rPr>
            </a:br>
            <a:br>
              <a:rPr lang="fr-FR" sz="5400" dirty="0">
                <a:solidFill>
                  <a:srgbClr val="FFFFFF"/>
                </a:solidFill>
              </a:rPr>
            </a:br>
            <a:r>
              <a:rPr lang="fr-FR" dirty="0" err="1">
                <a:solidFill>
                  <a:srgbClr val="FFFFFF"/>
                </a:solidFill>
              </a:rPr>
              <a:t>Starnberg</a:t>
            </a:r>
            <a:r>
              <a:rPr lang="fr-FR" dirty="0">
                <a:solidFill>
                  <a:srgbClr val="FFFFFF"/>
                </a:solidFill>
              </a:rPr>
              <a:t> Germany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67DA07-7A93-4DD7-8AE9-91B501B5B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4742" y="517736"/>
            <a:ext cx="3546077" cy="3703320"/>
          </a:xfrm>
          <a:ln w="57150">
            <a:noFill/>
          </a:ln>
        </p:spPr>
        <p:txBody>
          <a:bodyPr anchor="b">
            <a:normAutofit/>
          </a:bodyPr>
          <a:lstStyle/>
          <a:p>
            <a:r>
              <a:rPr lang="fr-FR" sz="2400" dirty="0">
                <a:solidFill>
                  <a:srgbClr val="FFFFFF">
                    <a:alpha val="70000"/>
                  </a:srgbClr>
                </a:solidFill>
              </a:rPr>
              <a:t>An </a:t>
            </a:r>
            <a:r>
              <a:rPr lang="fr-FR" sz="2400" dirty="0" err="1">
                <a:solidFill>
                  <a:srgbClr val="FFFFFF">
                    <a:alpha val="70000"/>
                  </a:srgbClr>
                </a:solidFill>
              </a:rPr>
              <a:t>old</a:t>
            </a:r>
            <a:r>
              <a:rPr lang="fr-FR" sz="2400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fr-FR" sz="2400" dirty="0" err="1">
                <a:solidFill>
                  <a:srgbClr val="FFFFFF">
                    <a:alpha val="70000"/>
                  </a:srgbClr>
                </a:solidFill>
              </a:rPr>
              <a:t>neglected</a:t>
            </a:r>
            <a:r>
              <a:rPr lang="fr-FR" sz="2400" dirty="0">
                <a:solidFill>
                  <a:srgbClr val="FFFFFF">
                    <a:alpha val="70000"/>
                  </a:srgbClr>
                </a:solidFill>
              </a:rPr>
              <a:t> ENGLISH GARTEN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A17EB-F169-483D-AF02-A7EC2B2D9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6259649"/>
            <a:ext cx="7628209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E18B0-6B75-4819-8AF4-203AD4E0E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640" y="6259649"/>
            <a:ext cx="3546077" cy="11165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503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A0F4D7-F29F-48DE-A4B5-71B8F759EC8D}"/>
              </a:ext>
            </a:extLst>
          </p:cNvPr>
          <p:cNvPicPr/>
          <p:nvPr/>
        </p:nvPicPr>
        <p:blipFill rotWithShape="1">
          <a:blip r:embed="rId2">
            <a:alphaModFix/>
            <a:extLst/>
          </a:blip>
          <a:srcRect l="18216" r="13807" b="2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AC9829-2EF4-4ABF-97BC-692F56852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r="14990" b="4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BF742F-7D0C-48CE-851F-7150D5844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20819" b="2"/>
          <a:stretch/>
        </p:blipFill>
        <p:spPr>
          <a:xfrm>
            <a:off x="1" y="1337091"/>
            <a:ext cx="5190767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662977D-6115-432A-A392-84C7F794822E}"/>
              </a:ext>
            </a:extLst>
          </p:cNvPr>
          <p:cNvSpPr txBox="1">
            <a:spLocks/>
          </p:cNvSpPr>
          <p:nvPr/>
        </p:nvSpPr>
        <p:spPr>
          <a:xfrm>
            <a:off x="5190768" y="3757803"/>
            <a:ext cx="6201111" cy="29371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IE" dirty="0">
                <a:solidFill>
                  <a:schemeClr val="tx1"/>
                </a:solidFill>
              </a:rPr>
              <a:t>Nowadays, Starnberg has become a bigger city and the villa Almeida is now surrounded by other villas, in a very wealthy neighbourhood.</a:t>
            </a:r>
          </a:p>
          <a:p>
            <a:pPr>
              <a:lnSpc>
                <a:spcPct val="160000"/>
              </a:lnSpc>
            </a:pPr>
            <a:r>
              <a:rPr lang="en-IE" dirty="0">
                <a:solidFill>
                  <a:schemeClr val="tx1"/>
                </a:solidFill>
              </a:rPr>
              <a:t>Also, a road is now passing by, down the hill. </a:t>
            </a:r>
            <a:endParaRPr lang="fr-FR" dirty="0">
              <a:solidFill>
                <a:schemeClr val="tx1"/>
              </a:solidFill>
            </a:endParaRPr>
          </a:p>
          <a:p>
            <a:pPr algn="r"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927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1C651-451F-4E79-A451-9E797C09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345" y="260297"/>
            <a:ext cx="3628645" cy="1733095"/>
          </a:xfrm>
        </p:spPr>
        <p:txBody>
          <a:bodyPr>
            <a:normAutofit/>
          </a:bodyPr>
          <a:lstStyle/>
          <a:p>
            <a:pPr algn="l"/>
            <a:r>
              <a:rPr lang="fr-FR" dirty="0" err="1">
                <a:solidFill>
                  <a:schemeClr val="accent2"/>
                </a:solidFill>
              </a:rPr>
              <a:t>Remarkable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elements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ABDC7E8-F770-47C4-8E87-FF5F60AF4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52" y="2934020"/>
            <a:ext cx="4061030" cy="2991291"/>
          </a:xfrm>
        </p:spPr>
        <p:txBody>
          <a:bodyPr>
            <a:normAutofit/>
          </a:bodyPr>
          <a:lstStyle/>
          <a:p>
            <a:r>
              <a:rPr lang="fr-FR" sz="3200" dirty="0"/>
              <a:t>The </a:t>
            </a:r>
            <a:r>
              <a:rPr lang="fr-FR" sz="3200" dirty="0" err="1"/>
              <a:t>view</a:t>
            </a:r>
            <a:endParaRPr lang="fr-FR" sz="3200" dirty="0"/>
          </a:p>
          <a:p>
            <a:r>
              <a:rPr lang="fr-FR" sz="3200" cap="none" dirty="0"/>
              <a:t>The </a:t>
            </a:r>
            <a:r>
              <a:rPr lang="fr-FR" sz="3200" dirty="0" err="1"/>
              <a:t>old</a:t>
            </a:r>
            <a:r>
              <a:rPr lang="fr-FR" sz="3200" dirty="0"/>
              <a:t> </a:t>
            </a:r>
            <a:r>
              <a:rPr lang="fr-FR" sz="3200" dirty="0" err="1"/>
              <a:t>trees</a:t>
            </a:r>
            <a:endParaRPr lang="fr-FR" sz="3200" dirty="0"/>
          </a:p>
          <a:p>
            <a:r>
              <a:rPr lang="fr-FR" sz="3200" cap="none" dirty="0"/>
              <a:t>The </a:t>
            </a:r>
            <a:r>
              <a:rPr lang="fr-FR" sz="3200" cap="none" dirty="0" err="1"/>
              <a:t>paths</a:t>
            </a:r>
            <a:r>
              <a:rPr lang="fr-FR" sz="3200" cap="none" dirty="0"/>
              <a:t> </a:t>
            </a:r>
          </a:p>
          <a:p>
            <a:r>
              <a:rPr lang="fr-FR" sz="3200" cap="none" dirty="0"/>
              <a:t>The </a:t>
            </a:r>
            <a:r>
              <a:rPr lang="fr-FR" sz="3200" cap="none" dirty="0" err="1"/>
              <a:t>terrace</a:t>
            </a:r>
            <a:endParaRPr lang="fr-FR" sz="3200" dirty="0"/>
          </a:p>
          <a:p>
            <a:r>
              <a:rPr lang="fr-FR" sz="3200" cap="none" dirty="0"/>
              <a:t>The relief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F8B0FF-3464-46FD-A78B-6C59846D7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101" y="681609"/>
            <a:ext cx="6578600" cy="54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3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28182E8-4E3B-4A3D-AF3C-4D817EC7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0360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D807E6-9F64-4A46-8C58-E489FEA6F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25786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2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0554DC-F8B7-42EA-AEAF-3C3869CD7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-2" b="-2"/>
          <a:stretch/>
        </p:blipFill>
        <p:spPr>
          <a:xfrm rot="16200000">
            <a:off x="-897021" y="1540486"/>
            <a:ext cx="6214533" cy="37770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71311A-8858-4254-901F-10A9464B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r="15320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8072AF-89AA-4371-A882-69A9E5DF5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r="39600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4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7DCE43-CB8B-4BD6-A81C-EFCB55E5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" r="-3" b="6465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70A289-FCBE-49DE-829F-1DBB8D76C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0"/>
          <a:stretch/>
        </p:blipFill>
        <p:spPr>
          <a:xfrm>
            <a:off x="4182010" y="388788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65F0A6-8D80-4703-8508-0DB90DC18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17107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285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470DA58-B693-46E5-A1F3-18302A80E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r="-3" b="806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7FB230-1236-4F0A-B6A6-9F993272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35" r="-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363C18-1361-4BDE-B263-096DD3645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25290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4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A79425-7EED-49BA-97A7-2B2362AA4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7" b="1"/>
          <a:stretch/>
        </p:blipFill>
        <p:spPr>
          <a:xfrm rot="16200000">
            <a:off x="-217779" y="217473"/>
            <a:ext cx="6858001" cy="6423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AB8A9523-5823-4256-921E-4ACBD6A40F05}"/>
              </a:ext>
            </a:extLst>
          </p:cNvPr>
          <p:cNvSpPr txBox="1">
            <a:spLocks/>
          </p:cNvSpPr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>
                <a:solidFill>
                  <a:srgbClr val="000000"/>
                </a:solidFill>
                <a:ea typeface="+mj-ea"/>
                <a:cs typeface="+mj-cs"/>
              </a:rPr>
              <a:t>The old fountain</a:t>
            </a:r>
          </a:p>
        </p:txBody>
      </p:sp>
    </p:spTree>
    <p:extLst>
      <p:ext uri="{BB962C8B-B14F-4D97-AF65-F5344CB8AC3E}">
        <p14:creationId xmlns:p14="http://schemas.microsoft.com/office/powerpoint/2010/main" val="271555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08D043-D3DA-4E06-A737-AAC2B8646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4" r="9091" b="79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40B2FAF-410B-44A2-BB95-ED67B3DE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" y="2142067"/>
            <a:ext cx="3412067" cy="2971801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iII- </a:t>
            </a:r>
            <a:r>
              <a:rPr lang="en-US" cap="none">
                <a:solidFill>
                  <a:schemeClr val="bg1"/>
                </a:solidFill>
              </a:rPr>
              <a:t>Which idea of design with nature guides the design concept of this site ?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2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ECC1BA8-D744-4BAD-B3FB-227CB5EA7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B433459-271C-47D2-96F2-4E6C065A2294}"/>
              </a:ext>
            </a:extLst>
          </p:cNvPr>
          <p:cNvSpPr txBox="1">
            <a:spLocks/>
          </p:cNvSpPr>
          <p:nvPr/>
        </p:nvSpPr>
        <p:spPr>
          <a:xfrm>
            <a:off x="730488" y="4411763"/>
            <a:ext cx="10993549" cy="1475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i="1" dirty="0">
                <a:solidFill>
                  <a:schemeClr val="accent1"/>
                </a:solidFill>
              </a:rPr>
              <a:t>An </a:t>
            </a:r>
            <a:r>
              <a:rPr lang="en-US" sz="3200" i="1" dirty="0" err="1">
                <a:solidFill>
                  <a:schemeClr val="accent1"/>
                </a:solidFill>
              </a:rPr>
              <a:t>english</a:t>
            </a:r>
            <a:r>
              <a:rPr lang="en-US" sz="3200" i="1" dirty="0">
                <a:solidFill>
                  <a:schemeClr val="accent1"/>
                </a:solidFill>
              </a:rPr>
              <a:t> garden… that knows how to speak </a:t>
            </a:r>
            <a:r>
              <a:rPr lang="en-US" sz="3200" i="1" dirty="0" err="1">
                <a:solidFill>
                  <a:schemeClr val="accent1"/>
                </a:solidFill>
              </a:rPr>
              <a:t>french</a:t>
            </a:r>
            <a:endParaRPr lang="en-US" sz="3200" i="1" dirty="0">
              <a:solidFill>
                <a:schemeClr val="accent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87C8C6-99DF-4425-A538-D09A9D1B3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3577C85-ACDD-4AC9-B9DE-87144E7C2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BB29A9-875F-4717-9BF0-B32607BDB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B2262C7-8345-45F0-93F8-44E06947B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76C39E5-A6DC-48ED-AF2A-61E366F318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-1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euilles Mortes movie online with english subtitles in 2k ...">
            <a:extLst>
              <a:ext uri="{FF2B5EF4-FFF2-40B4-BE49-F238E27FC236}">
                <a16:creationId xmlns:a16="http://schemas.microsoft.com/office/drawing/2014/main" id="{87D63D51-576E-44FD-87BA-E4D16186F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22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46E12FC-1908-4686-8321-954D42042A43}"/>
              </a:ext>
            </a:extLst>
          </p:cNvPr>
          <p:cNvSpPr txBox="1"/>
          <p:nvPr/>
        </p:nvSpPr>
        <p:spPr>
          <a:xfrm>
            <a:off x="584200" y="2142067"/>
            <a:ext cx="3412067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3406791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512B73-22F6-4EE0-9DF3-1D7527C78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31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40B2FAF-410B-44A2-BB95-ED67B3DE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101" y="856192"/>
            <a:ext cx="3412067" cy="297180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i- </a:t>
            </a:r>
            <a:r>
              <a:rPr lang="fr-FR" cap="none" dirty="0" err="1">
                <a:solidFill>
                  <a:schemeClr val="bg1"/>
                </a:solidFill>
              </a:rPr>
              <a:t>Context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8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7926EF2-04B0-48C0-99FD-E591D583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59" y="116142"/>
            <a:ext cx="11119753" cy="53245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1FBA59-D721-437A-9437-C395FCF6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28" y="2636189"/>
            <a:ext cx="8011064" cy="410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2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4AF61E-7B76-4D1B-8A61-A814A28E6886}"/>
              </a:ext>
            </a:extLst>
          </p:cNvPr>
          <p:cNvPicPr/>
          <p:nvPr/>
        </p:nvPicPr>
        <p:blipFill rotWithShape="1">
          <a:blip r:embed="rId2"/>
          <a:srcRect l="20956" t="22018" r="6557" b="10533"/>
          <a:stretch/>
        </p:blipFill>
        <p:spPr bwMode="auto">
          <a:xfrm>
            <a:off x="774052" y="643466"/>
            <a:ext cx="10643896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4E0E5262-B60E-4194-9071-56AC4E455CD3}"/>
              </a:ext>
            </a:extLst>
          </p:cNvPr>
          <p:cNvSpPr/>
          <p:nvPr/>
        </p:nvSpPr>
        <p:spPr>
          <a:xfrm>
            <a:off x="4583232" y="1644336"/>
            <a:ext cx="1980000" cy="3060000"/>
          </a:xfrm>
          <a:custGeom>
            <a:avLst/>
            <a:gdLst>
              <a:gd name="connsiteX0" fmla="*/ 1961640 w 1961640"/>
              <a:gd name="connsiteY0" fmla="*/ 1223280 h 3079440"/>
              <a:gd name="connsiteX1" fmla="*/ 1326600 w 1961640"/>
              <a:gd name="connsiteY1" fmla="*/ 0 h 3079440"/>
              <a:gd name="connsiteX2" fmla="*/ 0 w 1961640"/>
              <a:gd name="connsiteY2" fmla="*/ 2562480 h 3079440"/>
              <a:gd name="connsiteX3" fmla="*/ 1000440 w 1961640"/>
              <a:gd name="connsiteY3" fmla="*/ 3079440 h 30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0" t="0" r="0" b="0"/>
            <a:pathLst>
              <a:path w="1961640" h="3079440">
                <a:moveTo>
                  <a:pt x="1961640" y="1223280"/>
                </a:moveTo>
                <a:lnTo>
                  <a:pt x="1326600" y="0"/>
                </a:lnTo>
                <a:lnTo>
                  <a:pt x="0" y="2562480"/>
                </a:lnTo>
                <a:lnTo>
                  <a:pt x="1000440" y="3079440"/>
                </a:lnTo>
                <a:close/>
              </a:path>
            </a:pathLst>
          </a:custGeom>
          <a:noFill/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53CCB8-4062-4021-9A60-6CBFD7615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r="9091" b="6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40B2FAF-410B-44A2-BB95-ED67B3DE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101" y="1289811"/>
            <a:ext cx="3412067" cy="2971801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iI</a:t>
            </a:r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cap="none" dirty="0" err="1">
                <a:solidFill>
                  <a:schemeClr val="bg1"/>
                </a:solidFill>
              </a:rPr>
              <a:t>Why</a:t>
            </a:r>
            <a:r>
              <a:rPr lang="fr-FR" cap="none" dirty="0">
                <a:solidFill>
                  <a:schemeClr val="bg1"/>
                </a:solidFill>
              </a:rPr>
              <a:t> </a:t>
            </a:r>
            <a:r>
              <a:rPr lang="fr-FR" cap="none" dirty="0" err="1">
                <a:solidFill>
                  <a:schemeClr val="bg1"/>
                </a:solidFill>
              </a:rPr>
              <a:t>is</a:t>
            </a:r>
            <a:r>
              <a:rPr lang="fr-FR" cap="none" dirty="0">
                <a:solidFill>
                  <a:schemeClr val="bg1"/>
                </a:solidFill>
              </a:rPr>
              <a:t> </a:t>
            </a:r>
            <a:r>
              <a:rPr lang="fr-FR" cap="none" dirty="0" err="1">
                <a:solidFill>
                  <a:schemeClr val="bg1"/>
                </a:solidFill>
              </a:rPr>
              <a:t>it</a:t>
            </a:r>
            <a:r>
              <a:rPr lang="fr-FR" cap="none" dirty="0">
                <a:solidFill>
                  <a:schemeClr val="bg1"/>
                </a:solidFill>
              </a:rPr>
              <a:t> relevant ?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4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1C651-451F-4E79-A451-9E797C09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29" y="196289"/>
            <a:ext cx="3628645" cy="173309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chemeClr val="accent2"/>
                </a:solidFill>
              </a:rPr>
              <a:t>The Villa Almeida : a </a:t>
            </a:r>
            <a:r>
              <a:rPr lang="fr-FR" dirty="0" err="1">
                <a:solidFill>
                  <a:schemeClr val="accent2"/>
                </a:solidFill>
              </a:rPr>
              <a:t>historical</a:t>
            </a:r>
            <a:r>
              <a:rPr lang="fr-FR" dirty="0">
                <a:solidFill>
                  <a:schemeClr val="accent2"/>
                </a:solidFill>
              </a:rPr>
              <a:t> site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ABDC7E8-F770-47C4-8E87-FF5F60AF4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1" y="2879156"/>
            <a:ext cx="4061030" cy="2991291"/>
          </a:xfrm>
        </p:spPr>
        <p:txBody>
          <a:bodyPr>
            <a:normAutofit/>
          </a:bodyPr>
          <a:lstStyle/>
          <a:p>
            <a:r>
              <a:rPr lang="en-US" sz="2400" dirty="0"/>
              <a:t>The villa is registered as monument in the Bavarian list of building with historic importance (</a:t>
            </a:r>
            <a:r>
              <a:rPr lang="en-US" sz="2400" dirty="0" err="1"/>
              <a:t>bayerisches</a:t>
            </a:r>
            <a:r>
              <a:rPr lang="en-US" sz="2400" dirty="0"/>
              <a:t> </a:t>
            </a:r>
            <a:r>
              <a:rPr lang="en-US" sz="2400" dirty="0" err="1"/>
              <a:t>Baudenkmals</a:t>
            </a:r>
            <a:r>
              <a:rPr lang="en-US" sz="2400" dirty="0"/>
              <a:t>).</a:t>
            </a:r>
            <a:endParaRPr lang="fr-FR" sz="2400" cap="none" dirty="0"/>
          </a:p>
          <a:p>
            <a:pPr marL="0" indent="0">
              <a:buNone/>
            </a:pPr>
            <a:endParaRPr lang="ru-RU" sz="1800" cap="none" dirty="0">
              <a:solidFill>
                <a:schemeClr val="accent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3FE26F6-985A-4E17-9CF3-A1B2D351A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9" y="740492"/>
            <a:ext cx="6844745" cy="512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080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prinz karl von bayern&quot;">
            <a:extLst>
              <a:ext uri="{FF2B5EF4-FFF2-40B4-BE49-F238E27FC236}">
                <a16:creationId xmlns:a16="http://schemas.microsoft.com/office/drawing/2014/main" id="{2E164B10-EED2-4BA2-A667-F6457C55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" y="738554"/>
            <a:ext cx="3843494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5048A2-10A4-4A79-9B57-CF889396B856}"/>
              </a:ext>
            </a:extLst>
          </p:cNvPr>
          <p:cNvSpPr txBox="1"/>
          <p:nvPr/>
        </p:nvSpPr>
        <p:spPr>
          <a:xfrm>
            <a:off x="4174253" y="6372664"/>
            <a:ext cx="384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Paulo </a:t>
            </a:r>
            <a:r>
              <a:rPr lang="fr-FR" i="1" dirty="0" err="1"/>
              <a:t>Visconde</a:t>
            </a:r>
            <a:r>
              <a:rPr lang="fr-FR" i="1" dirty="0"/>
              <a:t> d’Almeida (1807-1874)</a:t>
            </a:r>
          </a:p>
        </p:txBody>
      </p:sp>
      <p:pic>
        <p:nvPicPr>
          <p:cNvPr id="1028" name="Picture 4" descr="https://upload.wikimedia.org/wikipedia/commons/thumb/2/29/Paulo_Martins_de_Almeida.jpg/300px-Paulo_Martins_de_Almeida.jpg">
            <a:extLst>
              <a:ext uri="{FF2B5EF4-FFF2-40B4-BE49-F238E27FC236}">
                <a16:creationId xmlns:a16="http://schemas.microsoft.com/office/drawing/2014/main" id="{9E2275D3-A634-4AA6-95FB-8CF74C00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68" y="738554"/>
            <a:ext cx="3543464" cy="56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34D55BB-76C6-4D3D-9E43-CC5A130CB330}"/>
              </a:ext>
            </a:extLst>
          </p:cNvPr>
          <p:cNvSpPr txBox="1"/>
          <p:nvPr/>
        </p:nvSpPr>
        <p:spPr>
          <a:xfrm>
            <a:off x="213494" y="6372664"/>
            <a:ext cx="3843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Prince Karl von Bayern (1795-1875)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32CD1A9-EF4D-4074-AEA5-20E3CFA10B72}"/>
              </a:ext>
            </a:extLst>
          </p:cNvPr>
          <p:cNvSpPr txBox="1">
            <a:spLocks/>
          </p:cNvSpPr>
          <p:nvPr/>
        </p:nvSpPr>
        <p:spPr>
          <a:xfrm>
            <a:off x="8017747" y="2141807"/>
            <a:ext cx="4061030" cy="397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1"/>
                </a:solidFill>
              </a:rPr>
              <a:t>The domain was built in 1832 on order of the Prince Karl of Bavaria, for him and his wife.</a:t>
            </a:r>
            <a:endParaRPr lang="fr-FR" dirty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0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67537C-9413-47C4-9629-92751153B95F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discreet and noble classical villa</a:t>
            </a:r>
          </a:p>
        </p:txBody>
      </p:sp>
      <p:pic>
        <p:nvPicPr>
          <p:cNvPr id="2" name="Image 1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8A743E71-9F3B-4EAB-9C1D-CFE00BDB7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2992"/>
            <a:ext cx="5455917" cy="2987114"/>
          </a:xfrm>
          <a:prstGeom prst="rect">
            <a:avLst/>
          </a:prstGeom>
        </p:spPr>
      </p:pic>
      <p:pic>
        <p:nvPicPr>
          <p:cNvPr id="3" name="Image 2" descr="Une image contenant usine, bâtiment&#10;&#10;Description générée automatiquement">
            <a:extLst>
              <a:ext uri="{FF2B5EF4-FFF2-40B4-BE49-F238E27FC236}">
                <a16:creationId xmlns:a16="http://schemas.microsoft.com/office/drawing/2014/main" id="{A225036C-410D-4049-8DD3-D4AE588F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75" y="956210"/>
            <a:ext cx="5455917" cy="27006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05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eau, extérieur, herbe, arbre&#10;&#10;Description générée automatiquement">
            <a:extLst>
              <a:ext uri="{FF2B5EF4-FFF2-40B4-BE49-F238E27FC236}">
                <a16:creationId xmlns:a16="http://schemas.microsoft.com/office/drawing/2014/main" id="{FAFB23A1-5A39-47A6-B284-F56367D0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 r="-2" b="-2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" name="Image 2" descr="Une image contenant herbe, extérieur, texte&#10;&#10;Description générée automatiquement">
            <a:extLst>
              <a:ext uri="{FF2B5EF4-FFF2-40B4-BE49-F238E27FC236}">
                <a16:creationId xmlns:a16="http://schemas.microsoft.com/office/drawing/2014/main" id="{5B3E082C-0CBD-402A-BBE3-6C210AFDD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-2" b="-2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8E5DFAC-E1EC-4DFC-A928-3DD25D450DA7}"/>
              </a:ext>
            </a:extLst>
          </p:cNvPr>
          <p:cNvSpPr txBox="1">
            <a:spLocks/>
          </p:cNvSpPr>
          <p:nvPr/>
        </p:nvSpPr>
        <p:spPr>
          <a:xfrm>
            <a:off x="784355" y="1238871"/>
            <a:ext cx="5291003" cy="4173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At the time of its construction, the villa was quite isolated from the rest of the village of Starnberg, surrounded by fields, up on a hill, at a higher altitude than the Starnberg village, with a nice view on Starnberg’s lake and the Alpes. </a:t>
            </a:r>
          </a:p>
          <a:p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16164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Dividend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Grand écran</PresentationFormat>
  <Paragraphs>23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Gill Sans MT</vt:lpstr>
      <vt:lpstr>Wingdings 2</vt:lpstr>
      <vt:lpstr>Dividende</vt:lpstr>
      <vt:lpstr>Conception personnalisée</vt:lpstr>
      <vt:lpstr>The Villa Almeida’s Garden  Starnberg Germany</vt:lpstr>
      <vt:lpstr>i- Context</vt:lpstr>
      <vt:lpstr>Présentation PowerPoint</vt:lpstr>
      <vt:lpstr>Présentation PowerPoint</vt:lpstr>
      <vt:lpstr>iI- Why is it relevant ?</vt:lpstr>
      <vt:lpstr>The Villa Almeida : a historical site</vt:lpstr>
      <vt:lpstr>Présentation PowerPoint</vt:lpstr>
      <vt:lpstr>Présentation PowerPoint</vt:lpstr>
      <vt:lpstr>Présentation PowerPoint</vt:lpstr>
      <vt:lpstr>Présentation PowerPoint</vt:lpstr>
      <vt:lpstr>Remarkable elements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iII- Which idea of design with nature guides the design concept of this site ?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Villa Almeida’s Garden  Starnberg Germany</dc:title>
  <dc:creator>Anthony Blay</dc:creator>
  <cp:lastModifiedBy>Anthony Blay</cp:lastModifiedBy>
  <cp:revision>1</cp:revision>
  <dcterms:created xsi:type="dcterms:W3CDTF">2018-11-14T09:41:57Z</dcterms:created>
  <dcterms:modified xsi:type="dcterms:W3CDTF">2018-11-14T09:42:06Z</dcterms:modified>
</cp:coreProperties>
</file>