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6"/>
  </p:notesMasterIdLst>
  <p:sldIdLst>
    <p:sldId id="268" r:id="rId2"/>
    <p:sldId id="278" r:id="rId3"/>
    <p:sldId id="299" r:id="rId4"/>
    <p:sldId id="275" r:id="rId5"/>
    <p:sldId id="277" r:id="rId6"/>
    <p:sldId id="294" r:id="rId7"/>
    <p:sldId id="287" r:id="rId8"/>
    <p:sldId id="301" r:id="rId9"/>
    <p:sldId id="285" r:id="rId10"/>
    <p:sldId id="300" r:id="rId11"/>
    <p:sldId id="303" r:id="rId12"/>
    <p:sldId id="302" r:id="rId13"/>
    <p:sldId id="289" r:id="rId14"/>
    <p:sldId id="297"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9999"/>
    <a:srgbClr val="FF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4737" autoAdjust="0"/>
  </p:normalViewPr>
  <p:slideViewPr>
    <p:cSldViewPr snapToGrid="0" showGuides="1">
      <p:cViewPr>
        <p:scale>
          <a:sx n="72" d="100"/>
          <a:sy n="72" d="100"/>
        </p:scale>
        <p:origin x="854" y="216"/>
      </p:cViewPr>
      <p:guideLst>
        <p:guide orient="horz" pos="2160"/>
        <p:guide pos="3863"/>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93050C-544E-41AA-9EAD-67422FE65F8F}"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de-DE"/>
        </a:p>
      </dgm:t>
    </dgm:pt>
    <dgm:pt modelId="{E34AC8F4-0012-4484-8769-AF0AEC7D9EE6}">
      <dgm:prSet phldrT="[Text]"/>
      <dgm:spPr/>
      <dgm:t>
        <a:bodyPr/>
        <a:lstStyle/>
        <a:p>
          <a:r>
            <a:rPr lang="en-GB" noProof="0" dirty="0">
              <a:solidFill>
                <a:srgbClr val="000000"/>
              </a:solidFill>
              <a:effectLst/>
              <a:latin typeface="Calibri" panose="020F0502020204030204" pitchFamily="34" charset="0"/>
            </a:rPr>
            <a:t>Internal Communication and Conflict-Management</a:t>
          </a:r>
          <a:endParaRPr lang="en-GB" noProof="0" dirty="0"/>
        </a:p>
      </dgm:t>
    </dgm:pt>
    <dgm:pt modelId="{958B6F40-6D6A-4FBE-AA91-270E41AECEBA}" type="parTrans" cxnId="{AF345E82-DB49-4D35-A1C1-A761620CCC80}">
      <dgm:prSet/>
      <dgm:spPr/>
      <dgm:t>
        <a:bodyPr/>
        <a:lstStyle/>
        <a:p>
          <a:endParaRPr lang="en-GB" noProof="0" dirty="0"/>
        </a:p>
      </dgm:t>
    </dgm:pt>
    <dgm:pt modelId="{62B90484-2CFB-4C40-8483-1785152053DC}" type="sibTrans" cxnId="{AF345E82-DB49-4D35-A1C1-A761620CCC80}">
      <dgm:prSet/>
      <dgm:spPr/>
      <dgm:t>
        <a:bodyPr/>
        <a:lstStyle/>
        <a:p>
          <a:endParaRPr lang="en-GB" noProof="0" dirty="0"/>
        </a:p>
      </dgm:t>
    </dgm:pt>
    <dgm:pt modelId="{4E5CE55F-5285-4804-A75C-2DA1E59690A9}">
      <dgm:prSet phldrT="[Text]"/>
      <dgm:spPr/>
      <dgm:t>
        <a:bodyPr/>
        <a:lstStyle/>
        <a:p>
          <a:r>
            <a:rPr lang="en-GB" noProof="0" dirty="0"/>
            <a:t>Problem are not Conflicts itself but not knowing how to deal with them</a:t>
          </a:r>
          <a:br>
            <a:rPr lang="en-GB" noProof="0" dirty="0"/>
          </a:br>
          <a:r>
            <a:rPr lang="en-GB" noProof="0" dirty="0">
              <a:sym typeface="Wingdings" panose="05000000000000000000" pitchFamily="2" charset="2"/>
            </a:rPr>
            <a:t> Implementation of Conflict-Management</a:t>
          </a:r>
          <a:br>
            <a:rPr lang="en-GB" noProof="0" dirty="0">
              <a:sym typeface="Wingdings" panose="05000000000000000000" pitchFamily="2" charset="2"/>
            </a:rPr>
          </a:br>
          <a:r>
            <a:rPr lang="en-GB" noProof="0" dirty="0">
              <a:sym typeface="Wingdings" panose="05000000000000000000" pitchFamily="2" charset="2"/>
            </a:rPr>
            <a:t> H.: „</a:t>
          </a:r>
          <a:r>
            <a:rPr lang="en-GB" noProof="0" dirty="0" err="1">
              <a:sym typeface="Wingdings" panose="05000000000000000000" pitchFamily="2" charset="2"/>
            </a:rPr>
            <a:t>Comisión</a:t>
          </a:r>
          <a:r>
            <a:rPr lang="en-GB" noProof="0" dirty="0">
              <a:sym typeface="Wingdings" panose="05000000000000000000" pitchFamily="2" charset="2"/>
            </a:rPr>
            <a:t> de </a:t>
          </a:r>
          <a:r>
            <a:rPr lang="en-GB" noProof="0" dirty="0" err="1">
              <a:sym typeface="Wingdings" panose="05000000000000000000" pitchFamily="2" charset="2"/>
            </a:rPr>
            <a:t>Cuidados</a:t>
          </a:r>
          <a:r>
            <a:rPr lang="en-GB" noProof="0" dirty="0">
              <a:sym typeface="Wingdings" panose="05000000000000000000" pitchFamily="2" charset="2"/>
            </a:rPr>
            <a:t>“</a:t>
          </a:r>
          <a:endParaRPr lang="en-GB" noProof="0" dirty="0"/>
        </a:p>
      </dgm:t>
    </dgm:pt>
    <dgm:pt modelId="{42FF37CB-0803-43D2-BE0E-899F7E929DFF}" type="parTrans" cxnId="{9701EED8-047C-4243-AA5D-B541F5520E18}">
      <dgm:prSet/>
      <dgm:spPr/>
      <dgm:t>
        <a:bodyPr/>
        <a:lstStyle/>
        <a:p>
          <a:endParaRPr lang="en-GB" noProof="0" dirty="0"/>
        </a:p>
      </dgm:t>
    </dgm:pt>
    <dgm:pt modelId="{C40DE30B-7701-41A7-BA83-AEB2B3B58E09}" type="sibTrans" cxnId="{9701EED8-047C-4243-AA5D-B541F5520E18}">
      <dgm:prSet/>
      <dgm:spPr/>
      <dgm:t>
        <a:bodyPr/>
        <a:lstStyle/>
        <a:p>
          <a:endParaRPr lang="en-GB" noProof="0" dirty="0"/>
        </a:p>
      </dgm:t>
    </dgm:pt>
    <dgm:pt modelId="{692A0093-8C62-4986-8170-03EECB950D34}">
      <dgm:prSet phldrT="[Text]"/>
      <dgm:spPr/>
      <dgm:t>
        <a:bodyPr/>
        <a:lstStyle/>
        <a:p>
          <a:r>
            <a:rPr lang="en-GB" noProof="0" dirty="0">
              <a:solidFill>
                <a:srgbClr val="000000"/>
              </a:solidFill>
              <a:effectLst/>
              <a:latin typeface="Calibri" panose="020F0502020204030204" pitchFamily="34" charset="0"/>
            </a:rPr>
            <a:t>Inclusiveness</a:t>
          </a:r>
          <a:endParaRPr lang="en-GB" noProof="0" dirty="0"/>
        </a:p>
      </dgm:t>
    </dgm:pt>
    <dgm:pt modelId="{9B91D5A6-26D0-4DC7-85DD-3EEC9FB834AA}" type="parTrans" cxnId="{F543E7ED-46AA-405F-B53E-D8683AE8340D}">
      <dgm:prSet/>
      <dgm:spPr/>
      <dgm:t>
        <a:bodyPr/>
        <a:lstStyle/>
        <a:p>
          <a:endParaRPr lang="en-GB" noProof="0" dirty="0"/>
        </a:p>
      </dgm:t>
    </dgm:pt>
    <dgm:pt modelId="{3B666DD4-BE85-4314-930C-134438175801}" type="sibTrans" cxnId="{F543E7ED-46AA-405F-B53E-D8683AE8340D}">
      <dgm:prSet/>
      <dgm:spPr/>
      <dgm:t>
        <a:bodyPr/>
        <a:lstStyle/>
        <a:p>
          <a:endParaRPr lang="en-GB" noProof="0" dirty="0"/>
        </a:p>
      </dgm:t>
    </dgm:pt>
    <dgm:pt modelId="{AD1FFC95-01A4-4870-ACD1-426BA792E267}">
      <dgm:prSet phldrT="[Text]"/>
      <dgm:spPr/>
      <dgm:t>
        <a:bodyPr/>
        <a:lstStyle/>
        <a:p>
          <a:r>
            <a:rPr lang="en-GB" noProof="0" dirty="0"/>
            <a:t>What’s your claim? Does the System you create work for everybody you want to address?</a:t>
          </a:r>
        </a:p>
      </dgm:t>
    </dgm:pt>
    <dgm:pt modelId="{E553B561-31C5-4D0D-9C10-389F1ACAC393}" type="parTrans" cxnId="{60C82465-584C-4313-A7DB-A9C7FE52070E}">
      <dgm:prSet/>
      <dgm:spPr/>
      <dgm:t>
        <a:bodyPr/>
        <a:lstStyle/>
        <a:p>
          <a:endParaRPr lang="en-GB" noProof="0" dirty="0"/>
        </a:p>
      </dgm:t>
    </dgm:pt>
    <dgm:pt modelId="{94B734B0-F4FD-4D18-838E-3A1D0B14F20B}" type="sibTrans" cxnId="{60C82465-584C-4313-A7DB-A9C7FE52070E}">
      <dgm:prSet/>
      <dgm:spPr/>
      <dgm:t>
        <a:bodyPr/>
        <a:lstStyle/>
        <a:p>
          <a:endParaRPr lang="en-GB" noProof="0" dirty="0"/>
        </a:p>
      </dgm:t>
    </dgm:pt>
    <dgm:pt modelId="{1BFB138F-70E1-42EE-92C9-CE04EB50B73B}">
      <dgm:prSet phldrT="[Text]"/>
      <dgm:spPr/>
      <dgm:t>
        <a:bodyPr/>
        <a:lstStyle/>
        <a:p>
          <a:r>
            <a:rPr lang="en-GB" noProof="0" dirty="0">
              <a:solidFill>
                <a:srgbClr val="000000"/>
              </a:solidFill>
              <a:latin typeface="Calibri" panose="020F0502020204030204" pitchFamily="34" charset="0"/>
            </a:rPr>
            <a:t>Financing</a:t>
          </a:r>
          <a:endParaRPr lang="en-GB" noProof="0" dirty="0"/>
        </a:p>
      </dgm:t>
    </dgm:pt>
    <dgm:pt modelId="{C1EA84DA-A23C-4CA8-A50E-E986D749A8B0}" type="parTrans" cxnId="{A280240C-C085-4A44-B085-F3171DF73034}">
      <dgm:prSet/>
      <dgm:spPr/>
      <dgm:t>
        <a:bodyPr/>
        <a:lstStyle/>
        <a:p>
          <a:endParaRPr lang="en-GB" noProof="0" dirty="0"/>
        </a:p>
      </dgm:t>
    </dgm:pt>
    <dgm:pt modelId="{57CD5AA6-D791-4F60-B110-8C987A0B2A61}" type="sibTrans" cxnId="{A280240C-C085-4A44-B085-F3171DF73034}">
      <dgm:prSet/>
      <dgm:spPr/>
      <dgm:t>
        <a:bodyPr/>
        <a:lstStyle/>
        <a:p>
          <a:endParaRPr lang="en-GB" noProof="0" dirty="0"/>
        </a:p>
      </dgm:t>
    </dgm:pt>
    <dgm:pt modelId="{6F39CD24-0EF6-41B9-B9F7-876B11281118}">
      <dgm:prSet phldrT="[Text]"/>
      <dgm:spPr/>
      <dgm:t>
        <a:bodyPr/>
        <a:lstStyle/>
        <a:p>
          <a:r>
            <a:rPr lang="en-GB" noProof="0" dirty="0"/>
            <a:t>“We are not a company” </a:t>
          </a:r>
          <a:br>
            <a:rPr lang="en-GB" noProof="0" dirty="0"/>
          </a:br>
          <a:r>
            <a:rPr lang="en-GB" noProof="0" dirty="0">
              <a:sym typeface="Wingdings" panose="05000000000000000000" pitchFamily="2" charset="2"/>
            </a:rPr>
            <a:t></a:t>
          </a:r>
          <a:r>
            <a:rPr lang="en-GB" dirty="0"/>
            <a:t>situation-specific and flexible financial solutions and monitoring-strategies</a:t>
          </a:r>
          <a:br>
            <a:rPr lang="en-GB" noProof="0" dirty="0"/>
          </a:br>
          <a:r>
            <a:rPr lang="en-GB" noProof="0" dirty="0">
              <a:sym typeface="Wingdings" panose="05000000000000000000" pitchFamily="2" charset="2"/>
            </a:rPr>
            <a:t> H.: Finance-Commission “KAE”</a:t>
          </a:r>
          <a:endParaRPr lang="en-GB" noProof="0" dirty="0"/>
        </a:p>
      </dgm:t>
    </dgm:pt>
    <dgm:pt modelId="{C86B8AEA-A1C9-4764-92F8-0C4F5738C642}" type="parTrans" cxnId="{6439B9E1-F200-439E-ADF6-085E75C23AD3}">
      <dgm:prSet/>
      <dgm:spPr/>
      <dgm:t>
        <a:bodyPr/>
        <a:lstStyle/>
        <a:p>
          <a:endParaRPr lang="en-GB" noProof="0" dirty="0"/>
        </a:p>
      </dgm:t>
    </dgm:pt>
    <dgm:pt modelId="{1D07A057-2709-4753-8113-EAE052365FAD}" type="sibTrans" cxnId="{6439B9E1-F200-439E-ADF6-085E75C23AD3}">
      <dgm:prSet/>
      <dgm:spPr/>
      <dgm:t>
        <a:bodyPr/>
        <a:lstStyle/>
        <a:p>
          <a:endParaRPr lang="en-GB" noProof="0" dirty="0"/>
        </a:p>
      </dgm:t>
    </dgm:pt>
    <dgm:pt modelId="{5A158C31-5E3F-4102-A0FD-6009646BD5B5}">
      <dgm:prSet phldrT="[Text]"/>
      <dgm:spPr/>
      <dgm:t>
        <a:bodyPr/>
        <a:lstStyle/>
        <a:p>
          <a:r>
            <a:rPr lang="en-GB" noProof="0" dirty="0">
              <a:solidFill>
                <a:srgbClr val="000000"/>
              </a:solidFill>
              <a:latin typeface="Calibri" panose="020F0502020204030204" pitchFamily="34" charset="0"/>
            </a:rPr>
            <a:t>Networking/ Agroecology as a political act</a:t>
          </a:r>
          <a:endParaRPr lang="en-GB" noProof="0" dirty="0"/>
        </a:p>
      </dgm:t>
    </dgm:pt>
    <dgm:pt modelId="{AE6E4EBD-4119-4EE4-A60C-414FC8C38EEE}" type="parTrans" cxnId="{ED24ACBD-C933-4E1E-B401-9CD9E2E8DC8F}">
      <dgm:prSet/>
      <dgm:spPr/>
      <dgm:t>
        <a:bodyPr/>
        <a:lstStyle/>
        <a:p>
          <a:endParaRPr lang="en-GB" noProof="0" dirty="0"/>
        </a:p>
      </dgm:t>
    </dgm:pt>
    <dgm:pt modelId="{572BD8F9-17A7-467F-A4C9-9A7CD04B84F0}" type="sibTrans" cxnId="{ED24ACBD-C933-4E1E-B401-9CD9E2E8DC8F}">
      <dgm:prSet/>
      <dgm:spPr/>
      <dgm:t>
        <a:bodyPr/>
        <a:lstStyle/>
        <a:p>
          <a:endParaRPr lang="en-GB" noProof="0" dirty="0"/>
        </a:p>
      </dgm:t>
    </dgm:pt>
    <dgm:pt modelId="{D69F3751-19CA-40A7-8FCE-9489E5940B7C}">
      <dgm:prSet phldrT="[Text]"/>
      <dgm:spPr/>
      <dgm:t>
        <a:bodyPr/>
        <a:lstStyle/>
        <a:p>
          <a:r>
            <a:rPr lang="en-GB" noProof="0" dirty="0">
              <a:solidFill>
                <a:schemeClr val="tx1"/>
              </a:solidFill>
            </a:rPr>
            <a:t>Peri-urban Area</a:t>
          </a:r>
        </a:p>
      </dgm:t>
    </dgm:pt>
    <dgm:pt modelId="{39110994-8782-4D7C-9A5D-1749ED02D381}" type="parTrans" cxnId="{C2CA506D-A4B4-4EC8-B4E3-4C840B97BAC0}">
      <dgm:prSet/>
      <dgm:spPr/>
      <dgm:t>
        <a:bodyPr/>
        <a:lstStyle/>
        <a:p>
          <a:endParaRPr lang="en-GB" noProof="0" dirty="0"/>
        </a:p>
      </dgm:t>
    </dgm:pt>
    <dgm:pt modelId="{EE783899-2337-4BCC-83A9-A43AB7F7BB29}" type="sibTrans" cxnId="{C2CA506D-A4B4-4EC8-B4E3-4C840B97BAC0}">
      <dgm:prSet/>
      <dgm:spPr/>
      <dgm:t>
        <a:bodyPr/>
        <a:lstStyle/>
        <a:p>
          <a:endParaRPr lang="en-GB" noProof="0" dirty="0"/>
        </a:p>
      </dgm:t>
    </dgm:pt>
    <dgm:pt modelId="{D9F427F1-371E-458B-8436-D6223EA989A7}">
      <dgm:prSet/>
      <dgm:spPr/>
      <dgm:t>
        <a:bodyPr/>
        <a:lstStyle/>
        <a:p>
          <a:r>
            <a:rPr lang="en-GB" noProof="0" dirty="0"/>
            <a:t>Can’t live up to </a:t>
          </a:r>
          <a:r>
            <a:rPr lang="en-GB" noProof="0" dirty="0" err="1"/>
            <a:t>to</a:t>
          </a:r>
          <a:r>
            <a:rPr lang="en-GB" noProof="0" dirty="0"/>
            <a:t> claim of being transformative as one single project</a:t>
          </a:r>
          <a:br>
            <a:rPr lang="en-GB" noProof="0" dirty="0"/>
          </a:br>
          <a:r>
            <a:rPr lang="en-GB" noProof="0" dirty="0">
              <a:sym typeface="Wingdings" panose="05000000000000000000" pitchFamily="2" charset="2"/>
            </a:rPr>
            <a:t> Need of Network and Project-Model-Variety</a:t>
          </a:r>
          <a:br>
            <a:rPr lang="en-GB" noProof="0" dirty="0">
              <a:sym typeface="Wingdings" panose="05000000000000000000" pitchFamily="2" charset="2"/>
            </a:rPr>
          </a:br>
          <a:r>
            <a:rPr lang="en-GB" noProof="0" dirty="0">
              <a:sym typeface="Wingdings" panose="05000000000000000000" pitchFamily="2" charset="2"/>
            </a:rPr>
            <a:t> “</a:t>
          </a:r>
          <a:r>
            <a:rPr lang="en-GB" noProof="0" dirty="0" err="1">
              <a:sym typeface="Wingdings" panose="05000000000000000000" pitchFamily="2" charset="2"/>
            </a:rPr>
            <a:t>Hortigas</a:t>
          </a:r>
          <a:r>
            <a:rPr lang="en-GB" noProof="0" dirty="0">
              <a:sym typeface="Wingdings" panose="05000000000000000000" pitchFamily="2" charset="2"/>
            </a:rPr>
            <a:t> no se </a:t>
          </a:r>
          <a:r>
            <a:rPr lang="en-GB" noProof="0" dirty="0" err="1">
              <a:sym typeface="Wingdings" panose="05000000000000000000" pitchFamily="2" charset="2"/>
            </a:rPr>
            <a:t>encierra</a:t>
          </a:r>
          <a:r>
            <a:rPr lang="en-GB" noProof="0" dirty="0">
              <a:sym typeface="Wingdings" panose="05000000000000000000" pitchFamily="2" charset="2"/>
            </a:rPr>
            <a:t> </a:t>
          </a:r>
          <a:r>
            <a:rPr lang="en-GB" noProof="0" dirty="0" err="1">
              <a:sym typeface="Wingdings" panose="05000000000000000000" pitchFamily="2" charset="2"/>
            </a:rPr>
            <a:t>en</a:t>
          </a:r>
          <a:r>
            <a:rPr lang="en-GB" noProof="0" dirty="0">
              <a:sym typeface="Wingdings" panose="05000000000000000000" pitchFamily="2" charset="2"/>
            </a:rPr>
            <a:t> </a:t>
          </a:r>
          <a:r>
            <a:rPr lang="en-GB" noProof="0" dirty="0" err="1">
              <a:sym typeface="Wingdings" panose="05000000000000000000" pitchFamily="2" charset="2"/>
            </a:rPr>
            <a:t>su</a:t>
          </a:r>
          <a:r>
            <a:rPr lang="en-GB" noProof="0" dirty="0">
              <a:sym typeface="Wingdings" panose="05000000000000000000" pitchFamily="2" charset="2"/>
            </a:rPr>
            <a:t> </a:t>
          </a:r>
          <a:r>
            <a:rPr lang="en-GB" noProof="0" dirty="0" err="1">
              <a:sym typeface="Wingdings" panose="05000000000000000000" pitchFamily="2" charset="2"/>
            </a:rPr>
            <a:t>modelo</a:t>
          </a:r>
          <a:r>
            <a:rPr lang="en-GB" noProof="0" dirty="0">
              <a:sym typeface="Wingdings" panose="05000000000000000000" pitchFamily="2" charset="2"/>
            </a:rPr>
            <a:t>”</a:t>
          </a:r>
          <a:endParaRPr lang="en-GB" noProof="0" dirty="0"/>
        </a:p>
      </dgm:t>
    </dgm:pt>
    <dgm:pt modelId="{F0E37B05-F450-49EB-BC62-BE3503250FFE}" type="parTrans" cxnId="{97BB1B8C-6A0D-421A-8D0C-97EC687F3C9D}">
      <dgm:prSet/>
      <dgm:spPr/>
      <dgm:t>
        <a:bodyPr/>
        <a:lstStyle/>
        <a:p>
          <a:endParaRPr lang="de-DE"/>
        </a:p>
      </dgm:t>
    </dgm:pt>
    <dgm:pt modelId="{7C5B322C-E656-42BA-9D57-D1457F63C930}" type="sibTrans" cxnId="{97BB1B8C-6A0D-421A-8D0C-97EC687F3C9D}">
      <dgm:prSet/>
      <dgm:spPr/>
      <dgm:t>
        <a:bodyPr/>
        <a:lstStyle/>
        <a:p>
          <a:endParaRPr lang="de-DE"/>
        </a:p>
      </dgm:t>
    </dgm:pt>
    <dgm:pt modelId="{3E7A9146-FDE3-4B49-A137-FAAF2404D196}">
      <dgm:prSet/>
      <dgm:spPr/>
      <dgm:t>
        <a:bodyPr/>
        <a:lstStyle/>
        <a:p>
          <a:r>
            <a:rPr lang="en-GB" noProof="0" dirty="0"/>
            <a:t>Many vantages for urban and peri-urban area - but still not ideal</a:t>
          </a:r>
          <a:br>
            <a:rPr lang="en-GB" noProof="0" dirty="0"/>
          </a:br>
          <a:r>
            <a:rPr lang="en-GB" noProof="0" dirty="0">
              <a:sym typeface="Wingdings" panose="05000000000000000000" pitchFamily="2" charset="2"/>
            </a:rPr>
            <a:t> It takes more fields of play</a:t>
          </a:r>
          <a:endParaRPr lang="en-GB" noProof="0" dirty="0"/>
        </a:p>
      </dgm:t>
    </dgm:pt>
    <dgm:pt modelId="{7997ABD5-7FB7-486C-8650-F584FED73026}" type="parTrans" cxnId="{125A5566-7B3B-4628-8880-41728B8DF8C5}">
      <dgm:prSet/>
      <dgm:spPr/>
      <dgm:t>
        <a:bodyPr/>
        <a:lstStyle/>
        <a:p>
          <a:endParaRPr lang="de-DE"/>
        </a:p>
      </dgm:t>
    </dgm:pt>
    <dgm:pt modelId="{AEA837F8-258A-4EE2-9775-38D1BB63F51A}" type="sibTrans" cxnId="{125A5566-7B3B-4628-8880-41728B8DF8C5}">
      <dgm:prSet/>
      <dgm:spPr/>
      <dgm:t>
        <a:bodyPr/>
        <a:lstStyle/>
        <a:p>
          <a:endParaRPr lang="de-DE"/>
        </a:p>
      </dgm:t>
    </dgm:pt>
    <dgm:pt modelId="{F06BECAB-DBD4-47DB-B77B-837B107D7DDA}">
      <dgm:prSet phldrT="[Text]"/>
      <dgm:spPr/>
      <dgm:t>
        <a:bodyPr/>
        <a:lstStyle/>
        <a:p>
          <a:pPr>
            <a:buNone/>
          </a:pPr>
          <a:r>
            <a:rPr lang="en-GB" noProof="0" dirty="0">
              <a:sym typeface="Wingdings" panose="05000000000000000000" pitchFamily="2" charset="2"/>
            </a:rPr>
            <a:t> H. e.g. inclusive to students and low-income-earners</a:t>
          </a:r>
          <a:endParaRPr lang="en-GB" noProof="0" dirty="0"/>
        </a:p>
      </dgm:t>
    </dgm:pt>
    <dgm:pt modelId="{4E947FAD-C7A3-43F4-A65A-2660887AD567}" type="parTrans" cxnId="{A47BC42F-8E71-4C64-A9B7-6825ACC13E56}">
      <dgm:prSet/>
      <dgm:spPr/>
      <dgm:t>
        <a:bodyPr/>
        <a:lstStyle/>
        <a:p>
          <a:endParaRPr lang="de-DE"/>
        </a:p>
      </dgm:t>
    </dgm:pt>
    <dgm:pt modelId="{F56287B9-0FB5-40F2-BCCD-84B54260521C}" type="sibTrans" cxnId="{A47BC42F-8E71-4C64-A9B7-6825ACC13E56}">
      <dgm:prSet/>
      <dgm:spPr/>
      <dgm:t>
        <a:bodyPr/>
        <a:lstStyle/>
        <a:p>
          <a:endParaRPr lang="de-DE"/>
        </a:p>
      </dgm:t>
    </dgm:pt>
    <dgm:pt modelId="{E86C2C39-5432-409D-8F7D-7D71F3792E8B}" type="pres">
      <dgm:prSet presAssocID="{5E93050C-544E-41AA-9EAD-67422FE65F8F}" presName="Name0" presStyleCnt="0">
        <dgm:presLayoutVars>
          <dgm:dir/>
          <dgm:animLvl val="lvl"/>
          <dgm:resizeHandles val="exact"/>
        </dgm:presLayoutVars>
      </dgm:prSet>
      <dgm:spPr/>
    </dgm:pt>
    <dgm:pt modelId="{B10C13C6-90F0-4BEA-81E8-48BBC4CDC65F}" type="pres">
      <dgm:prSet presAssocID="{E34AC8F4-0012-4484-8769-AF0AEC7D9EE6}" presName="composite" presStyleCnt="0"/>
      <dgm:spPr/>
    </dgm:pt>
    <dgm:pt modelId="{E736B1FB-B906-4EEE-B8ED-7F95A2E1A783}" type="pres">
      <dgm:prSet presAssocID="{E34AC8F4-0012-4484-8769-AF0AEC7D9EE6}" presName="parTx" presStyleLbl="alignNode1" presStyleIdx="0" presStyleCnt="5">
        <dgm:presLayoutVars>
          <dgm:chMax val="0"/>
          <dgm:chPref val="0"/>
          <dgm:bulletEnabled val="1"/>
        </dgm:presLayoutVars>
      </dgm:prSet>
      <dgm:spPr/>
    </dgm:pt>
    <dgm:pt modelId="{3CCFEEB5-52AB-4F5F-8554-45BB833D67DC}" type="pres">
      <dgm:prSet presAssocID="{E34AC8F4-0012-4484-8769-AF0AEC7D9EE6}" presName="desTx" presStyleLbl="alignAccFollowNode1" presStyleIdx="0" presStyleCnt="5">
        <dgm:presLayoutVars>
          <dgm:bulletEnabled val="1"/>
        </dgm:presLayoutVars>
      </dgm:prSet>
      <dgm:spPr/>
    </dgm:pt>
    <dgm:pt modelId="{D0D386EA-E969-4FD6-8DFD-90EE66A13358}" type="pres">
      <dgm:prSet presAssocID="{62B90484-2CFB-4C40-8483-1785152053DC}" presName="space" presStyleCnt="0"/>
      <dgm:spPr/>
    </dgm:pt>
    <dgm:pt modelId="{99D7351A-3B5F-4C50-A7B7-B75BDAB6C356}" type="pres">
      <dgm:prSet presAssocID="{692A0093-8C62-4986-8170-03EECB950D34}" presName="composite" presStyleCnt="0"/>
      <dgm:spPr/>
    </dgm:pt>
    <dgm:pt modelId="{5169CE47-3124-4893-867A-D075D5B9DE33}" type="pres">
      <dgm:prSet presAssocID="{692A0093-8C62-4986-8170-03EECB950D34}" presName="parTx" presStyleLbl="alignNode1" presStyleIdx="1" presStyleCnt="5">
        <dgm:presLayoutVars>
          <dgm:chMax val="0"/>
          <dgm:chPref val="0"/>
          <dgm:bulletEnabled val="1"/>
        </dgm:presLayoutVars>
      </dgm:prSet>
      <dgm:spPr/>
    </dgm:pt>
    <dgm:pt modelId="{996DCC18-099D-4456-BDA6-8D5C9E400DF4}" type="pres">
      <dgm:prSet presAssocID="{692A0093-8C62-4986-8170-03EECB950D34}" presName="desTx" presStyleLbl="alignAccFollowNode1" presStyleIdx="1" presStyleCnt="5">
        <dgm:presLayoutVars>
          <dgm:bulletEnabled val="1"/>
        </dgm:presLayoutVars>
      </dgm:prSet>
      <dgm:spPr/>
    </dgm:pt>
    <dgm:pt modelId="{27A724E8-832A-43DB-BE6B-C9FD5309316D}" type="pres">
      <dgm:prSet presAssocID="{3B666DD4-BE85-4314-930C-134438175801}" presName="space" presStyleCnt="0"/>
      <dgm:spPr/>
    </dgm:pt>
    <dgm:pt modelId="{0C78ECD8-40A6-4239-8DBF-A8FC3302DBC0}" type="pres">
      <dgm:prSet presAssocID="{1BFB138F-70E1-42EE-92C9-CE04EB50B73B}" presName="composite" presStyleCnt="0"/>
      <dgm:spPr/>
    </dgm:pt>
    <dgm:pt modelId="{B495B81C-57F0-406D-B8B9-99665850A31B}" type="pres">
      <dgm:prSet presAssocID="{1BFB138F-70E1-42EE-92C9-CE04EB50B73B}" presName="parTx" presStyleLbl="alignNode1" presStyleIdx="2" presStyleCnt="5" custAng="0" custLinFactNeighborY="-1015">
        <dgm:presLayoutVars>
          <dgm:chMax val="0"/>
          <dgm:chPref val="0"/>
          <dgm:bulletEnabled val="1"/>
        </dgm:presLayoutVars>
      </dgm:prSet>
      <dgm:spPr/>
    </dgm:pt>
    <dgm:pt modelId="{D3EA058A-D7BC-4F3E-9095-519EAA5BB815}" type="pres">
      <dgm:prSet presAssocID="{1BFB138F-70E1-42EE-92C9-CE04EB50B73B}" presName="desTx" presStyleLbl="alignAccFollowNode1" presStyleIdx="2" presStyleCnt="5" custAng="0" custLinFactNeighborY="-724">
        <dgm:presLayoutVars>
          <dgm:bulletEnabled val="1"/>
        </dgm:presLayoutVars>
      </dgm:prSet>
      <dgm:spPr/>
    </dgm:pt>
    <dgm:pt modelId="{09D519A1-E9EE-4AF2-95B6-6AE3CACF9683}" type="pres">
      <dgm:prSet presAssocID="{57CD5AA6-D791-4F60-B110-8C987A0B2A61}" presName="space" presStyleCnt="0"/>
      <dgm:spPr/>
    </dgm:pt>
    <dgm:pt modelId="{15E0FC85-0F34-43CA-92AB-9B5858930E8C}" type="pres">
      <dgm:prSet presAssocID="{5A158C31-5E3F-4102-A0FD-6009646BD5B5}" presName="composite" presStyleCnt="0"/>
      <dgm:spPr/>
    </dgm:pt>
    <dgm:pt modelId="{FE8C7217-4DBB-4B9A-924F-50A1B44E7D8C}" type="pres">
      <dgm:prSet presAssocID="{5A158C31-5E3F-4102-A0FD-6009646BD5B5}" presName="parTx" presStyleLbl="alignNode1" presStyleIdx="3" presStyleCnt="5" custLinFactNeighborY="-1017">
        <dgm:presLayoutVars>
          <dgm:chMax val="0"/>
          <dgm:chPref val="0"/>
          <dgm:bulletEnabled val="1"/>
        </dgm:presLayoutVars>
      </dgm:prSet>
      <dgm:spPr/>
    </dgm:pt>
    <dgm:pt modelId="{2AE7AFF2-D0D9-46DB-8E68-7790AD61AF26}" type="pres">
      <dgm:prSet presAssocID="{5A158C31-5E3F-4102-A0FD-6009646BD5B5}" presName="desTx" presStyleLbl="alignAccFollowNode1" presStyleIdx="3" presStyleCnt="5" custAng="0" custLinFactNeighborY="-724">
        <dgm:presLayoutVars>
          <dgm:bulletEnabled val="1"/>
        </dgm:presLayoutVars>
      </dgm:prSet>
      <dgm:spPr/>
    </dgm:pt>
    <dgm:pt modelId="{841FDACD-B67B-404E-B77E-7D876A45E9E6}" type="pres">
      <dgm:prSet presAssocID="{572BD8F9-17A7-467F-A4C9-9A7CD04B84F0}" presName="space" presStyleCnt="0"/>
      <dgm:spPr/>
    </dgm:pt>
    <dgm:pt modelId="{6EF8BEE8-94F4-4E49-B20E-9BB3ADEBE734}" type="pres">
      <dgm:prSet presAssocID="{D69F3751-19CA-40A7-8FCE-9489E5940B7C}" presName="composite" presStyleCnt="0"/>
      <dgm:spPr/>
    </dgm:pt>
    <dgm:pt modelId="{8978EA78-39CF-4299-843F-29DDCBFB3F40}" type="pres">
      <dgm:prSet presAssocID="{D69F3751-19CA-40A7-8FCE-9489E5940B7C}" presName="parTx" presStyleLbl="alignNode1" presStyleIdx="4" presStyleCnt="5" custLinFactNeighborX="261" custLinFactNeighborY="-1017">
        <dgm:presLayoutVars>
          <dgm:chMax val="0"/>
          <dgm:chPref val="0"/>
          <dgm:bulletEnabled val="1"/>
        </dgm:presLayoutVars>
      </dgm:prSet>
      <dgm:spPr/>
    </dgm:pt>
    <dgm:pt modelId="{CA5C112C-AFDB-4FB0-AC10-ABCF8CD213BB}" type="pres">
      <dgm:prSet presAssocID="{D69F3751-19CA-40A7-8FCE-9489E5940B7C}" presName="desTx" presStyleLbl="alignAccFollowNode1" presStyleIdx="4" presStyleCnt="5" custAng="0" custLinFactNeighborX="261" custLinFactNeighborY="-724">
        <dgm:presLayoutVars>
          <dgm:bulletEnabled val="1"/>
        </dgm:presLayoutVars>
      </dgm:prSet>
      <dgm:spPr/>
    </dgm:pt>
  </dgm:ptLst>
  <dgm:cxnLst>
    <dgm:cxn modelId="{1865A50A-55D0-4BA7-948E-E8461EACA23B}" type="presOf" srcId="{5E93050C-544E-41AA-9EAD-67422FE65F8F}" destId="{E86C2C39-5432-409D-8F7D-7D71F3792E8B}" srcOrd="0" destOrd="0" presId="urn:microsoft.com/office/officeart/2005/8/layout/hList1"/>
    <dgm:cxn modelId="{7C2E790B-75D7-4CDD-9876-354AA3F53954}" type="presOf" srcId="{4E5CE55F-5285-4804-A75C-2DA1E59690A9}" destId="{3CCFEEB5-52AB-4F5F-8554-45BB833D67DC}" srcOrd="0" destOrd="0" presId="urn:microsoft.com/office/officeart/2005/8/layout/hList1"/>
    <dgm:cxn modelId="{A280240C-C085-4A44-B085-F3171DF73034}" srcId="{5E93050C-544E-41AA-9EAD-67422FE65F8F}" destId="{1BFB138F-70E1-42EE-92C9-CE04EB50B73B}" srcOrd="2" destOrd="0" parTransId="{C1EA84DA-A23C-4CA8-A50E-E986D749A8B0}" sibTransId="{57CD5AA6-D791-4F60-B110-8C987A0B2A61}"/>
    <dgm:cxn modelId="{3AF7A013-503D-475B-BECF-54395738691D}" type="presOf" srcId="{6F39CD24-0EF6-41B9-B9F7-876B11281118}" destId="{D3EA058A-D7BC-4F3E-9095-519EAA5BB815}" srcOrd="0" destOrd="0" presId="urn:microsoft.com/office/officeart/2005/8/layout/hList1"/>
    <dgm:cxn modelId="{A47BC42F-8E71-4C64-A9B7-6825ACC13E56}" srcId="{692A0093-8C62-4986-8170-03EECB950D34}" destId="{F06BECAB-DBD4-47DB-B77B-837B107D7DDA}" srcOrd="1" destOrd="0" parTransId="{4E947FAD-C7A3-43F4-A65A-2660887AD567}" sibTransId="{F56287B9-0FB5-40F2-BCCD-84B54260521C}"/>
    <dgm:cxn modelId="{90B00F35-3064-4C88-80C0-DD032B9C6AA3}" type="presOf" srcId="{AD1FFC95-01A4-4870-ACD1-426BA792E267}" destId="{996DCC18-099D-4456-BDA6-8D5C9E400DF4}" srcOrd="0" destOrd="0" presId="urn:microsoft.com/office/officeart/2005/8/layout/hList1"/>
    <dgm:cxn modelId="{60C82465-584C-4313-A7DB-A9C7FE52070E}" srcId="{692A0093-8C62-4986-8170-03EECB950D34}" destId="{AD1FFC95-01A4-4870-ACD1-426BA792E267}" srcOrd="0" destOrd="0" parTransId="{E553B561-31C5-4D0D-9C10-389F1ACAC393}" sibTransId="{94B734B0-F4FD-4D18-838E-3A1D0B14F20B}"/>
    <dgm:cxn modelId="{125A5566-7B3B-4628-8880-41728B8DF8C5}" srcId="{D69F3751-19CA-40A7-8FCE-9489E5940B7C}" destId="{3E7A9146-FDE3-4B49-A137-FAAF2404D196}" srcOrd="0" destOrd="0" parTransId="{7997ABD5-7FB7-486C-8650-F584FED73026}" sibTransId="{AEA837F8-258A-4EE2-9775-38D1BB63F51A}"/>
    <dgm:cxn modelId="{C2CA506D-A4B4-4EC8-B4E3-4C840B97BAC0}" srcId="{5E93050C-544E-41AA-9EAD-67422FE65F8F}" destId="{D69F3751-19CA-40A7-8FCE-9489E5940B7C}" srcOrd="4" destOrd="0" parTransId="{39110994-8782-4D7C-9A5D-1749ED02D381}" sibTransId="{EE783899-2337-4BCC-83A9-A43AB7F7BB29}"/>
    <dgm:cxn modelId="{1FCEE773-3FBC-4707-AF43-80B1AF9613DA}" type="presOf" srcId="{D69F3751-19CA-40A7-8FCE-9489E5940B7C}" destId="{8978EA78-39CF-4299-843F-29DDCBFB3F40}" srcOrd="0" destOrd="0" presId="urn:microsoft.com/office/officeart/2005/8/layout/hList1"/>
    <dgm:cxn modelId="{117B7358-1309-4C85-ACC9-B1EB146E09F9}" type="presOf" srcId="{F06BECAB-DBD4-47DB-B77B-837B107D7DDA}" destId="{996DCC18-099D-4456-BDA6-8D5C9E400DF4}" srcOrd="0" destOrd="1" presId="urn:microsoft.com/office/officeart/2005/8/layout/hList1"/>
    <dgm:cxn modelId="{AF345E82-DB49-4D35-A1C1-A761620CCC80}" srcId="{5E93050C-544E-41AA-9EAD-67422FE65F8F}" destId="{E34AC8F4-0012-4484-8769-AF0AEC7D9EE6}" srcOrd="0" destOrd="0" parTransId="{958B6F40-6D6A-4FBE-AA91-270E41AECEBA}" sibTransId="{62B90484-2CFB-4C40-8483-1785152053DC}"/>
    <dgm:cxn modelId="{97BB1B8C-6A0D-421A-8D0C-97EC687F3C9D}" srcId="{5A158C31-5E3F-4102-A0FD-6009646BD5B5}" destId="{D9F427F1-371E-458B-8436-D6223EA989A7}" srcOrd="0" destOrd="0" parTransId="{F0E37B05-F450-49EB-BC62-BE3503250FFE}" sibTransId="{7C5B322C-E656-42BA-9D57-D1457F63C930}"/>
    <dgm:cxn modelId="{93BAC78D-5388-46B1-B9DC-B36C95DCA464}" type="presOf" srcId="{692A0093-8C62-4986-8170-03EECB950D34}" destId="{5169CE47-3124-4893-867A-D075D5B9DE33}" srcOrd="0" destOrd="0" presId="urn:microsoft.com/office/officeart/2005/8/layout/hList1"/>
    <dgm:cxn modelId="{EF9CE18F-F621-467F-A789-2980C1134868}" type="presOf" srcId="{1BFB138F-70E1-42EE-92C9-CE04EB50B73B}" destId="{B495B81C-57F0-406D-B8B9-99665850A31B}" srcOrd="0" destOrd="0" presId="urn:microsoft.com/office/officeart/2005/8/layout/hList1"/>
    <dgm:cxn modelId="{D557D094-AF59-4FA8-ADA9-47121F68DFF8}" type="presOf" srcId="{D9F427F1-371E-458B-8436-D6223EA989A7}" destId="{2AE7AFF2-D0D9-46DB-8E68-7790AD61AF26}" srcOrd="0" destOrd="0" presId="urn:microsoft.com/office/officeart/2005/8/layout/hList1"/>
    <dgm:cxn modelId="{BB139EB7-4DA2-4C96-9EBC-5C8213CD3780}" type="presOf" srcId="{3E7A9146-FDE3-4B49-A137-FAAF2404D196}" destId="{CA5C112C-AFDB-4FB0-AC10-ABCF8CD213BB}" srcOrd="0" destOrd="0" presId="urn:microsoft.com/office/officeart/2005/8/layout/hList1"/>
    <dgm:cxn modelId="{2C8918BA-7469-4DFC-B4B2-50C40CBADD93}" type="presOf" srcId="{E34AC8F4-0012-4484-8769-AF0AEC7D9EE6}" destId="{E736B1FB-B906-4EEE-B8ED-7F95A2E1A783}" srcOrd="0" destOrd="0" presId="urn:microsoft.com/office/officeart/2005/8/layout/hList1"/>
    <dgm:cxn modelId="{37E606BC-EFFE-437F-AB39-9C6298554F4A}" type="presOf" srcId="{5A158C31-5E3F-4102-A0FD-6009646BD5B5}" destId="{FE8C7217-4DBB-4B9A-924F-50A1B44E7D8C}" srcOrd="0" destOrd="0" presId="urn:microsoft.com/office/officeart/2005/8/layout/hList1"/>
    <dgm:cxn modelId="{ED24ACBD-C933-4E1E-B401-9CD9E2E8DC8F}" srcId="{5E93050C-544E-41AA-9EAD-67422FE65F8F}" destId="{5A158C31-5E3F-4102-A0FD-6009646BD5B5}" srcOrd="3" destOrd="0" parTransId="{AE6E4EBD-4119-4EE4-A60C-414FC8C38EEE}" sibTransId="{572BD8F9-17A7-467F-A4C9-9A7CD04B84F0}"/>
    <dgm:cxn modelId="{9701EED8-047C-4243-AA5D-B541F5520E18}" srcId="{E34AC8F4-0012-4484-8769-AF0AEC7D9EE6}" destId="{4E5CE55F-5285-4804-A75C-2DA1E59690A9}" srcOrd="0" destOrd="0" parTransId="{42FF37CB-0803-43D2-BE0E-899F7E929DFF}" sibTransId="{C40DE30B-7701-41A7-BA83-AEB2B3B58E09}"/>
    <dgm:cxn modelId="{6439B9E1-F200-439E-ADF6-085E75C23AD3}" srcId="{1BFB138F-70E1-42EE-92C9-CE04EB50B73B}" destId="{6F39CD24-0EF6-41B9-B9F7-876B11281118}" srcOrd="0" destOrd="0" parTransId="{C86B8AEA-A1C9-4764-92F8-0C4F5738C642}" sibTransId="{1D07A057-2709-4753-8113-EAE052365FAD}"/>
    <dgm:cxn modelId="{F543E7ED-46AA-405F-B53E-D8683AE8340D}" srcId="{5E93050C-544E-41AA-9EAD-67422FE65F8F}" destId="{692A0093-8C62-4986-8170-03EECB950D34}" srcOrd="1" destOrd="0" parTransId="{9B91D5A6-26D0-4DC7-85DD-3EEC9FB834AA}" sibTransId="{3B666DD4-BE85-4314-930C-134438175801}"/>
    <dgm:cxn modelId="{EF2F2904-DCEB-47E7-920B-3EE67F50FBA9}" type="presParOf" srcId="{E86C2C39-5432-409D-8F7D-7D71F3792E8B}" destId="{B10C13C6-90F0-4BEA-81E8-48BBC4CDC65F}" srcOrd="0" destOrd="0" presId="urn:microsoft.com/office/officeart/2005/8/layout/hList1"/>
    <dgm:cxn modelId="{30F0306B-5C7E-428F-B812-51ECCBB43223}" type="presParOf" srcId="{B10C13C6-90F0-4BEA-81E8-48BBC4CDC65F}" destId="{E736B1FB-B906-4EEE-B8ED-7F95A2E1A783}" srcOrd="0" destOrd="0" presId="urn:microsoft.com/office/officeart/2005/8/layout/hList1"/>
    <dgm:cxn modelId="{36D1A531-3991-48E2-9D0A-B626A2FA3F24}" type="presParOf" srcId="{B10C13C6-90F0-4BEA-81E8-48BBC4CDC65F}" destId="{3CCFEEB5-52AB-4F5F-8554-45BB833D67DC}" srcOrd="1" destOrd="0" presId="urn:microsoft.com/office/officeart/2005/8/layout/hList1"/>
    <dgm:cxn modelId="{DCC1B683-3746-44E1-897E-8CA9B474848A}" type="presParOf" srcId="{E86C2C39-5432-409D-8F7D-7D71F3792E8B}" destId="{D0D386EA-E969-4FD6-8DFD-90EE66A13358}" srcOrd="1" destOrd="0" presId="urn:microsoft.com/office/officeart/2005/8/layout/hList1"/>
    <dgm:cxn modelId="{D88ABE21-D082-4C8F-B126-30B368253938}" type="presParOf" srcId="{E86C2C39-5432-409D-8F7D-7D71F3792E8B}" destId="{99D7351A-3B5F-4C50-A7B7-B75BDAB6C356}" srcOrd="2" destOrd="0" presId="urn:microsoft.com/office/officeart/2005/8/layout/hList1"/>
    <dgm:cxn modelId="{EB0A6DC0-419E-45B6-A46E-9B4F927D0075}" type="presParOf" srcId="{99D7351A-3B5F-4C50-A7B7-B75BDAB6C356}" destId="{5169CE47-3124-4893-867A-D075D5B9DE33}" srcOrd="0" destOrd="0" presId="urn:microsoft.com/office/officeart/2005/8/layout/hList1"/>
    <dgm:cxn modelId="{39641857-5EF8-473A-921C-46C4CD94DC4D}" type="presParOf" srcId="{99D7351A-3B5F-4C50-A7B7-B75BDAB6C356}" destId="{996DCC18-099D-4456-BDA6-8D5C9E400DF4}" srcOrd="1" destOrd="0" presId="urn:microsoft.com/office/officeart/2005/8/layout/hList1"/>
    <dgm:cxn modelId="{F7C968FC-7D7B-4C72-B8AB-1B329869CFA7}" type="presParOf" srcId="{E86C2C39-5432-409D-8F7D-7D71F3792E8B}" destId="{27A724E8-832A-43DB-BE6B-C9FD5309316D}" srcOrd="3" destOrd="0" presId="urn:microsoft.com/office/officeart/2005/8/layout/hList1"/>
    <dgm:cxn modelId="{05126904-BB89-49B9-8830-05A960FE271D}" type="presParOf" srcId="{E86C2C39-5432-409D-8F7D-7D71F3792E8B}" destId="{0C78ECD8-40A6-4239-8DBF-A8FC3302DBC0}" srcOrd="4" destOrd="0" presId="urn:microsoft.com/office/officeart/2005/8/layout/hList1"/>
    <dgm:cxn modelId="{8D549E53-A228-434D-9D7A-D428FDAE3489}" type="presParOf" srcId="{0C78ECD8-40A6-4239-8DBF-A8FC3302DBC0}" destId="{B495B81C-57F0-406D-B8B9-99665850A31B}" srcOrd="0" destOrd="0" presId="urn:microsoft.com/office/officeart/2005/8/layout/hList1"/>
    <dgm:cxn modelId="{39BC5174-DD09-40B8-9756-864FA2EA6CD3}" type="presParOf" srcId="{0C78ECD8-40A6-4239-8DBF-A8FC3302DBC0}" destId="{D3EA058A-D7BC-4F3E-9095-519EAA5BB815}" srcOrd="1" destOrd="0" presId="urn:microsoft.com/office/officeart/2005/8/layout/hList1"/>
    <dgm:cxn modelId="{D677D258-A1E3-428D-8ED4-B08CCE6BA6A3}" type="presParOf" srcId="{E86C2C39-5432-409D-8F7D-7D71F3792E8B}" destId="{09D519A1-E9EE-4AF2-95B6-6AE3CACF9683}" srcOrd="5" destOrd="0" presId="urn:microsoft.com/office/officeart/2005/8/layout/hList1"/>
    <dgm:cxn modelId="{558DB72B-E271-4B62-919F-787559D6B1C1}" type="presParOf" srcId="{E86C2C39-5432-409D-8F7D-7D71F3792E8B}" destId="{15E0FC85-0F34-43CA-92AB-9B5858930E8C}" srcOrd="6" destOrd="0" presId="urn:microsoft.com/office/officeart/2005/8/layout/hList1"/>
    <dgm:cxn modelId="{2B74CB7F-3800-4BF9-98FC-64DD7CA2B34F}" type="presParOf" srcId="{15E0FC85-0F34-43CA-92AB-9B5858930E8C}" destId="{FE8C7217-4DBB-4B9A-924F-50A1B44E7D8C}" srcOrd="0" destOrd="0" presId="urn:microsoft.com/office/officeart/2005/8/layout/hList1"/>
    <dgm:cxn modelId="{97503BD7-B4D1-47B2-B4AF-FB90A42B936C}" type="presParOf" srcId="{15E0FC85-0F34-43CA-92AB-9B5858930E8C}" destId="{2AE7AFF2-D0D9-46DB-8E68-7790AD61AF26}" srcOrd="1" destOrd="0" presId="urn:microsoft.com/office/officeart/2005/8/layout/hList1"/>
    <dgm:cxn modelId="{2AD6A787-0EEC-4D0F-B699-D750EFE6020B}" type="presParOf" srcId="{E86C2C39-5432-409D-8F7D-7D71F3792E8B}" destId="{841FDACD-B67B-404E-B77E-7D876A45E9E6}" srcOrd="7" destOrd="0" presId="urn:microsoft.com/office/officeart/2005/8/layout/hList1"/>
    <dgm:cxn modelId="{50F33F99-98D1-490D-B4B7-882C1B7C8938}" type="presParOf" srcId="{E86C2C39-5432-409D-8F7D-7D71F3792E8B}" destId="{6EF8BEE8-94F4-4E49-B20E-9BB3ADEBE734}" srcOrd="8" destOrd="0" presId="urn:microsoft.com/office/officeart/2005/8/layout/hList1"/>
    <dgm:cxn modelId="{F0942810-ED58-481A-BE25-07D26AB91D1D}" type="presParOf" srcId="{6EF8BEE8-94F4-4E49-B20E-9BB3ADEBE734}" destId="{8978EA78-39CF-4299-843F-29DDCBFB3F40}" srcOrd="0" destOrd="0" presId="urn:microsoft.com/office/officeart/2005/8/layout/hList1"/>
    <dgm:cxn modelId="{3A37F9EE-6BE7-46CF-A3FB-A7E08F5AB316}" type="presParOf" srcId="{6EF8BEE8-94F4-4E49-B20E-9BB3ADEBE734}" destId="{CA5C112C-AFDB-4FB0-AC10-ABCF8CD213B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B8307E-592D-496D-BC48-AFF8E3081F9C}"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de-DE"/>
        </a:p>
      </dgm:t>
    </dgm:pt>
    <dgm:pt modelId="{508F38EA-B652-449C-84EA-451F17803790}">
      <dgm:prSet phldrT="[Text]" custT="1"/>
      <dgm:spPr/>
      <dgm:t>
        <a:bodyPr/>
        <a:lstStyle/>
        <a:p>
          <a:pPr marL="0" lvl="0" indent="0" algn="ctr" defTabSz="1066800">
            <a:lnSpc>
              <a:spcPct val="90000"/>
            </a:lnSpc>
            <a:spcBef>
              <a:spcPct val="0"/>
            </a:spcBef>
            <a:spcAft>
              <a:spcPct val="35000"/>
            </a:spcAft>
            <a:buNone/>
          </a:pPr>
          <a:r>
            <a:rPr lang="de-DE" sz="2400" kern="1200" dirty="0">
              <a:solidFill>
                <a:prstClr val="black"/>
              </a:solidFill>
              <a:latin typeface="Calibri" panose="020F0502020204030204"/>
              <a:ea typeface="+mn-ea"/>
              <a:cs typeface="+mn-cs"/>
            </a:rPr>
            <a:t>Internal Growth</a:t>
          </a:r>
        </a:p>
      </dgm:t>
    </dgm:pt>
    <dgm:pt modelId="{C6820C52-9C0A-412B-8C15-12611D110833}" type="parTrans" cxnId="{DEF7B742-2503-4BA7-9E0C-5CE50A08AB33}">
      <dgm:prSet/>
      <dgm:spPr/>
      <dgm:t>
        <a:bodyPr/>
        <a:lstStyle/>
        <a:p>
          <a:endParaRPr lang="de-DE"/>
        </a:p>
      </dgm:t>
    </dgm:pt>
    <dgm:pt modelId="{0201CD43-875A-422E-8673-7C2ACBCB1B8F}" type="sibTrans" cxnId="{DEF7B742-2503-4BA7-9E0C-5CE50A08AB33}">
      <dgm:prSet/>
      <dgm:spPr/>
      <dgm:t>
        <a:bodyPr/>
        <a:lstStyle/>
        <a:p>
          <a:endParaRPr lang="de-DE"/>
        </a:p>
      </dgm:t>
    </dgm:pt>
    <dgm:pt modelId="{22230066-09E1-4AB8-911C-027B13A02B83}">
      <dgm:prSet phldrT="[Text]" custT="1"/>
      <dgm:spPr/>
      <dgm:t>
        <a:bodyPr/>
        <a:lstStyle/>
        <a:p>
          <a:r>
            <a:rPr lang="de-DE" sz="2400" dirty="0"/>
            <a:t>External Growth</a:t>
          </a:r>
        </a:p>
      </dgm:t>
    </dgm:pt>
    <dgm:pt modelId="{E0210F0C-B74A-4DBB-A296-FB82BD7D55B6}" type="parTrans" cxnId="{5324F7A9-3300-42DB-B17D-0D8E6F33BC7D}">
      <dgm:prSet/>
      <dgm:spPr/>
      <dgm:t>
        <a:bodyPr/>
        <a:lstStyle/>
        <a:p>
          <a:endParaRPr lang="de-DE"/>
        </a:p>
      </dgm:t>
    </dgm:pt>
    <dgm:pt modelId="{7203FDC0-E18C-4CF1-9F22-28C4FB842E0D}" type="sibTrans" cxnId="{5324F7A9-3300-42DB-B17D-0D8E6F33BC7D}">
      <dgm:prSet/>
      <dgm:spPr/>
      <dgm:t>
        <a:bodyPr/>
        <a:lstStyle/>
        <a:p>
          <a:endParaRPr lang="de-DE"/>
        </a:p>
      </dgm:t>
    </dgm:pt>
    <dgm:pt modelId="{5AC285E0-05BB-4972-860F-385500AD6425}" type="pres">
      <dgm:prSet presAssocID="{E1B8307E-592D-496D-BC48-AFF8E3081F9C}" presName="Name0" presStyleCnt="0">
        <dgm:presLayoutVars>
          <dgm:dir/>
          <dgm:resizeHandles val="exact"/>
        </dgm:presLayoutVars>
      </dgm:prSet>
      <dgm:spPr/>
    </dgm:pt>
    <dgm:pt modelId="{326049FE-FFE0-40E7-B97A-B13D2D8BBED9}" type="pres">
      <dgm:prSet presAssocID="{508F38EA-B652-449C-84EA-451F17803790}" presName="Name5" presStyleLbl="vennNode1" presStyleIdx="0" presStyleCnt="2" custScaleX="370340" custLinFactX="41263" custLinFactNeighborX="100000" custLinFactNeighborY="-67">
        <dgm:presLayoutVars>
          <dgm:bulletEnabled val="1"/>
        </dgm:presLayoutVars>
      </dgm:prSet>
      <dgm:spPr/>
    </dgm:pt>
    <dgm:pt modelId="{CFC1A20C-49CD-4A3B-A9FF-4C02FD5E6309}" type="pres">
      <dgm:prSet presAssocID="{0201CD43-875A-422E-8673-7C2ACBCB1B8F}" presName="space" presStyleCnt="0"/>
      <dgm:spPr/>
    </dgm:pt>
    <dgm:pt modelId="{507213DC-E52A-4093-9B36-8F135377A7C1}" type="pres">
      <dgm:prSet presAssocID="{22230066-09E1-4AB8-911C-027B13A02B83}" presName="Name5" presStyleLbl="vennNode1" presStyleIdx="1" presStyleCnt="2" custScaleX="364208" custLinFactNeighborX="-38250" custLinFactNeighborY="67">
        <dgm:presLayoutVars>
          <dgm:bulletEnabled val="1"/>
        </dgm:presLayoutVars>
      </dgm:prSet>
      <dgm:spPr/>
    </dgm:pt>
  </dgm:ptLst>
  <dgm:cxnLst>
    <dgm:cxn modelId="{DEF7B742-2503-4BA7-9E0C-5CE50A08AB33}" srcId="{E1B8307E-592D-496D-BC48-AFF8E3081F9C}" destId="{508F38EA-B652-449C-84EA-451F17803790}" srcOrd="0" destOrd="0" parTransId="{C6820C52-9C0A-412B-8C15-12611D110833}" sibTransId="{0201CD43-875A-422E-8673-7C2ACBCB1B8F}"/>
    <dgm:cxn modelId="{CA3D334C-EC4D-4305-B9F1-F9F51310FE19}" type="presOf" srcId="{508F38EA-B652-449C-84EA-451F17803790}" destId="{326049FE-FFE0-40E7-B97A-B13D2D8BBED9}" srcOrd="0" destOrd="0" presId="urn:microsoft.com/office/officeart/2005/8/layout/venn3"/>
    <dgm:cxn modelId="{7DCF626C-4D24-4A78-97E8-DA27501F4035}" type="presOf" srcId="{E1B8307E-592D-496D-BC48-AFF8E3081F9C}" destId="{5AC285E0-05BB-4972-860F-385500AD6425}" srcOrd="0" destOrd="0" presId="urn:microsoft.com/office/officeart/2005/8/layout/venn3"/>
    <dgm:cxn modelId="{D810195A-A0F6-4CF1-BC50-47389A31FF3B}" type="presOf" srcId="{22230066-09E1-4AB8-911C-027B13A02B83}" destId="{507213DC-E52A-4093-9B36-8F135377A7C1}" srcOrd="0" destOrd="0" presId="urn:microsoft.com/office/officeart/2005/8/layout/venn3"/>
    <dgm:cxn modelId="{5324F7A9-3300-42DB-B17D-0D8E6F33BC7D}" srcId="{E1B8307E-592D-496D-BC48-AFF8E3081F9C}" destId="{22230066-09E1-4AB8-911C-027B13A02B83}" srcOrd="1" destOrd="0" parTransId="{E0210F0C-B74A-4DBB-A296-FB82BD7D55B6}" sibTransId="{7203FDC0-E18C-4CF1-9F22-28C4FB842E0D}"/>
    <dgm:cxn modelId="{3C2EB25B-F53A-4C58-B1A4-51914F43B898}" type="presParOf" srcId="{5AC285E0-05BB-4972-860F-385500AD6425}" destId="{326049FE-FFE0-40E7-B97A-B13D2D8BBED9}" srcOrd="0" destOrd="0" presId="urn:microsoft.com/office/officeart/2005/8/layout/venn3"/>
    <dgm:cxn modelId="{7E3EA0D5-3E34-4C2F-B37F-21B04B9538EA}" type="presParOf" srcId="{5AC285E0-05BB-4972-860F-385500AD6425}" destId="{CFC1A20C-49CD-4A3B-A9FF-4C02FD5E6309}" srcOrd="1" destOrd="0" presId="urn:microsoft.com/office/officeart/2005/8/layout/venn3"/>
    <dgm:cxn modelId="{C5ECFD9A-A5EC-49F3-A656-3C6199ECBD98}" type="presParOf" srcId="{5AC285E0-05BB-4972-860F-385500AD6425}" destId="{507213DC-E52A-4093-9B36-8F135377A7C1}"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4EFC55-794E-4971-8579-D911B6228B3F}" type="doc">
      <dgm:prSet loTypeId="urn:microsoft.com/office/officeart/2005/8/layout/lProcess2" loCatId="list" qsTypeId="urn:microsoft.com/office/officeart/2005/8/quickstyle/simple1" qsCatId="simple" csTypeId="urn:microsoft.com/office/officeart/2005/8/colors/accent1_4" csCatId="accent1" phldr="1"/>
      <dgm:spPr/>
      <dgm:t>
        <a:bodyPr/>
        <a:lstStyle/>
        <a:p>
          <a:endParaRPr lang="de-DE"/>
        </a:p>
      </dgm:t>
    </dgm:pt>
    <dgm:pt modelId="{19D49ACF-7BA2-48B3-8A71-BF4B32847A75}">
      <dgm:prSet phldrT="[Text]"/>
      <dgm:spPr/>
      <dgm:t>
        <a:bodyPr/>
        <a:lstStyle/>
        <a:p>
          <a:r>
            <a:rPr lang="de-DE" dirty="0" err="1"/>
            <a:t>Secondary</a:t>
          </a:r>
          <a:r>
            <a:rPr lang="de-DE" dirty="0"/>
            <a:t> </a:t>
          </a:r>
          <a:r>
            <a:rPr lang="de-DE" dirty="0" err="1"/>
            <a:t>benefit</a:t>
          </a:r>
          <a:endParaRPr lang="de-DE" dirty="0"/>
        </a:p>
      </dgm:t>
    </dgm:pt>
    <dgm:pt modelId="{21A06057-94F9-4585-A8E9-0ED9938ED9AA}" type="parTrans" cxnId="{0B632F9A-B2BB-40AD-97CD-68FAA25F4389}">
      <dgm:prSet/>
      <dgm:spPr/>
      <dgm:t>
        <a:bodyPr/>
        <a:lstStyle/>
        <a:p>
          <a:endParaRPr lang="de-DE"/>
        </a:p>
      </dgm:t>
    </dgm:pt>
    <dgm:pt modelId="{8BF7CD36-742F-4235-8227-4020A03E1B6F}" type="sibTrans" cxnId="{0B632F9A-B2BB-40AD-97CD-68FAA25F4389}">
      <dgm:prSet/>
      <dgm:spPr/>
      <dgm:t>
        <a:bodyPr/>
        <a:lstStyle/>
        <a:p>
          <a:endParaRPr lang="de-DE"/>
        </a:p>
      </dgm:t>
    </dgm:pt>
    <dgm:pt modelId="{9AE10067-C0A3-4748-BD81-9AE51DF4EC27}">
      <dgm:prSet phldrT="[Text]"/>
      <dgm:spPr/>
      <dgm:t>
        <a:bodyPr/>
        <a:lstStyle/>
        <a:p>
          <a:r>
            <a:rPr lang="de-DE" dirty="0" err="1"/>
            <a:t>Embedment</a:t>
          </a:r>
          <a:r>
            <a:rPr lang="de-DE" dirty="0"/>
            <a:t> </a:t>
          </a:r>
          <a:r>
            <a:rPr lang="de-DE" dirty="0" err="1"/>
            <a:t>into</a:t>
          </a:r>
          <a:r>
            <a:rPr lang="de-DE" dirty="0"/>
            <a:t> </a:t>
          </a:r>
          <a:r>
            <a:rPr lang="de-DE" dirty="0" err="1"/>
            <a:t>further</a:t>
          </a:r>
          <a:r>
            <a:rPr lang="de-DE" dirty="0"/>
            <a:t> </a:t>
          </a:r>
          <a:r>
            <a:rPr lang="de-DE" dirty="0" err="1"/>
            <a:t>topics</a:t>
          </a:r>
          <a:r>
            <a:rPr lang="de-DE" dirty="0"/>
            <a:t> and social </a:t>
          </a:r>
          <a:r>
            <a:rPr lang="de-DE" dirty="0" err="1"/>
            <a:t>contexts</a:t>
          </a:r>
          <a:endParaRPr lang="de-DE" dirty="0"/>
        </a:p>
      </dgm:t>
    </dgm:pt>
    <dgm:pt modelId="{D330EDF7-73E4-43A6-BA03-DD58ABDE30CB}" type="parTrans" cxnId="{477C8CEF-DB0A-4F58-98F6-CA8D51069FEA}">
      <dgm:prSet/>
      <dgm:spPr/>
      <dgm:t>
        <a:bodyPr/>
        <a:lstStyle/>
        <a:p>
          <a:endParaRPr lang="de-DE"/>
        </a:p>
      </dgm:t>
    </dgm:pt>
    <dgm:pt modelId="{C2A24901-2A6C-4100-B86E-B62FE4AAEF72}" type="sibTrans" cxnId="{477C8CEF-DB0A-4F58-98F6-CA8D51069FEA}">
      <dgm:prSet/>
      <dgm:spPr/>
      <dgm:t>
        <a:bodyPr/>
        <a:lstStyle/>
        <a:p>
          <a:endParaRPr lang="de-DE"/>
        </a:p>
      </dgm:t>
    </dgm:pt>
    <dgm:pt modelId="{5589EAB6-B3AB-418F-92E2-7ECCD9D9FCF2}">
      <dgm:prSet phldrT="[Text]"/>
      <dgm:spPr/>
      <dgm:t>
        <a:bodyPr/>
        <a:lstStyle/>
        <a:p>
          <a:r>
            <a:rPr lang="de-DE" dirty="0">
              <a:sym typeface="Wingdings" panose="05000000000000000000" pitchFamily="2" charset="2"/>
            </a:rPr>
            <a:t> Not </a:t>
          </a:r>
          <a:r>
            <a:rPr lang="de-DE" dirty="0" err="1">
              <a:sym typeface="Wingdings" panose="05000000000000000000" pitchFamily="2" charset="2"/>
            </a:rPr>
            <a:t>only</a:t>
          </a:r>
          <a:r>
            <a:rPr lang="de-DE" dirty="0">
              <a:sym typeface="Wingdings" panose="05000000000000000000" pitchFamily="2" charset="2"/>
            </a:rPr>
            <a:t> </a:t>
          </a:r>
          <a:r>
            <a:rPr lang="de-DE" dirty="0" err="1">
              <a:sym typeface="Wingdings" panose="05000000000000000000" pitchFamily="2" charset="2"/>
            </a:rPr>
            <a:t>gardening</a:t>
          </a:r>
          <a:r>
            <a:rPr lang="de-DE" dirty="0">
              <a:sym typeface="Wingdings" panose="05000000000000000000" pitchFamily="2" charset="2"/>
            </a:rPr>
            <a:t> – also </a:t>
          </a:r>
          <a:r>
            <a:rPr lang="de-DE" dirty="0" err="1">
              <a:sym typeface="Wingdings" panose="05000000000000000000" pitchFamily="2" charset="2"/>
            </a:rPr>
            <a:t>attractive</a:t>
          </a:r>
          <a:r>
            <a:rPr lang="de-DE" dirty="0">
              <a:sym typeface="Wingdings" panose="05000000000000000000" pitchFamily="2" charset="2"/>
            </a:rPr>
            <a:t> social </a:t>
          </a:r>
          <a:r>
            <a:rPr lang="de-DE" dirty="0" err="1">
              <a:sym typeface="Wingdings" panose="05000000000000000000" pitchFamily="2" charset="2"/>
            </a:rPr>
            <a:t>space</a:t>
          </a:r>
          <a:endParaRPr lang="de-DE" dirty="0">
            <a:sym typeface="Wingdings" panose="05000000000000000000" pitchFamily="2" charset="2"/>
          </a:endParaRPr>
        </a:p>
      </dgm:t>
    </dgm:pt>
    <dgm:pt modelId="{B7D1B807-E3F2-43AE-A3E8-CC09AF351F0E}" type="parTrans" cxnId="{BBF66DF8-FC49-4F21-91E4-94A4CDDC666D}">
      <dgm:prSet/>
      <dgm:spPr/>
      <dgm:t>
        <a:bodyPr/>
        <a:lstStyle/>
        <a:p>
          <a:endParaRPr lang="de-DE"/>
        </a:p>
      </dgm:t>
    </dgm:pt>
    <dgm:pt modelId="{5C203D36-41DB-4E5E-B8A5-035784EA7652}" type="sibTrans" cxnId="{BBF66DF8-FC49-4F21-91E4-94A4CDDC666D}">
      <dgm:prSet/>
      <dgm:spPr/>
      <dgm:t>
        <a:bodyPr/>
        <a:lstStyle/>
        <a:p>
          <a:endParaRPr lang="de-DE"/>
        </a:p>
      </dgm:t>
    </dgm:pt>
    <dgm:pt modelId="{3463DD74-2EE3-4AB9-90F1-DC3E83B376A5}">
      <dgm:prSet phldrT="[Text]"/>
      <dgm:spPr/>
      <dgm:t>
        <a:bodyPr/>
        <a:lstStyle/>
        <a:p>
          <a:r>
            <a:rPr lang="de-DE" dirty="0" err="1"/>
            <a:t>Taking</a:t>
          </a:r>
          <a:r>
            <a:rPr lang="de-DE" dirty="0"/>
            <a:t> </a:t>
          </a:r>
          <a:r>
            <a:rPr lang="de-DE" dirty="0" err="1"/>
            <a:t>resistance</a:t>
          </a:r>
          <a:r>
            <a:rPr lang="de-DE" dirty="0"/>
            <a:t> </a:t>
          </a:r>
          <a:r>
            <a:rPr lang="de-DE" dirty="0" err="1"/>
            <a:t>serious</a:t>
          </a:r>
          <a:endParaRPr lang="de-DE" dirty="0"/>
        </a:p>
      </dgm:t>
    </dgm:pt>
    <dgm:pt modelId="{7A43B0EB-52C2-4200-BDD5-33D58BE07B42}" type="parTrans" cxnId="{569762C6-8AA2-40F3-933E-FD6A4BE0E467}">
      <dgm:prSet/>
      <dgm:spPr/>
      <dgm:t>
        <a:bodyPr/>
        <a:lstStyle/>
        <a:p>
          <a:endParaRPr lang="de-DE"/>
        </a:p>
      </dgm:t>
    </dgm:pt>
    <dgm:pt modelId="{DF19E52A-C227-4726-885C-7480518C561B}" type="sibTrans" cxnId="{569762C6-8AA2-40F3-933E-FD6A4BE0E467}">
      <dgm:prSet/>
      <dgm:spPr/>
      <dgm:t>
        <a:bodyPr/>
        <a:lstStyle/>
        <a:p>
          <a:endParaRPr lang="de-DE"/>
        </a:p>
      </dgm:t>
    </dgm:pt>
    <dgm:pt modelId="{E73538D8-846B-4870-92C7-238B0797603E}">
      <dgm:prSet phldrT="[Text]"/>
      <dgm:spPr/>
      <dgm:t>
        <a:bodyPr/>
        <a:lstStyle/>
        <a:p>
          <a:r>
            <a:rPr lang="en-US" dirty="0"/>
            <a:t>History of people is real and affects them</a:t>
          </a:r>
          <a:endParaRPr lang="de-DE" dirty="0"/>
        </a:p>
      </dgm:t>
    </dgm:pt>
    <dgm:pt modelId="{65A18372-566B-4BA0-87CA-304CB08166BF}" type="parTrans" cxnId="{45EDD198-A040-4F68-BAD3-DBA775CB13ED}">
      <dgm:prSet/>
      <dgm:spPr/>
      <dgm:t>
        <a:bodyPr/>
        <a:lstStyle/>
        <a:p>
          <a:endParaRPr lang="de-DE"/>
        </a:p>
      </dgm:t>
    </dgm:pt>
    <dgm:pt modelId="{009DB272-D584-461B-AC6D-CE08B9D5C146}" type="sibTrans" cxnId="{45EDD198-A040-4F68-BAD3-DBA775CB13ED}">
      <dgm:prSet/>
      <dgm:spPr/>
      <dgm:t>
        <a:bodyPr/>
        <a:lstStyle/>
        <a:p>
          <a:endParaRPr lang="de-DE"/>
        </a:p>
      </dgm:t>
    </dgm:pt>
    <dgm:pt modelId="{6021F75E-24C2-4353-A96C-273082775D5E}">
      <dgm:prSet phldrT="[Text]"/>
      <dgm:spPr/>
      <dgm:t>
        <a:bodyPr/>
        <a:lstStyle/>
        <a:p>
          <a:r>
            <a:rPr lang="de-DE" dirty="0">
              <a:sym typeface="Wingdings" panose="05000000000000000000" pitchFamily="2" charset="2"/>
            </a:rPr>
            <a:t> </a:t>
          </a:r>
          <a:r>
            <a:rPr lang="de-DE" dirty="0" err="1">
              <a:sym typeface="Wingdings" panose="05000000000000000000" pitchFamily="2" charset="2"/>
            </a:rPr>
            <a:t>Showing</a:t>
          </a:r>
          <a:r>
            <a:rPr lang="de-DE" dirty="0">
              <a:sym typeface="Wingdings" panose="05000000000000000000" pitchFamily="2" charset="2"/>
            </a:rPr>
            <a:t> a </a:t>
          </a:r>
          <a:r>
            <a:rPr lang="de-DE" dirty="0" err="1">
              <a:sym typeface="Wingdings" panose="05000000000000000000" pitchFamily="2" charset="2"/>
            </a:rPr>
            <a:t>future</a:t>
          </a:r>
          <a:r>
            <a:rPr lang="de-DE" dirty="0">
              <a:sym typeface="Wingdings" panose="05000000000000000000" pitchFamily="2" charset="2"/>
            </a:rPr>
            <a:t> </a:t>
          </a:r>
          <a:r>
            <a:rPr lang="de-DE" dirty="0" err="1">
              <a:sym typeface="Wingdings" panose="05000000000000000000" pitchFamily="2" charset="2"/>
            </a:rPr>
            <a:t>that</a:t>
          </a:r>
          <a:r>
            <a:rPr lang="de-DE" dirty="0">
              <a:sym typeface="Wingdings" panose="05000000000000000000" pitchFamily="2" charset="2"/>
            </a:rPr>
            <a:t> </a:t>
          </a:r>
          <a:r>
            <a:rPr lang="de-DE" dirty="0" err="1">
              <a:sym typeface="Wingdings" panose="05000000000000000000" pitchFamily="2" charset="2"/>
            </a:rPr>
            <a:t>respects</a:t>
          </a:r>
          <a:r>
            <a:rPr lang="de-DE" dirty="0">
              <a:sym typeface="Wingdings" panose="05000000000000000000" pitchFamily="2" charset="2"/>
            </a:rPr>
            <a:t> </a:t>
          </a:r>
          <a:r>
            <a:rPr lang="de-DE" dirty="0" err="1">
              <a:sym typeface="Wingdings" panose="05000000000000000000" pitchFamily="2" charset="2"/>
            </a:rPr>
            <a:t>history</a:t>
          </a:r>
          <a:r>
            <a:rPr lang="de-DE" dirty="0">
              <a:sym typeface="Wingdings" panose="05000000000000000000" pitchFamily="2" charset="2"/>
            </a:rPr>
            <a:t> </a:t>
          </a:r>
          <a:r>
            <a:rPr lang="de-DE" dirty="0" err="1">
              <a:sym typeface="Wingdings" panose="05000000000000000000" pitchFamily="2" charset="2"/>
            </a:rPr>
            <a:t>while</a:t>
          </a:r>
          <a:r>
            <a:rPr lang="de-DE" dirty="0">
              <a:sym typeface="Wingdings" panose="05000000000000000000" pitchFamily="2" charset="2"/>
            </a:rPr>
            <a:t> </a:t>
          </a:r>
          <a:r>
            <a:rPr lang="de-DE" dirty="0" err="1">
              <a:sym typeface="Wingdings" panose="05000000000000000000" pitchFamily="2" charset="2"/>
            </a:rPr>
            <a:t>opening</a:t>
          </a:r>
          <a:r>
            <a:rPr lang="de-DE" dirty="0">
              <a:sym typeface="Wingdings" panose="05000000000000000000" pitchFamily="2" charset="2"/>
            </a:rPr>
            <a:t> </a:t>
          </a:r>
          <a:r>
            <a:rPr lang="de-DE" dirty="0" err="1">
              <a:sym typeface="Wingdings" panose="05000000000000000000" pitchFamily="2" charset="2"/>
            </a:rPr>
            <a:t>up</a:t>
          </a:r>
          <a:r>
            <a:rPr lang="de-DE" dirty="0">
              <a:sym typeface="Wingdings" panose="05000000000000000000" pitchFamily="2" charset="2"/>
            </a:rPr>
            <a:t> </a:t>
          </a:r>
          <a:r>
            <a:rPr lang="de-DE" dirty="0" err="1">
              <a:sym typeface="Wingdings" panose="05000000000000000000" pitchFamily="2" charset="2"/>
            </a:rPr>
            <a:t>new</a:t>
          </a:r>
          <a:r>
            <a:rPr lang="de-DE" dirty="0">
              <a:sym typeface="Wingdings" panose="05000000000000000000" pitchFamily="2" charset="2"/>
            </a:rPr>
            <a:t> </a:t>
          </a:r>
          <a:r>
            <a:rPr lang="de-DE" dirty="0" err="1">
              <a:sym typeface="Wingdings" panose="05000000000000000000" pitchFamily="2" charset="2"/>
            </a:rPr>
            <a:t>vision</a:t>
          </a:r>
          <a:endParaRPr lang="de-DE" dirty="0"/>
        </a:p>
      </dgm:t>
    </dgm:pt>
    <dgm:pt modelId="{A27E4F27-8931-498B-B69E-EBA5355BA875}" type="parTrans" cxnId="{091EE4F4-DAE0-4ABC-AF08-3BB99E61B61B}">
      <dgm:prSet/>
      <dgm:spPr/>
      <dgm:t>
        <a:bodyPr/>
        <a:lstStyle/>
        <a:p>
          <a:endParaRPr lang="de-DE"/>
        </a:p>
      </dgm:t>
    </dgm:pt>
    <dgm:pt modelId="{6CA0D423-EE88-4529-9358-9D981652F2B0}" type="sibTrans" cxnId="{091EE4F4-DAE0-4ABC-AF08-3BB99E61B61B}">
      <dgm:prSet/>
      <dgm:spPr/>
      <dgm:t>
        <a:bodyPr/>
        <a:lstStyle/>
        <a:p>
          <a:endParaRPr lang="de-DE"/>
        </a:p>
      </dgm:t>
    </dgm:pt>
    <dgm:pt modelId="{2371AF62-500A-4D32-B2A7-7022CEC89EE2}" type="pres">
      <dgm:prSet presAssocID="{534EFC55-794E-4971-8579-D911B6228B3F}" presName="theList" presStyleCnt="0">
        <dgm:presLayoutVars>
          <dgm:dir/>
          <dgm:animLvl val="lvl"/>
          <dgm:resizeHandles val="exact"/>
        </dgm:presLayoutVars>
      </dgm:prSet>
      <dgm:spPr/>
    </dgm:pt>
    <dgm:pt modelId="{7838DAC8-694C-40E2-91E2-0188FA8F9B9C}" type="pres">
      <dgm:prSet presAssocID="{19D49ACF-7BA2-48B3-8A71-BF4B32847A75}" presName="compNode" presStyleCnt="0"/>
      <dgm:spPr/>
    </dgm:pt>
    <dgm:pt modelId="{0DE8169E-4875-4DD3-884D-63506C426394}" type="pres">
      <dgm:prSet presAssocID="{19D49ACF-7BA2-48B3-8A71-BF4B32847A75}" presName="aNode" presStyleLbl="bgShp" presStyleIdx="0" presStyleCnt="2"/>
      <dgm:spPr/>
    </dgm:pt>
    <dgm:pt modelId="{E7E7AF8B-5A9A-4DCA-BD1F-8346C77282ED}" type="pres">
      <dgm:prSet presAssocID="{19D49ACF-7BA2-48B3-8A71-BF4B32847A75}" presName="textNode" presStyleLbl="bgShp" presStyleIdx="0" presStyleCnt="2"/>
      <dgm:spPr/>
    </dgm:pt>
    <dgm:pt modelId="{9F012623-03AA-414B-82CA-C21CF1A4933C}" type="pres">
      <dgm:prSet presAssocID="{19D49ACF-7BA2-48B3-8A71-BF4B32847A75}" presName="compChildNode" presStyleCnt="0"/>
      <dgm:spPr/>
    </dgm:pt>
    <dgm:pt modelId="{0F1679B4-74F7-4EA6-BDA7-24D3BF2B199D}" type="pres">
      <dgm:prSet presAssocID="{19D49ACF-7BA2-48B3-8A71-BF4B32847A75}" presName="theInnerList" presStyleCnt="0"/>
      <dgm:spPr/>
    </dgm:pt>
    <dgm:pt modelId="{59785601-0C2F-4E02-A212-21CFD8B17BD9}" type="pres">
      <dgm:prSet presAssocID="{9AE10067-C0A3-4748-BD81-9AE51DF4EC27}" presName="childNode" presStyleLbl="node1" presStyleIdx="0" presStyleCnt="4">
        <dgm:presLayoutVars>
          <dgm:bulletEnabled val="1"/>
        </dgm:presLayoutVars>
      </dgm:prSet>
      <dgm:spPr/>
    </dgm:pt>
    <dgm:pt modelId="{4A625C7E-B433-4FDC-B728-4C67A290086E}" type="pres">
      <dgm:prSet presAssocID="{9AE10067-C0A3-4748-BD81-9AE51DF4EC27}" presName="aSpace2" presStyleCnt="0"/>
      <dgm:spPr/>
    </dgm:pt>
    <dgm:pt modelId="{ED920578-3F46-491B-926D-FE860BE5A910}" type="pres">
      <dgm:prSet presAssocID="{5589EAB6-B3AB-418F-92E2-7ECCD9D9FCF2}" presName="childNode" presStyleLbl="node1" presStyleIdx="1" presStyleCnt="4">
        <dgm:presLayoutVars>
          <dgm:bulletEnabled val="1"/>
        </dgm:presLayoutVars>
      </dgm:prSet>
      <dgm:spPr/>
    </dgm:pt>
    <dgm:pt modelId="{49BA93CD-C778-44E4-B114-AA132863B1E9}" type="pres">
      <dgm:prSet presAssocID="{19D49ACF-7BA2-48B3-8A71-BF4B32847A75}" presName="aSpace" presStyleCnt="0"/>
      <dgm:spPr/>
    </dgm:pt>
    <dgm:pt modelId="{0659ED08-FA6C-44FF-B510-C98624DFEE17}" type="pres">
      <dgm:prSet presAssocID="{3463DD74-2EE3-4AB9-90F1-DC3E83B376A5}" presName="compNode" presStyleCnt="0"/>
      <dgm:spPr/>
    </dgm:pt>
    <dgm:pt modelId="{642EB0F1-60CF-4509-A5D4-22ABE429BE8C}" type="pres">
      <dgm:prSet presAssocID="{3463DD74-2EE3-4AB9-90F1-DC3E83B376A5}" presName="aNode" presStyleLbl="bgShp" presStyleIdx="1" presStyleCnt="2"/>
      <dgm:spPr/>
    </dgm:pt>
    <dgm:pt modelId="{7B23A3D3-4601-4D34-89F6-8E0A3D2BE8DB}" type="pres">
      <dgm:prSet presAssocID="{3463DD74-2EE3-4AB9-90F1-DC3E83B376A5}" presName="textNode" presStyleLbl="bgShp" presStyleIdx="1" presStyleCnt="2"/>
      <dgm:spPr/>
    </dgm:pt>
    <dgm:pt modelId="{4C9A3914-278B-4472-8D7B-75B8E837D264}" type="pres">
      <dgm:prSet presAssocID="{3463DD74-2EE3-4AB9-90F1-DC3E83B376A5}" presName="compChildNode" presStyleCnt="0"/>
      <dgm:spPr/>
    </dgm:pt>
    <dgm:pt modelId="{A72DCA71-E8AE-42BF-8066-F2B658025CDD}" type="pres">
      <dgm:prSet presAssocID="{3463DD74-2EE3-4AB9-90F1-DC3E83B376A5}" presName="theInnerList" presStyleCnt="0"/>
      <dgm:spPr/>
    </dgm:pt>
    <dgm:pt modelId="{D1033281-A7CD-4E4A-8737-BD6FC77A7751}" type="pres">
      <dgm:prSet presAssocID="{E73538D8-846B-4870-92C7-238B0797603E}" presName="childNode" presStyleLbl="node1" presStyleIdx="2" presStyleCnt="4">
        <dgm:presLayoutVars>
          <dgm:bulletEnabled val="1"/>
        </dgm:presLayoutVars>
      </dgm:prSet>
      <dgm:spPr/>
    </dgm:pt>
    <dgm:pt modelId="{25B1D0C5-D943-43BC-9A94-821BB76AA2CC}" type="pres">
      <dgm:prSet presAssocID="{E73538D8-846B-4870-92C7-238B0797603E}" presName="aSpace2" presStyleCnt="0"/>
      <dgm:spPr/>
    </dgm:pt>
    <dgm:pt modelId="{AE1164FE-E637-4021-8132-33F74E8191D1}" type="pres">
      <dgm:prSet presAssocID="{6021F75E-24C2-4353-A96C-273082775D5E}" presName="childNode" presStyleLbl="node1" presStyleIdx="3" presStyleCnt="4" custScaleY="167059">
        <dgm:presLayoutVars>
          <dgm:bulletEnabled val="1"/>
        </dgm:presLayoutVars>
      </dgm:prSet>
      <dgm:spPr/>
    </dgm:pt>
  </dgm:ptLst>
  <dgm:cxnLst>
    <dgm:cxn modelId="{011AD351-C109-44C3-8C2C-6E10A5FC0EE8}" type="presOf" srcId="{19D49ACF-7BA2-48B3-8A71-BF4B32847A75}" destId="{0DE8169E-4875-4DD3-884D-63506C426394}" srcOrd="0" destOrd="0" presId="urn:microsoft.com/office/officeart/2005/8/layout/lProcess2"/>
    <dgm:cxn modelId="{53F1877F-18E3-460C-8A30-5BC0657C3ABE}" type="presOf" srcId="{19D49ACF-7BA2-48B3-8A71-BF4B32847A75}" destId="{E7E7AF8B-5A9A-4DCA-BD1F-8346C77282ED}" srcOrd="1" destOrd="0" presId="urn:microsoft.com/office/officeart/2005/8/layout/lProcess2"/>
    <dgm:cxn modelId="{DF11478B-32B9-4C5E-BEEC-C1DD287F00AC}" type="presOf" srcId="{3463DD74-2EE3-4AB9-90F1-DC3E83B376A5}" destId="{642EB0F1-60CF-4509-A5D4-22ABE429BE8C}" srcOrd="0" destOrd="0" presId="urn:microsoft.com/office/officeart/2005/8/layout/lProcess2"/>
    <dgm:cxn modelId="{45EDD198-A040-4F68-BAD3-DBA775CB13ED}" srcId="{3463DD74-2EE3-4AB9-90F1-DC3E83B376A5}" destId="{E73538D8-846B-4870-92C7-238B0797603E}" srcOrd="0" destOrd="0" parTransId="{65A18372-566B-4BA0-87CA-304CB08166BF}" sibTransId="{009DB272-D584-461B-AC6D-CE08B9D5C146}"/>
    <dgm:cxn modelId="{0B632F9A-B2BB-40AD-97CD-68FAA25F4389}" srcId="{534EFC55-794E-4971-8579-D911B6228B3F}" destId="{19D49ACF-7BA2-48B3-8A71-BF4B32847A75}" srcOrd="0" destOrd="0" parTransId="{21A06057-94F9-4585-A8E9-0ED9938ED9AA}" sibTransId="{8BF7CD36-742F-4235-8227-4020A03E1B6F}"/>
    <dgm:cxn modelId="{DDF955A9-8C64-4727-960B-7EBD73D31863}" type="presOf" srcId="{5589EAB6-B3AB-418F-92E2-7ECCD9D9FCF2}" destId="{ED920578-3F46-491B-926D-FE860BE5A910}" srcOrd="0" destOrd="0" presId="urn:microsoft.com/office/officeart/2005/8/layout/lProcess2"/>
    <dgm:cxn modelId="{2CB6B0B4-1901-4EC2-B061-A3FD5E36C06F}" type="presOf" srcId="{9AE10067-C0A3-4748-BD81-9AE51DF4EC27}" destId="{59785601-0C2F-4E02-A212-21CFD8B17BD9}" srcOrd="0" destOrd="0" presId="urn:microsoft.com/office/officeart/2005/8/layout/lProcess2"/>
    <dgm:cxn modelId="{557EDEBD-27CA-4955-8A7B-78A886160D6E}" type="presOf" srcId="{3463DD74-2EE3-4AB9-90F1-DC3E83B376A5}" destId="{7B23A3D3-4601-4D34-89F6-8E0A3D2BE8DB}" srcOrd="1" destOrd="0" presId="urn:microsoft.com/office/officeart/2005/8/layout/lProcess2"/>
    <dgm:cxn modelId="{128399C5-2236-438B-92F6-DEBE03CA9DEF}" type="presOf" srcId="{E73538D8-846B-4870-92C7-238B0797603E}" destId="{D1033281-A7CD-4E4A-8737-BD6FC77A7751}" srcOrd="0" destOrd="0" presId="urn:microsoft.com/office/officeart/2005/8/layout/lProcess2"/>
    <dgm:cxn modelId="{569762C6-8AA2-40F3-933E-FD6A4BE0E467}" srcId="{534EFC55-794E-4971-8579-D911B6228B3F}" destId="{3463DD74-2EE3-4AB9-90F1-DC3E83B376A5}" srcOrd="1" destOrd="0" parTransId="{7A43B0EB-52C2-4200-BDD5-33D58BE07B42}" sibTransId="{DF19E52A-C227-4726-885C-7480518C561B}"/>
    <dgm:cxn modelId="{69F20FD2-A421-4D63-984C-D10EC6615550}" type="presOf" srcId="{6021F75E-24C2-4353-A96C-273082775D5E}" destId="{AE1164FE-E637-4021-8132-33F74E8191D1}" srcOrd="0" destOrd="0" presId="urn:microsoft.com/office/officeart/2005/8/layout/lProcess2"/>
    <dgm:cxn modelId="{5F4F4FE6-D76D-4A4A-8FD6-6F696B02377D}" type="presOf" srcId="{534EFC55-794E-4971-8579-D911B6228B3F}" destId="{2371AF62-500A-4D32-B2A7-7022CEC89EE2}" srcOrd="0" destOrd="0" presId="urn:microsoft.com/office/officeart/2005/8/layout/lProcess2"/>
    <dgm:cxn modelId="{477C8CEF-DB0A-4F58-98F6-CA8D51069FEA}" srcId="{19D49ACF-7BA2-48B3-8A71-BF4B32847A75}" destId="{9AE10067-C0A3-4748-BD81-9AE51DF4EC27}" srcOrd="0" destOrd="0" parTransId="{D330EDF7-73E4-43A6-BA03-DD58ABDE30CB}" sibTransId="{C2A24901-2A6C-4100-B86E-B62FE4AAEF72}"/>
    <dgm:cxn modelId="{091EE4F4-DAE0-4ABC-AF08-3BB99E61B61B}" srcId="{3463DD74-2EE3-4AB9-90F1-DC3E83B376A5}" destId="{6021F75E-24C2-4353-A96C-273082775D5E}" srcOrd="1" destOrd="0" parTransId="{A27E4F27-8931-498B-B69E-EBA5355BA875}" sibTransId="{6CA0D423-EE88-4529-9358-9D981652F2B0}"/>
    <dgm:cxn modelId="{BBF66DF8-FC49-4F21-91E4-94A4CDDC666D}" srcId="{19D49ACF-7BA2-48B3-8A71-BF4B32847A75}" destId="{5589EAB6-B3AB-418F-92E2-7ECCD9D9FCF2}" srcOrd="1" destOrd="0" parTransId="{B7D1B807-E3F2-43AE-A3E8-CC09AF351F0E}" sibTransId="{5C203D36-41DB-4E5E-B8A5-035784EA7652}"/>
    <dgm:cxn modelId="{E94E1F5E-929F-4D3A-B507-49C59028EFE5}" type="presParOf" srcId="{2371AF62-500A-4D32-B2A7-7022CEC89EE2}" destId="{7838DAC8-694C-40E2-91E2-0188FA8F9B9C}" srcOrd="0" destOrd="0" presId="urn:microsoft.com/office/officeart/2005/8/layout/lProcess2"/>
    <dgm:cxn modelId="{AA4EC017-03D1-4347-A7A6-6BF7C23B8AC4}" type="presParOf" srcId="{7838DAC8-694C-40E2-91E2-0188FA8F9B9C}" destId="{0DE8169E-4875-4DD3-884D-63506C426394}" srcOrd="0" destOrd="0" presId="urn:microsoft.com/office/officeart/2005/8/layout/lProcess2"/>
    <dgm:cxn modelId="{7473F16E-AB3D-42D2-85AE-DB9B1C96E5F8}" type="presParOf" srcId="{7838DAC8-694C-40E2-91E2-0188FA8F9B9C}" destId="{E7E7AF8B-5A9A-4DCA-BD1F-8346C77282ED}" srcOrd="1" destOrd="0" presId="urn:microsoft.com/office/officeart/2005/8/layout/lProcess2"/>
    <dgm:cxn modelId="{474C65EE-8AE0-4CFB-B1CE-CC1FE1B5A9F3}" type="presParOf" srcId="{7838DAC8-694C-40E2-91E2-0188FA8F9B9C}" destId="{9F012623-03AA-414B-82CA-C21CF1A4933C}" srcOrd="2" destOrd="0" presId="urn:microsoft.com/office/officeart/2005/8/layout/lProcess2"/>
    <dgm:cxn modelId="{C397E65B-37B3-4C33-9501-AE5AE0052A7D}" type="presParOf" srcId="{9F012623-03AA-414B-82CA-C21CF1A4933C}" destId="{0F1679B4-74F7-4EA6-BDA7-24D3BF2B199D}" srcOrd="0" destOrd="0" presId="urn:microsoft.com/office/officeart/2005/8/layout/lProcess2"/>
    <dgm:cxn modelId="{A13E8449-EAD5-4D27-821F-DF417FDBF1FE}" type="presParOf" srcId="{0F1679B4-74F7-4EA6-BDA7-24D3BF2B199D}" destId="{59785601-0C2F-4E02-A212-21CFD8B17BD9}" srcOrd="0" destOrd="0" presId="urn:microsoft.com/office/officeart/2005/8/layout/lProcess2"/>
    <dgm:cxn modelId="{86FA905F-924D-40E1-96D1-0B786A768644}" type="presParOf" srcId="{0F1679B4-74F7-4EA6-BDA7-24D3BF2B199D}" destId="{4A625C7E-B433-4FDC-B728-4C67A290086E}" srcOrd="1" destOrd="0" presId="urn:microsoft.com/office/officeart/2005/8/layout/lProcess2"/>
    <dgm:cxn modelId="{61D63843-48AC-46BB-BA42-769CD2F13BAE}" type="presParOf" srcId="{0F1679B4-74F7-4EA6-BDA7-24D3BF2B199D}" destId="{ED920578-3F46-491B-926D-FE860BE5A910}" srcOrd="2" destOrd="0" presId="urn:microsoft.com/office/officeart/2005/8/layout/lProcess2"/>
    <dgm:cxn modelId="{D8C32D3B-B1CD-4B5D-82AE-7A3F85C2447E}" type="presParOf" srcId="{2371AF62-500A-4D32-B2A7-7022CEC89EE2}" destId="{49BA93CD-C778-44E4-B114-AA132863B1E9}" srcOrd="1" destOrd="0" presId="urn:microsoft.com/office/officeart/2005/8/layout/lProcess2"/>
    <dgm:cxn modelId="{78835BEF-4F64-4D8C-B691-EAC8BC96F8CC}" type="presParOf" srcId="{2371AF62-500A-4D32-B2A7-7022CEC89EE2}" destId="{0659ED08-FA6C-44FF-B510-C98624DFEE17}" srcOrd="2" destOrd="0" presId="urn:microsoft.com/office/officeart/2005/8/layout/lProcess2"/>
    <dgm:cxn modelId="{5B65B001-CA64-4116-8953-B845BEA966B3}" type="presParOf" srcId="{0659ED08-FA6C-44FF-B510-C98624DFEE17}" destId="{642EB0F1-60CF-4509-A5D4-22ABE429BE8C}" srcOrd="0" destOrd="0" presId="urn:microsoft.com/office/officeart/2005/8/layout/lProcess2"/>
    <dgm:cxn modelId="{DA413C8A-922E-48C0-9208-D9E97FBA1351}" type="presParOf" srcId="{0659ED08-FA6C-44FF-B510-C98624DFEE17}" destId="{7B23A3D3-4601-4D34-89F6-8E0A3D2BE8DB}" srcOrd="1" destOrd="0" presId="urn:microsoft.com/office/officeart/2005/8/layout/lProcess2"/>
    <dgm:cxn modelId="{93749ABA-2F30-4C5A-B299-FFD810FEF5C6}" type="presParOf" srcId="{0659ED08-FA6C-44FF-B510-C98624DFEE17}" destId="{4C9A3914-278B-4472-8D7B-75B8E837D264}" srcOrd="2" destOrd="0" presId="urn:microsoft.com/office/officeart/2005/8/layout/lProcess2"/>
    <dgm:cxn modelId="{6A0E5804-E600-4B8F-B9B0-0E3DCFCD93B5}" type="presParOf" srcId="{4C9A3914-278B-4472-8D7B-75B8E837D264}" destId="{A72DCA71-E8AE-42BF-8066-F2B658025CDD}" srcOrd="0" destOrd="0" presId="urn:microsoft.com/office/officeart/2005/8/layout/lProcess2"/>
    <dgm:cxn modelId="{930FA1ED-8C0D-44F5-AAE6-8853CC320A6C}" type="presParOf" srcId="{A72DCA71-E8AE-42BF-8066-F2B658025CDD}" destId="{D1033281-A7CD-4E4A-8737-BD6FC77A7751}" srcOrd="0" destOrd="0" presId="urn:microsoft.com/office/officeart/2005/8/layout/lProcess2"/>
    <dgm:cxn modelId="{9675426D-0B1D-4AAA-AE87-7F14CBF83419}" type="presParOf" srcId="{A72DCA71-E8AE-42BF-8066-F2B658025CDD}" destId="{25B1D0C5-D943-43BC-9A94-821BB76AA2CC}" srcOrd="1" destOrd="0" presId="urn:microsoft.com/office/officeart/2005/8/layout/lProcess2"/>
    <dgm:cxn modelId="{04A7C727-3193-4E24-B281-A140047B1E4F}" type="presParOf" srcId="{A72DCA71-E8AE-42BF-8066-F2B658025CDD}" destId="{AE1164FE-E637-4021-8132-33F74E8191D1}" srcOrd="2"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78EFAF-A1D4-4CF2-9134-109AE5A9C605}" type="doc">
      <dgm:prSet loTypeId="urn:microsoft.com/office/officeart/2005/8/layout/lProcess2" loCatId="list" qsTypeId="urn:microsoft.com/office/officeart/2005/8/quickstyle/simple1" qsCatId="simple" csTypeId="urn:microsoft.com/office/officeart/2005/8/colors/accent6_4" csCatId="accent6" phldr="1"/>
      <dgm:spPr/>
      <dgm:t>
        <a:bodyPr/>
        <a:lstStyle/>
        <a:p>
          <a:endParaRPr lang="de-DE"/>
        </a:p>
      </dgm:t>
    </dgm:pt>
    <dgm:pt modelId="{95151A6B-E0AD-4C37-8425-334A9195E8FE}">
      <dgm:prSet phldrT="[Text]"/>
      <dgm:spPr/>
      <dgm:t>
        <a:bodyPr/>
        <a:lstStyle/>
        <a:p>
          <a:r>
            <a:rPr lang="de-DE" dirty="0" err="1"/>
            <a:t>Makig</a:t>
          </a:r>
          <a:r>
            <a:rPr lang="de-DE" dirty="0"/>
            <a:t> </a:t>
          </a:r>
          <a:r>
            <a:rPr lang="de-DE" dirty="0" err="1"/>
            <a:t>use</a:t>
          </a:r>
          <a:r>
            <a:rPr lang="de-DE" dirty="0"/>
            <a:t> </a:t>
          </a:r>
          <a:r>
            <a:rPr lang="de-DE" dirty="0" err="1"/>
            <a:t>of</a:t>
          </a:r>
          <a:r>
            <a:rPr lang="de-DE" dirty="0"/>
            <a:t> </a:t>
          </a:r>
          <a:r>
            <a:rPr lang="de-DE" dirty="0" err="1"/>
            <a:t>bigger</a:t>
          </a:r>
          <a:r>
            <a:rPr lang="de-DE" dirty="0"/>
            <a:t> </a:t>
          </a:r>
          <a:r>
            <a:rPr lang="de-DE" dirty="0" err="1"/>
            <a:t>contexts</a:t>
          </a:r>
          <a:r>
            <a:rPr lang="de-DE" dirty="0"/>
            <a:t>/</a:t>
          </a:r>
          <a:r>
            <a:rPr lang="de-DE" dirty="0" err="1"/>
            <a:t>frames</a:t>
          </a:r>
          <a:endParaRPr lang="de-DE" dirty="0"/>
        </a:p>
      </dgm:t>
    </dgm:pt>
    <dgm:pt modelId="{73E8C416-2AD0-4E69-AA6E-3993E204E19D}" type="parTrans" cxnId="{F57052C8-D9AF-4D99-824F-4C56FA475620}">
      <dgm:prSet/>
      <dgm:spPr/>
      <dgm:t>
        <a:bodyPr/>
        <a:lstStyle/>
        <a:p>
          <a:endParaRPr lang="de-DE"/>
        </a:p>
      </dgm:t>
    </dgm:pt>
    <dgm:pt modelId="{649704B2-F1B8-442E-AC1E-6F2228F9C96A}" type="sibTrans" cxnId="{F57052C8-D9AF-4D99-824F-4C56FA475620}">
      <dgm:prSet/>
      <dgm:spPr/>
      <dgm:t>
        <a:bodyPr/>
        <a:lstStyle/>
        <a:p>
          <a:endParaRPr lang="de-DE"/>
        </a:p>
      </dgm:t>
    </dgm:pt>
    <dgm:pt modelId="{9792490E-E7D4-4BF9-A290-4E2FFB902224}">
      <dgm:prSet phldrT="[Text]"/>
      <dgm:spPr/>
      <dgm:t>
        <a:bodyPr/>
        <a:lstStyle/>
        <a:p>
          <a:r>
            <a:rPr lang="de-DE" dirty="0" err="1"/>
            <a:t>Using</a:t>
          </a:r>
          <a:r>
            <a:rPr lang="de-DE" dirty="0"/>
            <a:t> </a:t>
          </a:r>
          <a:r>
            <a:rPr lang="de-DE" dirty="0" err="1"/>
            <a:t>existing</a:t>
          </a:r>
          <a:r>
            <a:rPr lang="de-DE" dirty="0"/>
            <a:t> </a:t>
          </a:r>
          <a:r>
            <a:rPr lang="de-DE" dirty="0" err="1"/>
            <a:t>platforms</a:t>
          </a:r>
          <a:r>
            <a:rPr lang="de-DE" dirty="0"/>
            <a:t>, Docking </a:t>
          </a:r>
          <a:r>
            <a:rPr lang="de-DE" dirty="0" err="1"/>
            <a:t>to</a:t>
          </a:r>
          <a:r>
            <a:rPr lang="de-DE" dirty="0"/>
            <a:t> larger </a:t>
          </a:r>
          <a:r>
            <a:rPr lang="de-DE" dirty="0" err="1"/>
            <a:t>events</a:t>
          </a:r>
          <a:r>
            <a:rPr lang="de-DE" dirty="0"/>
            <a:t>/</a:t>
          </a:r>
          <a:r>
            <a:rPr lang="de-DE" dirty="0" err="1"/>
            <a:t>guided</a:t>
          </a:r>
          <a:r>
            <a:rPr lang="de-DE" dirty="0"/>
            <a:t> </a:t>
          </a:r>
          <a:r>
            <a:rPr lang="de-DE" dirty="0" err="1"/>
            <a:t>tours</a:t>
          </a:r>
          <a:endParaRPr lang="de-DE" dirty="0"/>
        </a:p>
      </dgm:t>
    </dgm:pt>
    <dgm:pt modelId="{A43582A0-BDA1-418B-8C60-FF35AB91AC95}" type="parTrans" cxnId="{AC66D87A-1723-4813-BE8C-841FD32DB68D}">
      <dgm:prSet/>
      <dgm:spPr/>
      <dgm:t>
        <a:bodyPr/>
        <a:lstStyle/>
        <a:p>
          <a:endParaRPr lang="de-DE"/>
        </a:p>
      </dgm:t>
    </dgm:pt>
    <dgm:pt modelId="{A6D99CFB-ADFC-4BB4-9132-A617FB2DEDA0}" type="sibTrans" cxnId="{AC66D87A-1723-4813-BE8C-841FD32DB68D}">
      <dgm:prSet/>
      <dgm:spPr/>
      <dgm:t>
        <a:bodyPr/>
        <a:lstStyle/>
        <a:p>
          <a:endParaRPr lang="de-DE"/>
        </a:p>
      </dgm:t>
    </dgm:pt>
    <dgm:pt modelId="{18234F40-5C8A-4A10-8A95-26EB7654177E}">
      <dgm:prSet phldrT="[Text]"/>
      <dgm:spPr/>
      <dgm:t>
        <a:bodyPr/>
        <a:lstStyle/>
        <a:p>
          <a:r>
            <a:rPr lang="de-DE" dirty="0"/>
            <a:t>C.: </a:t>
          </a:r>
          <a:r>
            <a:rPr lang="de-DE" dirty="0" err="1"/>
            <a:t>Seedfestival</a:t>
          </a:r>
          <a:r>
            <a:rPr lang="de-DE" dirty="0"/>
            <a:t>, Eco-Hopping, Day </a:t>
          </a:r>
          <a:r>
            <a:rPr lang="de-DE" dirty="0" err="1"/>
            <a:t>of</a:t>
          </a:r>
          <a:r>
            <a:rPr lang="de-DE" dirty="0"/>
            <a:t> Music, „Rausgegangen“</a:t>
          </a:r>
        </a:p>
      </dgm:t>
    </dgm:pt>
    <dgm:pt modelId="{E931ACDE-6E87-4AFE-BC23-40177E82D435}" type="parTrans" cxnId="{AFBCECD2-A704-4DDA-AB22-0838655575BB}">
      <dgm:prSet/>
      <dgm:spPr/>
      <dgm:t>
        <a:bodyPr/>
        <a:lstStyle/>
        <a:p>
          <a:endParaRPr lang="de-DE"/>
        </a:p>
      </dgm:t>
    </dgm:pt>
    <dgm:pt modelId="{AADDB96F-D008-428C-AB9A-2F56AA9AEA90}" type="sibTrans" cxnId="{AFBCECD2-A704-4DDA-AB22-0838655575BB}">
      <dgm:prSet/>
      <dgm:spPr/>
      <dgm:t>
        <a:bodyPr/>
        <a:lstStyle/>
        <a:p>
          <a:endParaRPr lang="de-DE"/>
        </a:p>
      </dgm:t>
    </dgm:pt>
    <dgm:pt modelId="{A5261815-92FC-4A7E-BA20-991C4DE3F9FC}">
      <dgm:prSet phldrT="[Text]"/>
      <dgm:spPr/>
      <dgm:t>
        <a:bodyPr/>
        <a:lstStyle/>
        <a:p>
          <a:r>
            <a:rPr lang="de-DE" dirty="0" err="1"/>
            <a:t>Cooperations</a:t>
          </a:r>
          <a:endParaRPr lang="de-DE" dirty="0"/>
        </a:p>
      </dgm:t>
    </dgm:pt>
    <dgm:pt modelId="{D032DC9B-E74F-4B4D-BED4-E3775D897F81}" type="parTrans" cxnId="{4F382FBA-05E0-48EE-B6E9-D6F12B45D7EC}">
      <dgm:prSet/>
      <dgm:spPr/>
      <dgm:t>
        <a:bodyPr/>
        <a:lstStyle/>
        <a:p>
          <a:endParaRPr lang="de-DE"/>
        </a:p>
      </dgm:t>
    </dgm:pt>
    <dgm:pt modelId="{A2C9A07D-4678-40A9-A58E-B5F0B47C9511}" type="sibTrans" cxnId="{4F382FBA-05E0-48EE-B6E9-D6F12B45D7EC}">
      <dgm:prSet/>
      <dgm:spPr/>
      <dgm:t>
        <a:bodyPr/>
        <a:lstStyle/>
        <a:p>
          <a:endParaRPr lang="de-DE"/>
        </a:p>
      </dgm:t>
    </dgm:pt>
    <dgm:pt modelId="{E077C7ED-6E1E-471D-87F0-9DF20D8C8FB1}">
      <dgm:prSet phldrT="[Text]"/>
      <dgm:spPr/>
      <dgm:t>
        <a:bodyPr/>
        <a:lstStyle/>
        <a:p>
          <a:r>
            <a:rPr lang="de-DE" dirty="0" err="1"/>
            <a:t>With</a:t>
          </a:r>
          <a:r>
            <a:rPr lang="de-DE" dirty="0"/>
            <a:t> </a:t>
          </a:r>
          <a:r>
            <a:rPr lang="de-DE" dirty="0" err="1"/>
            <a:t>schools</a:t>
          </a:r>
          <a:r>
            <a:rPr lang="de-DE" dirty="0"/>
            <a:t>, </a:t>
          </a:r>
          <a:r>
            <a:rPr lang="de-DE" dirty="0" err="1"/>
            <a:t>unis</a:t>
          </a:r>
          <a:r>
            <a:rPr lang="de-DE" dirty="0"/>
            <a:t>, </a:t>
          </a:r>
          <a:r>
            <a:rPr lang="de-DE" dirty="0" err="1"/>
            <a:t>city</a:t>
          </a:r>
          <a:r>
            <a:rPr lang="de-DE" dirty="0"/>
            <a:t>, </a:t>
          </a:r>
          <a:r>
            <a:rPr lang="de-DE" dirty="0" err="1"/>
            <a:t>other</a:t>
          </a:r>
          <a:r>
            <a:rPr lang="de-DE" dirty="0"/>
            <a:t> </a:t>
          </a:r>
          <a:r>
            <a:rPr lang="de-DE" dirty="0" err="1"/>
            <a:t>gardens</a:t>
          </a:r>
          <a:r>
            <a:rPr lang="de-DE" dirty="0"/>
            <a:t> and initiatives, </a:t>
          </a:r>
          <a:r>
            <a:rPr lang="de-DE" dirty="0" err="1"/>
            <a:t>shops</a:t>
          </a:r>
          <a:endParaRPr lang="de-DE" dirty="0"/>
        </a:p>
      </dgm:t>
    </dgm:pt>
    <dgm:pt modelId="{F8275631-B9AB-48CD-8B78-8F2E7958E4C5}" type="parTrans" cxnId="{DBFA4152-C7A6-4B4F-917E-9C2988F6A9DE}">
      <dgm:prSet/>
      <dgm:spPr/>
      <dgm:t>
        <a:bodyPr/>
        <a:lstStyle/>
        <a:p>
          <a:endParaRPr lang="de-DE"/>
        </a:p>
      </dgm:t>
    </dgm:pt>
    <dgm:pt modelId="{4FAD7F9C-EE32-4BAF-A5FA-915149E17E81}" type="sibTrans" cxnId="{DBFA4152-C7A6-4B4F-917E-9C2988F6A9DE}">
      <dgm:prSet/>
      <dgm:spPr/>
      <dgm:t>
        <a:bodyPr/>
        <a:lstStyle/>
        <a:p>
          <a:endParaRPr lang="de-DE"/>
        </a:p>
      </dgm:t>
    </dgm:pt>
    <dgm:pt modelId="{6C93ED67-F747-4561-B2C4-C536E5CFD431}">
      <dgm:prSet phldrT="[Text]"/>
      <dgm:spPr/>
      <dgm:t>
        <a:bodyPr/>
        <a:lstStyle/>
        <a:p>
          <a:r>
            <a:rPr lang="de-DE" dirty="0"/>
            <a:t>H.: Agreement </a:t>
          </a:r>
          <a:r>
            <a:rPr lang="de-DE" dirty="0" err="1"/>
            <a:t>with</a:t>
          </a:r>
          <a:r>
            <a:rPr lang="de-DE" dirty="0"/>
            <a:t> University in Mexico, </a:t>
          </a:r>
          <a:r>
            <a:rPr lang="de-DE" dirty="0" err="1"/>
            <a:t>Visiting</a:t>
          </a:r>
          <a:r>
            <a:rPr lang="de-DE" dirty="0"/>
            <a:t> </a:t>
          </a:r>
          <a:r>
            <a:rPr lang="de-DE" dirty="0" err="1"/>
            <a:t>other</a:t>
          </a:r>
          <a:r>
            <a:rPr lang="de-DE" dirty="0"/>
            <a:t> Projects and Places/Spaces</a:t>
          </a:r>
        </a:p>
        <a:p>
          <a:r>
            <a:rPr lang="de-DE" dirty="0"/>
            <a:t>C.:  </a:t>
          </a:r>
          <a:r>
            <a:rPr lang="de-DE" dirty="0" err="1"/>
            <a:t>Lobbyism</a:t>
          </a:r>
          <a:endParaRPr lang="de-DE" dirty="0"/>
        </a:p>
      </dgm:t>
    </dgm:pt>
    <dgm:pt modelId="{F4936719-F619-4CAA-BC82-78DD1C4BBFDC}" type="parTrans" cxnId="{D3E8A7A7-158A-4141-9265-CD9E481DD68F}">
      <dgm:prSet/>
      <dgm:spPr/>
      <dgm:t>
        <a:bodyPr/>
        <a:lstStyle/>
        <a:p>
          <a:endParaRPr lang="de-DE"/>
        </a:p>
      </dgm:t>
    </dgm:pt>
    <dgm:pt modelId="{AF10E0B7-1827-4CEE-8E33-E67D44D03022}" type="sibTrans" cxnId="{D3E8A7A7-158A-4141-9265-CD9E481DD68F}">
      <dgm:prSet/>
      <dgm:spPr/>
      <dgm:t>
        <a:bodyPr/>
        <a:lstStyle/>
        <a:p>
          <a:endParaRPr lang="de-DE"/>
        </a:p>
      </dgm:t>
    </dgm:pt>
    <dgm:pt modelId="{5D19305E-D293-4E66-B926-BEC431857A16}">
      <dgm:prSet phldrT="[Text]"/>
      <dgm:spPr/>
      <dgm:t>
        <a:bodyPr/>
        <a:lstStyle/>
        <a:p>
          <a:r>
            <a:rPr lang="de-DE" dirty="0"/>
            <a:t>Presence and </a:t>
          </a:r>
          <a:r>
            <a:rPr lang="de-DE" dirty="0" err="1"/>
            <a:t>Openness</a:t>
          </a:r>
          <a:endParaRPr lang="de-DE" dirty="0"/>
        </a:p>
      </dgm:t>
    </dgm:pt>
    <dgm:pt modelId="{EC78BA6A-3C71-406E-AD54-E925397F9BC5}" type="parTrans" cxnId="{DEF23C25-2108-4241-9FD1-A31F4BCE59AF}">
      <dgm:prSet/>
      <dgm:spPr/>
      <dgm:t>
        <a:bodyPr/>
        <a:lstStyle/>
        <a:p>
          <a:endParaRPr lang="de-DE"/>
        </a:p>
      </dgm:t>
    </dgm:pt>
    <dgm:pt modelId="{8853C98C-B952-4B90-A5FA-0438690EC2E5}" type="sibTrans" cxnId="{DEF23C25-2108-4241-9FD1-A31F4BCE59AF}">
      <dgm:prSet/>
      <dgm:spPr/>
      <dgm:t>
        <a:bodyPr/>
        <a:lstStyle/>
        <a:p>
          <a:endParaRPr lang="de-DE"/>
        </a:p>
      </dgm:t>
    </dgm:pt>
    <dgm:pt modelId="{36CA4936-D68F-411E-B8F0-1912A9CC7546}">
      <dgm:prSet phldrT="[Text]"/>
      <dgm:spPr/>
      <dgm:t>
        <a:bodyPr/>
        <a:lstStyle/>
        <a:p>
          <a:r>
            <a:rPr lang="de-DE" dirty="0"/>
            <a:t>Presence, </a:t>
          </a:r>
          <a:r>
            <a:rPr lang="de-DE" dirty="0" err="1"/>
            <a:t>Visibility</a:t>
          </a:r>
          <a:r>
            <a:rPr lang="de-DE" dirty="0"/>
            <a:t>, </a:t>
          </a:r>
          <a:r>
            <a:rPr lang="de-DE" dirty="0" err="1"/>
            <a:t>Being</a:t>
          </a:r>
          <a:r>
            <a:rPr lang="de-DE" dirty="0"/>
            <a:t> </a:t>
          </a:r>
          <a:r>
            <a:rPr lang="de-DE" dirty="0" err="1"/>
            <a:t>spotaneously</a:t>
          </a:r>
          <a:r>
            <a:rPr lang="de-DE" dirty="0"/>
            <a:t> </a:t>
          </a:r>
          <a:r>
            <a:rPr lang="de-DE" dirty="0" err="1"/>
            <a:t>accessible</a:t>
          </a:r>
          <a:r>
            <a:rPr lang="de-DE" dirty="0"/>
            <a:t>, </a:t>
          </a:r>
          <a:r>
            <a:rPr lang="de-DE" dirty="0" err="1"/>
            <a:t>Welcoming</a:t>
          </a:r>
          <a:r>
            <a:rPr lang="de-DE" dirty="0"/>
            <a:t>-Culture</a:t>
          </a:r>
        </a:p>
      </dgm:t>
    </dgm:pt>
    <dgm:pt modelId="{639D7741-F90A-4157-BB6E-4AA772C19EB7}" type="parTrans" cxnId="{94152B78-DEF0-495C-82E8-3351523C00E9}">
      <dgm:prSet/>
      <dgm:spPr/>
      <dgm:t>
        <a:bodyPr/>
        <a:lstStyle/>
        <a:p>
          <a:endParaRPr lang="de-DE"/>
        </a:p>
      </dgm:t>
    </dgm:pt>
    <dgm:pt modelId="{5B8A6C9D-590B-4881-93F3-C3BEABA2BFF6}" type="sibTrans" cxnId="{94152B78-DEF0-495C-82E8-3351523C00E9}">
      <dgm:prSet/>
      <dgm:spPr/>
      <dgm:t>
        <a:bodyPr/>
        <a:lstStyle/>
        <a:p>
          <a:endParaRPr lang="de-DE"/>
        </a:p>
      </dgm:t>
    </dgm:pt>
    <dgm:pt modelId="{387881DC-F0E5-4FAE-9991-5D32472F0573}">
      <dgm:prSet phldrT="[Text]"/>
      <dgm:spPr/>
      <dgm:t>
        <a:bodyPr/>
        <a:lstStyle/>
        <a:p>
          <a:r>
            <a:rPr lang="de-DE" dirty="0"/>
            <a:t>H.: Volunteers, „</a:t>
          </a:r>
          <a:r>
            <a:rPr lang="de-DE" dirty="0" err="1"/>
            <a:t>estar</a:t>
          </a:r>
          <a:r>
            <a:rPr lang="de-DE" dirty="0"/>
            <a:t> </a:t>
          </a:r>
          <a:r>
            <a:rPr lang="de-DE" dirty="0" err="1"/>
            <a:t>con</a:t>
          </a:r>
          <a:r>
            <a:rPr lang="de-DE" dirty="0"/>
            <a:t> la </a:t>
          </a:r>
          <a:r>
            <a:rPr lang="de-DE" dirty="0" err="1"/>
            <a:t>mesa</a:t>
          </a:r>
          <a:r>
            <a:rPr lang="de-DE" dirty="0"/>
            <a:t> a </a:t>
          </a:r>
          <a:r>
            <a:rPr lang="de-DE" dirty="0" err="1"/>
            <a:t>fuera</a:t>
          </a:r>
          <a:r>
            <a:rPr lang="de-DE" dirty="0"/>
            <a:t>“, </a:t>
          </a:r>
          <a:r>
            <a:rPr lang="de-DE" dirty="0" err="1"/>
            <a:t>merchandise</a:t>
          </a:r>
          <a:endParaRPr lang="de-DE" dirty="0"/>
        </a:p>
        <a:p>
          <a:r>
            <a:rPr lang="de-DE" dirty="0"/>
            <a:t>C.: </a:t>
          </a:r>
          <a:r>
            <a:rPr lang="de-DE" dirty="0" err="1"/>
            <a:t>Visibility</a:t>
          </a:r>
          <a:r>
            <a:rPr lang="de-DE" dirty="0"/>
            <a:t> in </a:t>
          </a:r>
          <a:r>
            <a:rPr lang="de-DE" dirty="0" err="1"/>
            <a:t>the</a:t>
          </a:r>
          <a:r>
            <a:rPr lang="de-DE" dirty="0"/>
            <a:t> </a:t>
          </a:r>
          <a:r>
            <a:rPr lang="de-DE" dirty="0" err="1"/>
            <a:t>public</a:t>
          </a:r>
          <a:r>
            <a:rPr lang="de-DE" dirty="0"/>
            <a:t> </a:t>
          </a:r>
          <a:r>
            <a:rPr lang="de-DE" dirty="0" err="1"/>
            <a:t>space</a:t>
          </a:r>
          <a:r>
            <a:rPr lang="de-DE" dirty="0"/>
            <a:t>, Breakfast </a:t>
          </a:r>
          <a:r>
            <a:rPr lang="de-DE" dirty="0" err="1"/>
            <a:t>for</a:t>
          </a:r>
          <a:r>
            <a:rPr lang="de-DE" dirty="0"/>
            <a:t> Newcomers</a:t>
          </a:r>
        </a:p>
      </dgm:t>
    </dgm:pt>
    <dgm:pt modelId="{A90CE80E-CEE7-4592-884D-54EFB649F430}" type="parTrans" cxnId="{B6ED9CF0-F557-48A7-AB5A-761754B82887}">
      <dgm:prSet/>
      <dgm:spPr/>
      <dgm:t>
        <a:bodyPr/>
        <a:lstStyle/>
        <a:p>
          <a:endParaRPr lang="de-DE"/>
        </a:p>
      </dgm:t>
    </dgm:pt>
    <dgm:pt modelId="{433F60D7-677B-4915-A56B-D9B3CACEC059}" type="sibTrans" cxnId="{B6ED9CF0-F557-48A7-AB5A-761754B82887}">
      <dgm:prSet/>
      <dgm:spPr/>
      <dgm:t>
        <a:bodyPr/>
        <a:lstStyle/>
        <a:p>
          <a:endParaRPr lang="de-DE"/>
        </a:p>
      </dgm:t>
    </dgm:pt>
    <dgm:pt modelId="{2E83EF12-318B-49AC-B91B-EA09AECD07A3}" type="pres">
      <dgm:prSet presAssocID="{F778EFAF-A1D4-4CF2-9134-109AE5A9C605}" presName="theList" presStyleCnt="0">
        <dgm:presLayoutVars>
          <dgm:dir/>
          <dgm:animLvl val="lvl"/>
          <dgm:resizeHandles val="exact"/>
        </dgm:presLayoutVars>
      </dgm:prSet>
      <dgm:spPr/>
    </dgm:pt>
    <dgm:pt modelId="{99E34AB1-CDCC-4E9E-AA5F-9427100A6DB0}" type="pres">
      <dgm:prSet presAssocID="{95151A6B-E0AD-4C37-8425-334A9195E8FE}" presName="compNode" presStyleCnt="0"/>
      <dgm:spPr/>
    </dgm:pt>
    <dgm:pt modelId="{862A1F14-698D-4A32-BCC3-941E92B2EEEB}" type="pres">
      <dgm:prSet presAssocID="{95151A6B-E0AD-4C37-8425-334A9195E8FE}" presName="aNode" presStyleLbl="bgShp" presStyleIdx="0" presStyleCnt="3"/>
      <dgm:spPr/>
    </dgm:pt>
    <dgm:pt modelId="{8B64C463-63B9-42BD-AC0C-A928FF245D35}" type="pres">
      <dgm:prSet presAssocID="{95151A6B-E0AD-4C37-8425-334A9195E8FE}" presName="textNode" presStyleLbl="bgShp" presStyleIdx="0" presStyleCnt="3"/>
      <dgm:spPr/>
    </dgm:pt>
    <dgm:pt modelId="{402CF4D8-1297-4B3F-8BE0-43E0DF3C5CF8}" type="pres">
      <dgm:prSet presAssocID="{95151A6B-E0AD-4C37-8425-334A9195E8FE}" presName="compChildNode" presStyleCnt="0"/>
      <dgm:spPr/>
    </dgm:pt>
    <dgm:pt modelId="{2E0EADFD-230A-42B2-B7F2-CCEB56014B81}" type="pres">
      <dgm:prSet presAssocID="{95151A6B-E0AD-4C37-8425-334A9195E8FE}" presName="theInnerList" presStyleCnt="0"/>
      <dgm:spPr/>
    </dgm:pt>
    <dgm:pt modelId="{B93F30CB-A5CD-4787-8FD6-3ABF233210F5}" type="pres">
      <dgm:prSet presAssocID="{9792490E-E7D4-4BF9-A290-4E2FFB902224}" presName="childNode" presStyleLbl="node1" presStyleIdx="0" presStyleCnt="6">
        <dgm:presLayoutVars>
          <dgm:bulletEnabled val="1"/>
        </dgm:presLayoutVars>
      </dgm:prSet>
      <dgm:spPr/>
    </dgm:pt>
    <dgm:pt modelId="{E03F9B8D-900D-425A-92FB-F88025511346}" type="pres">
      <dgm:prSet presAssocID="{9792490E-E7D4-4BF9-A290-4E2FFB902224}" presName="aSpace2" presStyleCnt="0"/>
      <dgm:spPr/>
    </dgm:pt>
    <dgm:pt modelId="{3FB23664-4F91-40E6-A867-486FAC490014}" type="pres">
      <dgm:prSet presAssocID="{18234F40-5C8A-4A10-8A95-26EB7654177E}" presName="childNode" presStyleLbl="node1" presStyleIdx="1" presStyleCnt="6" custScaleY="59206">
        <dgm:presLayoutVars>
          <dgm:bulletEnabled val="1"/>
        </dgm:presLayoutVars>
      </dgm:prSet>
      <dgm:spPr/>
    </dgm:pt>
    <dgm:pt modelId="{16100E87-95BD-44FE-B3E2-F293A42D3A24}" type="pres">
      <dgm:prSet presAssocID="{95151A6B-E0AD-4C37-8425-334A9195E8FE}" presName="aSpace" presStyleCnt="0"/>
      <dgm:spPr/>
    </dgm:pt>
    <dgm:pt modelId="{62563EC7-C656-4143-82DF-414B66221F21}" type="pres">
      <dgm:prSet presAssocID="{A5261815-92FC-4A7E-BA20-991C4DE3F9FC}" presName="compNode" presStyleCnt="0"/>
      <dgm:spPr/>
    </dgm:pt>
    <dgm:pt modelId="{9AD60DF5-96B7-4D36-9513-EF4A6B3C4A91}" type="pres">
      <dgm:prSet presAssocID="{A5261815-92FC-4A7E-BA20-991C4DE3F9FC}" presName="aNode" presStyleLbl="bgShp" presStyleIdx="1" presStyleCnt="3"/>
      <dgm:spPr/>
    </dgm:pt>
    <dgm:pt modelId="{9AFB1D62-B557-4D6E-9FC8-4BA1C0DC2D24}" type="pres">
      <dgm:prSet presAssocID="{A5261815-92FC-4A7E-BA20-991C4DE3F9FC}" presName="textNode" presStyleLbl="bgShp" presStyleIdx="1" presStyleCnt="3"/>
      <dgm:spPr/>
    </dgm:pt>
    <dgm:pt modelId="{266A1504-9F91-4EE7-B093-369B059D9F0C}" type="pres">
      <dgm:prSet presAssocID="{A5261815-92FC-4A7E-BA20-991C4DE3F9FC}" presName="compChildNode" presStyleCnt="0"/>
      <dgm:spPr/>
    </dgm:pt>
    <dgm:pt modelId="{10333318-D64E-4C78-8C9B-D9ECA0701FD8}" type="pres">
      <dgm:prSet presAssocID="{A5261815-92FC-4A7E-BA20-991C4DE3F9FC}" presName="theInnerList" presStyleCnt="0"/>
      <dgm:spPr/>
    </dgm:pt>
    <dgm:pt modelId="{49641D2D-0E7A-443B-BF52-B3916AF2906D}" type="pres">
      <dgm:prSet presAssocID="{E077C7ED-6E1E-471D-87F0-9DF20D8C8FB1}" presName="childNode" presStyleLbl="node1" presStyleIdx="2" presStyleCnt="6">
        <dgm:presLayoutVars>
          <dgm:bulletEnabled val="1"/>
        </dgm:presLayoutVars>
      </dgm:prSet>
      <dgm:spPr/>
    </dgm:pt>
    <dgm:pt modelId="{488003D8-AFC2-48C8-BC3A-B440DE2BD294}" type="pres">
      <dgm:prSet presAssocID="{E077C7ED-6E1E-471D-87F0-9DF20D8C8FB1}" presName="aSpace2" presStyleCnt="0"/>
      <dgm:spPr/>
    </dgm:pt>
    <dgm:pt modelId="{AF0990CA-63ED-4656-8C99-4D59F5A24319}" type="pres">
      <dgm:prSet presAssocID="{6C93ED67-F747-4561-B2C4-C536E5CFD431}" presName="childNode" presStyleLbl="node1" presStyleIdx="3" presStyleCnt="6" custScaleY="185655">
        <dgm:presLayoutVars>
          <dgm:bulletEnabled val="1"/>
        </dgm:presLayoutVars>
      </dgm:prSet>
      <dgm:spPr/>
    </dgm:pt>
    <dgm:pt modelId="{4B8AB393-D485-420C-9A13-146AEF362B95}" type="pres">
      <dgm:prSet presAssocID="{A5261815-92FC-4A7E-BA20-991C4DE3F9FC}" presName="aSpace" presStyleCnt="0"/>
      <dgm:spPr/>
    </dgm:pt>
    <dgm:pt modelId="{B2D2B093-AA42-445E-854F-F44B55DC9C46}" type="pres">
      <dgm:prSet presAssocID="{5D19305E-D293-4E66-B926-BEC431857A16}" presName="compNode" presStyleCnt="0"/>
      <dgm:spPr/>
    </dgm:pt>
    <dgm:pt modelId="{C825DE33-AC56-4BBF-B8C9-D45DFD7EC624}" type="pres">
      <dgm:prSet presAssocID="{5D19305E-D293-4E66-B926-BEC431857A16}" presName="aNode" presStyleLbl="bgShp" presStyleIdx="2" presStyleCnt="3"/>
      <dgm:spPr/>
    </dgm:pt>
    <dgm:pt modelId="{13EA2555-8038-40F3-A67F-5750838E9A47}" type="pres">
      <dgm:prSet presAssocID="{5D19305E-D293-4E66-B926-BEC431857A16}" presName="textNode" presStyleLbl="bgShp" presStyleIdx="2" presStyleCnt="3"/>
      <dgm:spPr/>
    </dgm:pt>
    <dgm:pt modelId="{200235A4-FB88-427B-81F7-1E15EE238CC6}" type="pres">
      <dgm:prSet presAssocID="{5D19305E-D293-4E66-B926-BEC431857A16}" presName="compChildNode" presStyleCnt="0"/>
      <dgm:spPr/>
    </dgm:pt>
    <dgm:pt modelId="{777131B4-9070-4629-964F-7B74DDED55BD}" type="pres">
      <dgm:prSet presAssocID="{5D19305E-D293-4E66-B926-BEC431857A16}" presName="theInnerList" presStyleCnt="0"/>
      <dgm:spPr/>
    </dgm:pt>
    <dgm:pt modelId="{149203A2-E394-4EC9-9238-E482A6B51423}" type="pres">
      <dgm:prSet presAssocID="{36CA4936-D68F-411E-B8F0-1912A9CC7546}" presName="childNode" presStyleLbl="node1" presStyleIdx="4" presStyleCnt="6">
        <dgm:presLayoutVars>
          <dgm:bulletEnabled val="1"/>
        </dgm:presLayoutVars>
      </dgm:prSet>
      <dgm:spPr/>
    </dgm:pt>
    <dgm:pt modelId="{A9BEE9E5-D1C3-46E3-A714-BA54978FB998}" type="pres">
      <dgm:prSet presAssocID="{36CA4936-D68F-411E-B8F0-1912A9CC7546}" presName="aSpace2" presStyleCnt="0"/>
      <dgm:spPr/>
    </dgm:pt>
    <dgm:pt modelId="{5070116F-CC8D-451B-BEB0-DB8EA9E69FB5}" type="pres">
      <dgm:prSet presAssocID="{387881DC-F0E5-4FAE-9991-5D32472F0573}" presName="childNode" presStyleLbl="node1" presStyleIdx="5" presStyleCnt="6" custScaleY="180454">
        <dgm:presLayoutVars>
          <dgm:bulletEnabled val="1"/>
        </dgm:presLayoutVars>
      </dgm:prSet>
      <dgm:spPr/>
    </dgm:pt>
  </dgm:ptLst>
  <dgm:cxnLst>
    <dgm:cxn modelId="{5CB40420-2584-4442-9421-36330EEC9F41}" type="presOf" srcId="{A5261815-92FC-4A7E-BA20-991C4DE3F9FC}" destId="{9AD60DF5-96B7-4D36-9513-EF4A6B3C4A91}" srcOrd="0" destOrd="0" presId="urn:microsoft.com/office/officeart/2005/8/layout/lProcess2"/>
    <dgm:cxn modelId="{187A2521-5833-4D61-8768-81F18CBBE102}" type="presOf" srcId="{387881DC-F0E5-4FAE-9991-5D32472F0573}" destId="{5070116F-CC8D-451B-BEB0-DB8EA9E69FB5}" srcOrd="0" destOrd="0" presId="urn:microsoft.com/office/officeart/2005/8/layout/lProcess2"/>
    <dgm:cxn modelId="{DEF23C25-2108-4241-9FD1-A31F4BCE59AF}" srcId="{F778EFAF-A1D4-4CF2-9134-109AE5A9C605}" destId="{5D19305E-D293-4E66-B926-BEC431857A16}" srcOrd="2" destOrd="0" parTransId="{EC78BA6A-3C71-406E-AD54-E925397F9BC5}" sibTransId="{8853C98C-B952-4B90-A5FA-0438690EC2E5}"/>
    <dgm:cxn modelId="{BFEFAB63-CC45-47A3-A664-555CF070BD49}" type="presOf" srcId="{F778EFAF-A1D4-4CF2-9134-109AE5A9C605}" destId="{2E83EF12-318B-49AC-B91B-EA09AECD07A3}" srcOrd="0" destOrd="0" presId="urn:microsoft.com/office/officeart/2005/8/layout/lProcess2"/>
    <dgm:cxn modelId="{05CF646E-8585-4A11-9BE1-C5B6B951ED89}" type="presOf" srcId="{36CA4936-D68F-411E-B8F0-1912A9CC7546}" destId="{149203A2-E394-4EC9-9238-E482A6B51423}" srcOrd="0" destOrd="0" presId="urn:microsoft.com/office/officeart/2005/8/layout/lProcess2"/>
    <dgm:cxn modelId="{DBFA4152-C7A6-4B4F-917E-9C2988F6A9DE}" srcId="{A5261815-92FC-4A7E-BA20-991C4DE3F9FC}" destId="{E077C7ED-6E1E-471D-87F0-9DF20D8C8FB1}" srcOrd="0" destOrd="0" parTransId="{F8275631-B9AB-48CD-8B78-8F2E7958E4C5}" sibTransId="{4FAD7F9C-EE32-4BAF-A5FA-915149E17E81}"/>
    <dgm:cxn modelId="{94152B78-DEF0-495C-82E8-3351523C00E9}" srcId="{5D19305E-D293-4E66-B926-BEC431857A16}" destId="{36CA4936-D68F-411E-B8F0-1912A9CC7546}" srcOrd="0" destOrd="0" parTransId="{639D7741-F90A-4157-BB6E-4AA772C19EB7}" sibTransId="{5B8A6C9D-590B-4881-93F3-C3BEABA2BFF6}"/>
    <dgm:cxn modelId="{AC66D87A-1723-4813-BE8C-841FD32DB68D}" srcId="{95151A6B-E0AD-4C37-8425-334A9195E8FE}" destId="{9792490E-E7D4-4BF9-A290-4E2FFB902224}" srcOrd="0" destOrd="0" parTransId="{A43582A0-BDA1-418B-8C60-FF35AB91AC95}" sibTransId="{A6D99CFB-ADFC-4BB4-9132-A617FB2DEDA0}"/>
    <dgm:cxn modelId="{E3D49495-B031-430A-82BC-BA5BB83C522E}" type="presOf" srcId="{95151A6B-E0AD-4C37-8425-334A9195E8FE}" destId="{862A1F14-698D-4A32-BCC3-941E92B2EEEB}" srcOrd="0" destOrd="0" presId="urn:microsoft.com/office/officeart/2005/8/layout/lProcess2"/>
    <dgm:cxn modelId="{31EFE4A1-0DF7-444A-90B9-2D4DD5A687FB}" type="presOf" srcId="{A5261815-92FC-4A7E-BA20-991C4DE3F9FC}" destId="{9AFB1D62-B557-4D6E-9FC8-4BA1C0DC2D24}" srcOrd="1" destOrd="0" presId="urn:microsoft.com/office/officeart/2005/8/layout/lProcess2"/>
    <dgm:cxn modelId="{D3E8A7A7-158A-4141-9265-CD9E481DD68F}" srcId="{A5261815-92FC-4A7E-BA20-991C4DE3F9FC}" destId="{6C93ED67-F747-4561-B2C4-C536E5CFD431}" srcOrd="1" destOrd="0" parTransId="{F4936719-F619-4CAA-BC82-78DD1C4BBFDC}" sibTransId="{AF10E0B7-1827-4CEE-8E33-E67D44D03022}"/>
    <dgm:cxn modelId="{1404A2AE-B18C-4C03-B418-6DD8A7FED28B}" type="presOf" srcId="{5D19305E-D293-4E66-B926-BEC431857A16}" destId="{13EA2555-8038-40F3-A67F-5750838E9A47}" srcOrd="1" destOrd="0" presId="urn:microsoft.com/office/officeart/2005/8/layout/lProcess2"/>
    <dgm:cxn modelId="{B1E090AF-E2D1-4EDB-A07C-316A4F4AEDF5}" type="presOf" srcId="{5D19305E-D293-4E66-B926-BEC431857A16}" destId="{C825DE33-AC56-4BBF-B8C9-D45DFD7EC624}" srcOrd="0" destOrd="0" presId="urn:microsoft.com/office/officeart/2005/8/layout/lProcess2"/>
    <dgm:cxn modelId="{4F382FBA-05E0-48EE-B6E9-D6F12B45D7EC}" srcId="{F778EFAF-A1D4-4CF2-9134-109AE5A9C605}" destId="{A5261815-92FC-4A7E-BA20-991C4DE3F9FC}" srcOrd="1" destOrd="0" parTransId="{D032DC9B-E74F-4B4D-BED4-E3775D897F81}" sibTransId="{A2C9A07D-4678-40A9-A58E-B5F0B47C9511}"/>
    <dgm:cxn modelId="{F57052C8-D9AF-4D99-824F-4C56FA475620}" srcId="{F778EFAF-A1D4-4CF2-9134-109AE5A9C605}" destId="{95151A6B-E0AD-4C37-8425-334A9195E8FE}" srcOrd="0" destOrd="0" parTransId="{73E8C416-2AD0-4E69-AA6E-3993E204E19D}" sibTransId="{649704B2-F1B8-442E-AC1E-6F2228F9C96A}"/>
    <dgm:cxn modelId="{AFBCECD2-A704-4DDA-AB22-0838655575BB}" srcId="{95151A6B-E0AD-4C37-8425-334A9195E8FE}" destId="{18234F40-5C8A-4A10-8A95-26EB7654177E}" srcOrd="1" destOrd="0" parTransId="{E931ACDE-6E87-4AFE-BC23-40177E82D435}" sibTransId="{AADDB96F-D008-428C-AB9A-2F56AA9AEA90}"/>
    <dgm:cxn modelId="{1A895CEE-FC1A-4E76-8A8E-924D58250FDA}" type="presOf" srcId="{E077C7ED-6E1E-471D-87F0-9DF20D8C8FB1}" destId="{49641D2D-0E7A-443B-BF52-B3916AF2906D}" srcOrd="0" destOrd="0" presId="urn:microsoft.com/office/officeart/2005/8/layout/lProcess2"/>
    <dgm:cxn modelId="{B6ED9CF0-F557-48A7-AB5A-761754B82887}" srcId="{5D19305E-D293-4E66-B926-BEC431857A16}" destId="{387881DC-F0E5-4FAE-9991-5D32472F0573}" srcOrd="1" destOrd="0" parTransId="{A90CE80E-CEE7-4592-884D-54EFB649F430}" sibTransId="{433F60D7-677B-4915-A56B-D9B3CACEC059}"/>
    <dgm:cxn modelId="{ADD23BF4-21BB-4730-96F3-A8A4EB333B5C}" type="presOf" srcId="{6C93ED67-F747-4561-B2C4-C536E5CFD431}" destId="{AF0990CA-63ED-4656-8C99-4D59F5A24319}" srcOrd="0" destOrd="0" presId="urn:microsoft.com/office/officeart/2005/8/layout/lProcess2"/>
    <dgm:cxn modelId="{6D2737F5-10E6-4C05-9088-66DD11CF8D6D}" type="presOf" srcId="{9792490E-E7D4-4BF9-A290-4E2FFB902224}" destId="{B93F30CB-A5CD-4787-8FD6-3ABF233210F5}" srcOrd="0" destOrd="0" presId="urn:microsoft.com/office/officeart/2005/8/layout/lProcess2"/>
    <dgm:cxn modelId="{FB1289FC-5BD3-432C-A5FC-64660BE588F1}" type="presOf" srcId="{95151A6B-E0AD-4C37-8425-334A9195E8FE}" destId="{8B64C463-63B9-42BD-AC0C-A928FF245D35}" srcOrd="1" destOrd="0" presId="urn:microsoft.com/office/officeart/2005/8/layout/lProcess2"/>
    <dgm:cxn modelId="{3C6295FD-9443-4762-B8EC-41B14E840094}" type="presOf" srcId="{18234F40-5C8A-4A10-8A95-26EB7654177E}" destId="{3FB23664-4F91-40E6-A867-486FAC490014}" srcOrd="0" destOrd="0" presId="urn:microsoft.com/office/officeart/2005/8/layout/lProcess2"/>
    <dgm:cxn modelId="{D6671529-9FC1-407C-96D9-5CB4600C2F44}" type="presParOf" srcId="{2E83EF12-318B-49AC-B91B-EA09AECD07A3}" destId="{99E34AB1-CDCC-4E9E-AA5F-9427100A6DB0}" srcOrd="0" destOrd="0" presId="urn:microsoft.com/office/officeart/2005/8/layout/lProcess2"/>
    <dgm:cxn modelId="{BD56BA39-3A25-4894-BCE6-8FA33BBF7EFE}" type="presParOf" srcId="{99E34AB1-CDCC-4E9E-AA5F-9427100A6DB0}" destId="{862A1F14-698D-4A32-BCC3-941E92B2EEEB}" srcOrd="0" destOrd="0" presId="urn:microsoft.com/office/officeart/2005/8/layout/lProcess2"/>
    <dgm:cxn modelId="{DF05854A-C925-4867-8EB1-66C73374E3AC}" type="presParOf" srcId="{99E34AB1-CDCC-4E9E-AA5F-9427100A6DB0}" destId="{8B64C463-63B9-42BD-AC0C-A928FF245D35}" srcOrd="1" destOrd="0" presId="urn:microsoft.com/office/officeart/2005/8/layout/lProcess2"/>
    <dgm:cxn modelId="{F24C2ECA-B565-4D56-B310-37C49BB88848}" type="presParOf" srcId="{99E34AB1-CDCC-4E9E-AA5F-9427100A6DB0}" destId="{402CF4D8-1297-4B3F-8BE0-43E0DF3C5CF8}" srcOrd="2" destOrd="0" presId="urn:microsoft.com/office/officeart/2005/8/layout/lProcess2"/>
    <dgm:cxn modelId="{D473ABB9-5D0E-4910-B029-EF69525B73F6}" type="presParOf" srcId="{402CF4D8-1297-4B3F-8BE0-43E0DF3C5CF8}" destId="{2E0EADFD-230A-42B2-B7F2-CCEB56014B81}" srcOrd="0" destOrd="0" presId="urn:microsoft.com/office/officeart/2005/8/layout/lProcess2"/>
    <dgm:cxn modelId="{C265847A-6385-45EC-A05C-10E152C724A0}" type="presParOf" srcId="{2E0EADFD-230A-42B2-B7F2-CCEB56014B81}" destId="{B93F30CB-A5CD-4787-8FD6-3ABF233210F5}" srcOrd="0" destOrd="0" presId="urn:microsoft.com/office/officeart/2005/8/layout/lProcess2"/>
    <dgm:cxn modelId="{D2363A8F-574E-4C2A-AD2D-6B499C6E3B88}" type="presParOf" srcId="{2E0EADFD-230A-42B2-B7F2-CCEB56014B81}" destId="{E03F9B8D-900D-425A-92FB-F88025511346}" srcOrd="1" destOrd="0" presId="urn:microsoft.com/office/officeart/2005/8/layout/lProcess2"/>
    <dgm:cxn modelId="{4B88152F-0B70-49C4-ADB3-77BB41C64A93}" type="presParOf" srcId="{2E0EADFD-230A-42B2-B7F2-CCEB56014B81}" destId="{3FB23664-4F91-40E6-A867-486FAC490014}" srcOrd="2" destOrd="0" presId="urn:microsoft.com/office/officeart/2005/8/layout/lProcess2"/>
    <dgm:cxn modelId="{38813A5C-98FD-44A5-957B-A7EE8F6EBECA}" type="presParOf" srcId="{2E83EF12-318B-49AC-B91B-EA09AECD07A3}" destId="{16100E87-95BD-44FE-B3E2-F293A42D3A24}" srcOrd="1" destOrd="0" presId="urn:microsoft.com/office/officeart/2005/8/layout/lProcess2"/>
    <dgm:cxn modelId="{6DFB57E4-BF4E-4A53-970C-D003C53D5F2D}" type="presParOf" srcId="{2E83EF12-318B-49AC-B91B-EA09AECD07A3}" destId="{62563EC7-C656-4143-82DF-414B66221F21}" srcOrd="2" destOrd="0" presId="urn:microsoft.com/office/officeart/2005/8/layout/lProcess2"/>
    <dgm:cxn modelId="{0C8B7ECC-B755-4D34-B792-C8E63DF8F586}" type="presParOf" srcId="{62563EC7-C656-4143-82DF-414B66221F21}" destId="{9AD60DF5-96B7-4D36-9513-EF4A6B3C4A91}" srcOrd="0" destOrd="0" presId="urn:microsoft.com/office/officeart/2005/8/layout/lProcess2"/>
    <dgm:cxn modelId="{ACDA29E8-577F-4B48-8273-027D727FD174}" type="presParOf" srcId="{62563EC7-C656-4143-82DF-414B66221F21}" destId="{9AFB1D62-B557-4D6E-9FC8-4BA1C0DC2D24}" srcOrd="1" destOrd="0" presId="urn:microsoft.com/office/officeart/2005/8/layout/lProcess2"/>
    <dgm:cxn modelId="{3175E9EE-B2AE-47FC-A596-5468227AD910}" type="presParOf" srcId="{62563EC7-C656-4143-82DF-414B66221F21}" destId="{266A1504-9F91-4EE7-B093-369B059D9F0C}" srcOrd="2" destOrd="0" presId="urn:microsoft.com/office/officeart/2005/8/layout/lProcess2"/>
    <dgm:cxn modelId="{BA4CA8FD-C03C-4901-B4D4-79B36851FC23}" type="presParOf" srcId="{266A1504-9F91-4EE7-B093-369B059D9F0C}" destId="{10333318-D64E-4C78-8C9B-D9ECA0701FD8}" srcOrd="0" destOrd="0" presId="urn:microsoft.com/office/officeart/2005/8/layout/lProcess2"/>
    <dgm:cxn modelId="{082D01F7-6B26-4057-A826-DBFEA21C4EEF}" type="presParOf" srcId="{10333318-D64E-4C78-8C9B-D9ECA0701FD8}" destId="{49641D2D-0E7A-443B-BF52-B3916AF2906D}" srcOrd="0" destOrd="0" presId="urn:microsoft.com/office/officeart/2005/8/layout/lProcess2"/>
    <dgm:cxn modelId="{202EE178-42D2-4D22-9B3D-C262CFF0E8D3}" type="presParOf" srcId="{10333318-D64E-4C78-8C9B-D9ECA0701FD8}" destId="{488003D8-AFC2-48C8-BC3A-B440DE2BD294}" srcOrd="1" destOrd="0" presId="urn:microsoft.com/office/officeart/2005/8/layout/lProcess2"/>
    <dgm:cxn modelId="{16B826B8-3C61-454E-817C-F2A533DB121B}" type="presParOf" srcId="{10333318-D64E-4C78-8C9B-D9ECA0701FD8}" destId="{AF0990CA-63ED-4656-8C99-4D59F5A24319}" srcOrd="2" destOrd="0" presId="urn:microsoft.com/office/officeart/2005/8/layout/lProcess2"/>
    <dgm:cxn modelId="{339E9D82-7654-4971-845A-8396924D0DFB}" type="presParOf" srcId="{2E83EF12-318B-49AC-B91B-EA09AECD07A3}" destId="{4B8AB393-D485-420C-9A13-146AEF362B95}" srcOrd="3" destOrd="0" presId="urn:microsoft.com/office/officeart/2005/8/layout/lProcess2"/>
    <dgm:cxn modelId="{2F71F645-8369-4182-9F8A-09271B421E3F}" type="presParOf" srcId="{2E83EF12-318B-49AC-B91B-EA09AECD07A3}" destId="{B2D2B093-AA42-445E-854F-F44B55DC9C46}" srcOrd="4" destOrd="0" presId="urn:microsoft.com/office/officeart/2005/8/layout/lProcess2"/>
    <dgm:cxn modelId="{1E502CBE-CDF5-4E4F-B41B-EA2AA97373B0}" type="presParOf" srcId="{B2D2B093-AA42-445E-854F-F44B55DC9C46}" destId="{C825DE33-AC56-4BBF-B8C9-D45DFD7EC624}" srcOrd="0" destOrd="0" presId="urn:microsoft.com/office/officeart/2005/8/layout/lProcess2"/>
    <dgm:cxn modelId="{2E6835E3-9E94-4CF9-9C5E-6092DC228975}" type="presParOf" srcId="{B2D2B093-AA42-445E-854F-F44B55DC9C46}" destId="{13EA2555-8038-40F3-A67F-5750838E9A47}" srcOrd="1" destOrd="0" presId="urn:microsoft.com/office/officeart/2005/8/layout/lProcess2"/>
    <dgm:cxn modelId="{E026F1F6-142B-4000-8C46-D20AD2B2EF16}" type="presParOf" srcId="{B2D2B093-AA42-445E-854F-F44B55DC9C46}" destId="{200235A4-FB88-427B-81F7-1E15EE238CC6}" srcOrd="2" destOrd="0" presId="urn:microsoft.com/office/officeart/2005/8/layout/lProcess2"/>
    <dgm:cxn modelId="{070B192E-1431-4364-A4AF-27FC07FA06CC}" type="presParOf" srcId="{200235A4-FB88-427B-81F7-1E15EE238CC6}" destId="{777131B4-9070-4629-964F-7B74DDED55BD}" srcOrd="0" destOrd="0" presId="urn:microsoft.com/office/officeart/2005/8/layout/lProcess2"/>
    <dgm:cxn modelId="{7B912F6E-9327-467E-B424-9500D0290837}" type="presParOf" srcId="{777131B4-9070-4629-964F-7B74DDED55BD}" destId="{149203A2-E394-4EC9-9238-E482A6B51423}" srcOrd="0" destOrd="0" presId="urn:microsoft.com/office/officeart/2005/8/layout/lProcess2"/>
    <dgm:cxn modelId="{9E7A1710-F92C-47A4-8D35-C2ACC13E9622}" type="presParOf" srcId="{777131B4-9070-4629-964F-7B74DDED55BD}" destId="{A9BEE9E5-D1C3-46E3-A714-BA54978FB998}" srcOrd="1" destOrd="0" presId="urn:microsoft.com/office/officeart/2005/8/layout/lProcess2"/>
    <dgm:cxn modelId="{671B493C-0A02-42AA-A95F-2AEEFBCCDED8}" type="presParOf" srcId="{777131B4-9070-4629-964F-7B74DDED55BD}" destId="{5070116F-CC8D-451B-BEB0-DB8EA9E69FB5}" srcOrd="2" destOrd="0" presId="urn:microsoft.com/office/officeart/2005/8/layout/l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558200-F612-44A4-BCE6-75860AB9F894}" type="doc">
      <dgm:prSet loTypeId="urn:microsoft.com/office/officeart/2005/8/layout/lProcess2" loCatId="list" qsTypeId="urn:microsoft.com/office/officeart/2005/8/quickstyle/simple2" qsCatId="simple" csTypeId="urn:microsoft.com/office/officeart/2005/8/colors/colorful5" csCatId="colorful" phldr="1"/>
      <dgm:spPr/>
      <dgm:t>
        <a:bodyPr/>
        <a:lstStyle/>
        <a:p>
          <a:endParaRPr lang="de-DE"/>
        </a:p>
      </dgm:t>
    </dgm:pt>
    <dgm:pt modelId="{5676EB31-07B3-472C-A8B7-9F3A10F962C0}">
      <dgm:prSet phldrT="[Text]"/>
      <dgm:spPr>
        <a:gradFill flip="none" rotWithShape="1">
          <a:gsLst>
            <a:gs pos="0">
              <a:schemeClr val="accent1">
                <a:lumMod val="20000"/>
                <a:lumOff val="80000"/>
              </a:schemeClr>
            </a:gs>
            <a:gs pos="100000">
              <a:schemeClr val="accent6">
                <a:lumMod val="20000"/>
                <a:lumOff val="80000"/>
              </a:schemeClr>
            </a:gs>
          </a:gsLst>
          <a:lin ang="18900000" scaled="1"/>
          <a:tileRect/>
        </a:gradFill>
      </dgm:spPr>
      <dgm:t>
        <a:bodyPr/>
        <a:lstStyle/>
        <a:p>
          <a:r>
            <a:rPr lang="de-DE" dirty="0"/>
            <a:t>Educational and Fun </a:t>
          </a:r>
          <a:r>
            <a:rPr lang="de-DE" dirty="0" err="1"/>
            <a:t>Activities</a:t>
          </a:r>
          <a:endParaRPr lang="de-DE" dirty="0"/>
        </a:p>
      </dgm:t>
    </dgm:pt>
    <dgm:pt modelId="{09B3A161-36F9-450E-89D3-65B8B98DB984}" type="parTrans" cxnId="{F56FA0CC-C6AA-4562-83DC-BC7561D0CF83}">
      <dgm:prSet/>
      <dgm:spPr/>
      <dgm:t>
        <a:bodyPr/>
        <a:lstStyle/>
        <a:p>
          <a:endParaRPr lang="de-DE"/>
        </a:p>
      </dgm:t>
    </dgm:pt>
    <dgm:pt modelId="{C61EE99A-84F5-4876-9B10-CD32B9E8ED3A}" type="sibTrans" cxnId="{F56FA0CC-C6AA-4562-83DC-BC7561D0CF83}">
      <dgm:prSet/>
      <dgm:spPr/>
      <dgm:t>
        <a:bodyPr/>
        <a:lstStyle/>
        <a:p>
          <a:endParaRPr lang="de-DE"/>
        </a:p>
      </dgm:t>
    </dgm:pt>
    <dgm:pt modelId="{4901F46A-A2B5-47E1-84D2-09351F19AFFC}">
      <dgm:prSet phldrT="[Text]"/>
      <dgm:spPr>
        <a:gradFill rotWithShape="0">
          <a:gsLst>
            <a:gs pos="0">
              <a:schemeClr val="accent1">
                <a:lumMod val="40000"/>
                <a:lumOff val="60000"/>
              </a:schemeClr>
            </a:gs>
            <a:gs pos="100000">
              <a:schemeClr val="accent6">
                <a:lumMod val="20000"/>
                <a:lumOff val="80000"/>
              </a:schemeClr>
            </a:gs>
          </a:gsLst>
          <a:lin ang="18900000" scaled="1"/>
        </a:gradFill>
      </dgm:spPr>
      <dgm:t>
        <a:bodyPr/>
        <a:lstStyle/>
        <a:p>
          <a:r>
            <a:rPr lang="de-DE" dirty="0">
              <a:solidFill>
                <a:schemeClr val="bg2">
                  <a:lumMod val="25000"/>
                </a:schemeClr>
              </a:solidFill>
            </a:rPr>
            <a:t>H.: Radio </a:t>
          </a:r>
          <a:r>
            <a:rPr lang="de-DE" dirty="0" err="1">
              <a:solidFill>
                <a:schemeClr val="bg2">
                  <a:lumMod val="25000"/>
                </a:schemeClr>
              </a:solidFill>
            </a:rPr>
            <a:t>Hortigas</a:t>
          </a:r>
          <a:r>
            <a:rPr lang="de-DE" dirty="0">
              <a:solidFill>
                <a:schemeClr val="bg2">
                  <a:lumMod val="25000"/>
                </a:schemeClr>
              </a:solidFill>
            </a:rPr>
            <a:t>, Presence in social </a:t>
          </a:r>
          <a:r>
            <a:rPr lang="de-DE" dirty="0" err="1">
              <a:solidFill>
                <a:schemeClr val="bg2">
                  <a:lumMod val="25000"/>
                </a:schemeClr>
              </a:solidFill>
            </a:rPr>
            <a:t>library</a:t>
          </a:r>
          <a:r>
            <a:rPr lang="de-DE" dirty="0">
              <a:solidFill>
                <a:schemeClr val="bg2">
                  <a:lumMod val="25000"/>
                </a:schemeClr>
              </a:solidFill>
            </a:rPr>
            <a:t>, Lectures/Workshops in Granada, Agri-Olympic-Games in </a:t>
          </a:r>
          <a:r>
            <a:rPr lang="de-DE" dirty="0" err="1">
              <a:solidFill>
                <a:schemeClr val="bg2">
                  <a:lumMod val="25000"/>
                </a:schemeClr>
              </a:solidFill>
            </a:rPr>
            <a:t>Dúrcal</a:t>
          </a:r>
          <a:r>
            <a:rPr lang="de-DE" dirty="0">
              <a:solidFill>
                <a:schemeClr val="bg2">
                  <a:lumMod val="25000"/>
                </a:schemeClr>
              </a:solidFill>
            </a:rPr>
            <a:t>, Partys</a:t>
          </a:r>
        </a:p>
        <a:p>
          <a:r>
            <a:rPr lang="de-DE" dirty="0">
              <a:solidFill>
                <a:schemeClr val="bg2">
                  <a:lumMod val="25000"/>
                </a:schemeClr>
              </a:solidFill>
            </a:rPr>
            <a:t>C.: Easter-</a:t>
          </a:r>
          <a:r>
            <a:rPr lang="de-DE" dirty="0" err="1">
              <a:solidFill>
                <a:schemeClr val="bg2">
                  <a:lumMod val="25000"/>
                </a:schemeClr>
              </a:solidFill>
            </a:rPr>
            <a:t>treasure</a:t>
          </a:r>
          <a:r>
            <a:rPr lang="de-DE" dirty="0">
              <a:solidFill>
                <a:schemeClr val="bg2">
                  <a:lumMod val="25000"/>
                </a:schemeClr>
              </a:solidFill>
            </a:rPr>
            <a:t>-</a:t>
          </a:r>
          <a:r>
            <a:rPr lang="de-DE" dirty="0" err="1">
              <a:solidFill>
                <a:schemeClr val="bg2">
                  <a:lumMod val="25000"/>
                </a:schemeClr>
              </a:solidFill>
            </a:rPr>
            <a:t>hunt</a:t>
          </a:r>
          <a:r>
            <a:rPr lang="de-DE" dirty="0">
              <a:solidFill>
                <a:schemeClr val="bg2">
                  <a:lumMod val="25000"/>
                </a:schemeClr>
              </a:solidFill>
            </a:rPr>
            <a:t>, Plant-swap-meetings, Urban </a:t>
          </a:r>
          <a:r>
            <a:rPr lang="de-DE" dirty="0" err="1">
              <a:solidFill>
                <a:schemeClr val="bg2">
                  <a:lumMod val="25000"/>
                </a:schemeClr>
              </a:solidFill>
            </a:rPr>
            <a:t>gardening</a:t>
          </a:r>
          <a:r>
            <a:rPr lang="de-DE" dirty="0">
              <a:solidFill>
                <a:schemeClr val="bg2">
                  <a:lumMod val="25000"/>
                </a:schemeClr>
              </a:solidFill>
            </a:rPr>
            <a:t> </a:t>
          </a:r>
          <a:r>
            <a:rPr lang="de-DE" dirty="0" err="1">
              <a:solidFill>
                <a:schemeClr val="bg2">
                  <a:lumMod val="25000"/>
                </a:schemeClr>
              </a:solidFill>
            </a:rPr>
            <a:t>tours</a:t>
          </a:r>
          <a:r>
            <a:rPr lang="de-DE" dirty="0">
              <a:solidFill>
                <a:schemeClr val="bg2">
                  <a:lumMod val="25000"/>
                </a:schemeClr>
              </a:solidFill>
            </a:rPr>
            <a:t>, </a:t>
          </a:r>
          <a:r>
            <a:rPr lang="de-DE" dirty="0" err="1">
              <a:solidFill>
                <a:schemeClr val="bg2">
                  <a:lumMod val="25000"/>
                </a:schemeClr>
              </a:solidFill>
            </a:rPr>
            <a:t>cooking</a:t>
          </a:r>
          <a:r>
            <a:rPr lang="de-DE" dirty="0">
              <a:solidFill>
                <a:schemeClr val="bg2">
                  <a:lumMod val="25000"/>
                </a:schemeClr>
              </a:solidFill>
            </a:rPr>
            <a:t>/</a:t>
          </a:r>
          <a:r>
            <a:rPr lang="de-DE" dirty="0" err="1">
              <a:solidFill>
                <a:schemeClr val="bg2">
                  <a:lumMod val="25000"/>
                </a:schemeClr>
              </a:solidFill>
            </a:rPr>
            <a:t>fermentation</a:t>
          </a:r>
          <a:r>
            <a:rPr lang="de-DE" dirty="0">
              <a:solidFill>
                <a:schemeClr val="bg2">
                  <a:lumMod val="25000"/>
                </a:schemeClr>
              </a:solidFill>
            </a:rPr>
            <a:t>/etc. -Events, </a:t>
          </a:r>
          <a:r>
            <a:rPr lang="de-DE" dirty="0" err="1">
              <a:solidFill>
                <a:schemeClr val="bg2">
                  <a:lumMod val="25000"/>
                </a:schemeClr>
              </a:solidFill>
            </a:rPr>
            <a:t>Water</a:t>
          </a:r>
          <a:r>
            <a:rPr lang="de-DE" dirty="0">
              <a:solidFill>
                <a:schemeClr val="bg2">
                  <a:lumMod val="25000"/>
                </a:schemeClr>
              </a:solidFill>
            </a:rPr>
            <a:t>-management-workshops, </a:t>
          </a:r>
          <a:r>
            <a:rPr lang="de-DE" dirty="0" err="1">
              <a:solidFill>
                <a:schemeClr val="bg2">
                  <a:lumMod val="25000"/>
                </a:schemeClr>
              </a:solidFill>
            </a:rPr>
            <a:t>Concerts</a:t>
          </a:r>
          <a:r>
            <a:rPr lang="de-DE" dirty="0">
              <a:solidFill>
                <a:schemeClr val="bg2">
                  <a:lumMod val="25000"/>
                </a:schemeClr>
              </a:solidFill>
            </a:rPr>
            <a:t>, Café, </a:t>
          </a:r>
          <a:r>
            <a:rPr lang="de-DE" dirty="0" err="1">
              <a:solidFill>
                <a:schemeClr val="bg2">
                  <a:lumMod val="25000"/>
                </a:schemeClr>
              </a:solidFill>
            </a:rPr>
            <a:t>Intersectional</a:t>
          </a:r>
          <a:r>
            <a:rPr lang="de-DE" dirty="0">
              <a:solidFill>
                <a:schemeClr val="bg2">
                  <a:lumMod val="25000"/>
                </a:schemeClr>
              </a:solidFill>
            </a:rPr>
            <a:t> </a:t>
          </a:r>
          <a:r>
            <a:rPr lang="de-DE" dirty="0" err="1">
              <a:solidFill>
                <a:schemeClr val="bg2">
                  <a:lumMod val="25000"/>
                </a:schemeClr>
              </a:solidFill>
            </a:rPr>
            <a:t>activities</a:t>
          </a:r>
          <a:endParaRPr lang="de-DE" dirty="0">
            <a:solidFill>
              <a:schemeClr val="bg2">
                <a:lumMod val="25000"/>
              </a:schemeClr>
            </a:solidFill>
          </a:endParaRPr>
        </a:p>
      </dgm:t>
    </dgm:pt>
    <dgm:pt modelId="{D42D82B2-D668-448A-84D6-61B32C1AC388}" type="parTrans" cxnId="{581BBEA3-63E9-4E9D-8223-27F63D5785DF}">
      <dgm:prSet/>
      <dgm:spPr/>
      <dgm:t>
        <a:bodyPr/>
        <a:lstStyle/>
        <a:p>
          <a:endParaRPr lang="de-DE"/>
        </a:p>
      </dgm:t>
    </dgm:pt>
    <dgm:pt modelId="{3A8A5383-39BE-4AFF-A02A-4EFD780897BD}" type="sibTrans" cxnId="{581BBEA3-63E9-4E9D-8223-27F63D5785DF}">
      <dgm:prSet/>
      <dgm:spPr/>
      <dgm:t>
        <a:bodyPr/>
        <a:lstStyle/>
        <a:p>
          <a:endParaRPr lang="de-DE"/>
        </a:p>
      </dgm:t>
    </dgm:pt>
    <dgm:pt modelId="{D3DC1DD6-DD18-4868-B97C-6C7DF51E94E6}" type="pres">
      <dgm:prSet presAssocID="{4A558200-F612-44A4-BCE6-75860AB9F894}" presName="theList" presStyleCnt="0">
        <dgm:presLayoutVars>
          <dgm:dir/>
          <dgm:animLvl val="lvl"/>
          <dgm:resizeHandles val="exact"/>
        </dgm:presLayoutVars>
      </dgm:prSet>
      <dgm:spPr/>
    </dgm:pt>
    <dgm:pt modelId="{8D7B9997-E463-4C81-82EA-6638602107C3}" type="pres">
      <dgm:prSet presAssocID="{5676EB31-07B3-472C-A8B7-9F3A10F962C0}" presName="compNode" presStyleCnt="0"/>
      <dgm:spPr/>
    </dgm:pt>
    <dgm:pt modelId="{5C54A229-1970-4749-A8E8-8605419DFB94}" type="pres">
      <dgm:prSet presAssocID="{5676EB31-07B3-472C-A8B7-9F3A10F962C0}" presName="aNode" presStyleLbl="bgShp" presStyleIdx="0" presStyleCnt="1" custLinFactNeighborX="17056" custLinFactNeighborY="-1423"/>
      <dgm:spPr/>
    </dgm:pt>
    <dgm:pt modelId="{268F557A-C23B-4395-A28B-1CE8517A56F9}" type="pres">
      <dgm:prSet presAssocID="{5676EB31-07B3-472C-A8B7-9F3A10F962C0}" presName="textNode" presStyleLbl="bgShp" presStyleIdx="0" presStyleCnt="1"/>
      <dgm:spPr/>
    </dgm:pt>
    <dgm:pt modelId="{35F1913C-469D-406A-BA14-D108F0FDCDF6}" type="pres">
      <dgm:prSet presAssocID="{5676EB31-07B3-472C-A8B7-9F3A10F962C0}" presName="compChildNode" presStyleCnt="0"/>
      <dgm:spPr/>
    </dgm:pt>
    <dgm:pt modelId="{C9A93C87-EFE8-45D1-976A-A1277AC79F71}" type="pres">
      <dgm:prSet presAssocID="{5676EB31-07B3-472C-A8B7-9F3A10F962C0}" presName="theInnerList" presStyleCnt="0"/>
      <dgm:spPr/>
    </dgm:pt>
    <dgm:pt modelId="{DF44A7EA-B961-4C02-991C-D4E6D046BC30}" type="pres">
      <dgm:prSet presAssocID="{4901F46A-A2B5-47E1-84D2-09351F19AFFC}" presName="childNode" presStyleLbl="node1" presStyleIdx="0" presStyleCnt="1" custLinFactNeighborX="0" custLinFactNeighborY="-741">
        <dgm:presLayoutVars>
          <dgm:bulletEnabled val="1"/>
        </dgm:presLayoutVars>
      </dgm:prSet>
      <dgm:spPr/>
    </dgm:pt>
  </dgm:ptLst>
  <dgm:cxnLst>
    <dgm:cxn modelId="{1BF0E404-9D51-451B-B80C-A7B570CAC115}" type="presOf" srcId="{5676EB31-07B3-472C-A8B7-9F3A10F962C0}" destId="{268F557A-C23B-4395-A28B-1CE8517A56F9}" srcOrd="1" destOrd="0" presId="urn:microsoft.com/office/officeart/2005/8/layout/lProcess2"/>
    <dgm:cxn modelId="{1943202E-4A55-4642-A3D5-E6BE98D40559}" type="presOf" srcId="{4901F46A-A2B5-47E1-84D2-09351F19AFFC}" destId="{DF44A7EA-B961-4C02-991C-D4E6D046BC30}" srcOrd="0" destOrd="0" presId="urn:microsoft.com/office/officeart/2005/8/layout/lProcess2"/>
    <dgm:cxn modelId="{2501E88F-8D34-47E8-A2B2-B19C4242BA5C}" type="presOf" srcId="{5676EB31-07B3-472C-A8B7-9F3A10F962C0}" destId="{5C54A229-1970-4749-A8E8-8605419DFB94}" srcOrd="0" destOrd="0" presId="urn:microsoft.com/office/officeart/2005/8/layout/lProcess2"/>
    <dgm:cxn modelId="{581BBEA3-63E9-4E9D-8223-27F63D5785DF}" srcId="{5676EB31-07B3-472C-A8B7-9F3A10F962C0}" destId="{4901F46A-A2B5-47E1-84D2-09351F19AFFC}" srcOrd="0" destOrd="0" parTransId="{D42D82B2-D668-448A-84D6-61B32C1AC388}" sibTransId="{3A8A5383-39BE-4AFF-A02A-4EFD780897BD}"/>
    <dgm:cxn modelId="{F56FA0CC-C6AA-4562-83DC-BC7561D0CF83}" srcId="{4A558200-F612-44A4-BCE6-75860AB9F894}" destId="{5676EB31-07B3-472C-A8B7-9F3A10F962C0}" srcOrd="0" destOrd="0" parTransId="{09B3A161-36F9-450E-89D3-65B8B98DB984}" sibTransId="{C61EE99A-84F5-4876-9B10-CD32B9E8ED3A}"/>
    <dgm:cxn modelId="{C6CE3FD7-1C97-4A08-B3FD-301886B9608E}" type="presOf" srcId="{4A558200-F612-44A4-BCE6-75860AB9F894}" destId="{D3DC1DD6-DD18-4868-B97C-6C7DF51E94E6}" srcOrd="0" destOrd="0" presId="urn:microsoft.com/office/officeart/2005/8/layout/lProcess2"/>
    <dgm:cxn modelId="{97ED2BDF-74DA-4CA6-8506-3D9A0149733F}" type="presParOf" srcId="{D3DC1DD6-DD18-4868-B97C-6C7DF51E94E6}" destId="{8D7B9997-E463-4C81-82EA-6638602107C3}" srcOrd="0" destOrd="0" presId="urn:microsoft.com/office/officeart/2005/8/layout/lProcess2"/>
    <dgm:cxn modelId="{4878D979-EE9A-48DE-BF16-A14216DF9D72}" type="presParOf" srcId="{8D7B9997-E463-4C81-82EA-6638602107C3}" destId="{5C54A229-1970-4749-A8E8-8605419DFB94}" srcOrd="0" destOrd="0" presId="urn:microsoft.com/office/officeart/2005/8/layout/lProcess2"/>
    <dgm:cxn modelId="{633BBA43-0DBC-490D-8158-8A5F38CD9C06}" type="presParOf" srcId="{8D7B9997-E463-4C81-82EA-6638602107C3}" destId="{268F557A-C23B-4395-A28B-1CE8517A56F9}" srcOrd="1" destOrd="0" presId="urn:microsoft.com/office/officeart/2005/8/layout/lProcess2"/>
    <dgm:cxn modelId="{C671610D-8710-4586-8F1A-C03ACD8932DA}" type="presParOf" srcId="{8D7B9997-E463-4C81-82EA-6638602107C3}" destId="{35F1913C-469D-406A-BA14-D108F0FDCDF6}" srcOrd="2" destOrd="0" presId="urn:microsoft.com/office/officeart/2005/8/layout/lProcess2"/>
    <dgm:cxn modelId="{01387FD6-8ED6-453C-B95E-53B15DAE38C2}" type="presParOf" srcId="{35F1913C-469D-406A-BA14-D108F0FDCDF6}" destId="{C9A93C87-EFE8-45D1-976A-A1277AC79F71}" srcOrd="0" destOrd="0" presId="urn:microsoft.com/office/officeart/2005/8/layout/lProcess2"/>
    <dgm:cxn modelId="{2D684CF2-5E40-472B-BCF7-BA16E1D1FA6F}" type="presParOf" srcId="{C9A93C87-EFE8-45D1-976A-A1277AC79F71}" destId="{DF44A7EA-B961-4C02-991C-D4E6D046BC30}" srcOrd="0" destOrd="0" presId="urn:microsoft.com/office/officeart/2005/8/layout/lProcess2"/>
  </dgm:cxnLst>
  <dgm:bg>
    <a:noFill/>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6B1FB-B906-4EEE-B8ED-7F95A2E1A783}">
      <dsp:nvSpPr>
        <dsp:cNvPr id="0" name=""/>
        <dsp:cNvSpPr/>
      </dsp:nvSpPr>
      <dsp:spPr>
        <a:xfrm>
          <a:off x="4929" y="149416"/>
          <a:ext cx="1889521" cy="70071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noProof="0" dirty="0">
              <a:solidFill>
                <a:srgbClr val="000000"/>
              </a:solidFill>
              <a:effectLst/>
              <a:latin typeface="Calibri" panose="020F0502020204030204" pitchFamily="34" charset="0"/>
            </a:rPr>
            <a:t>Internal Communication and Conflict-Management</a:t>
          </a:r>
          <a:endParaRPr lang="en-GB" sz="1400" kern="1200" noProof="0" dirty="0"/>
        </a:p>
      </dsp:txBody>
      <dsp:txXfrm>
        <a:off x="4929" y="149416"/>
        <a:ext cx="1889521" cy="700713"/>
      </dsp:txXfrm>
    </dsp:sp>
    <dsp:sp modelId="{3CCFEEB5-52AB-4F5F-8554-45BB833D67DC}">
      <dsp:nvSpPr>
        <dsp:cNvPr id="0" name=""/>
        <dsp:cNvSpPr/>
      </dsp:nvSpPr>
      <dsp:spPr>
        <a:xfrm>
          <a:off x="4929" y="850129"/>
          <a:ext cx="1889521" cy="216483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noProof="0" dirty="0"/>
            <a:t>Problem are not Conflicts itself but not knowing how to deal with them</a:t>
          </a:r>
          <a:br>
            <a:rPr lang="en-GB" sz="1400" kern="1200" noProof="0" dirty="0"/>
          </a:br>
          <a:r>
            <a:rPr lang="en-GB" sz="1400" kern="1200" noProof="0" dirty="0">
              <a:sym typeface="Wingdings" panose="05000000000000000000" pitchFamily="2" charset="2"/>
            </a:rPr>
            <a:t> Implementation of Conflict-Management</a:t>
          </a:r>
          <a:br>
            <a:rPr lang="en-GB" sz="1400" kern="1200" noProof="0" dirty="0">
              <a:sym typeface="Wingdings" panose="05000000000000000000" pitchFamily="2" charset="2"/>
            </a:rPr>
          </a:br>
          <a:r>
            <a:rPr lang="en-GB" sz="1400" kern="1200" noProof="0" dirty="0">
              <a:sym typeface="Wingdings" panose="05000000000000000000" pitchFamily="2" charset="2"/>
            </a:rPr>
            <a:t> H.: „</a:t>
          </a:r>
          <a:r>
            <a:rPr lang="en-GB" sz="1400" kern="1200" noProof="0" dirty="0" err="1">
              <a:sym typeface="Wingdings" panose="05000000000000000000" pitchFamily="2" charset="2"/>
            </a:rPr>
            <a:t>Comisión</a:t>
          </a:r>
          <a:r>
            <a:rPr lang="en-GB" sz="1400" kern="1200" noProof="0" dirty="0">
              <a:sym typeface="Wingdings" panose="05000000000000000000" pitchFamily="2" charset="2"/>
            </a:rPr>
            <a:t> de </a:t>
          </a:r>
          <a:r>
            <a:rPr lang="en-GB" sz="1400" kern="1200" noProof="0" dirty="0" err="1">
              <a:sym typeface="Wingdings" panose="05000000000000000000" pitchFamily="2" charset="2"/>
            </a:rPr>
            <a:t>Cuidados</a:t>
          </a:r>
          <a:r>
            <a:rPr lang="en-GB" sz="1400" kern="1200" noProof="0" dirty="0">
              <a:sym typeface="Wingdings" panose="05000000000000000000" pitchFamily="2" charset="2"/>
            </a:rPr>
            <a:t>“</a:t>
          </a:r>
          <a:endParaRPr lang="en-GB" sz="1400" kern="1200" noProof="0" dirty="0"/>
        </a:p>
      </dsp:txBody>
      <dsp:txXfrm>
        <a:off x="4929" y="850129"/>
        <a:ext cx="1889521" cy="2164839"/>
      </dsp:txXfrm>
    </dsp:sp>
    <dsp:sp modelId="{5169CE47-3124-4893-867A-D075D5B9DE33}">
      <dsp:nvSpPr>
        <dsp:cNvPr id="0" name=""/>
        <dsp:cNvSpPr/>
      </dsp:nvSpPr>
      <dsp:spPr>
        <a:xfrm>
          <a:off x="2158984" y="149416"/>
          <a:ext cx="1889521" cy="700713"/>
        </a:xfrm>
        <a:prstGeom prst="rect">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noProof="0" dirty="0">
              <a:solidFill>
                <a:srgbClr val="000000"/>
              </a:solidFill>
              <a:effectLst/>
              <a:latin typeface="Calibri" panose="020F0502020204030204" pitchFamily="34" charset="0"/>
            </a:rPr>
            <a:t>Inclusiveness</a:t>
          </a:r>
          <a:endParaRPr lang="en-GB" sz="1400" kern="1200" noProof="0" dirty="0"/>
        </a:p>
      </dsp:txBody>
      <dsp:txXfrm>
        <a:off x="2158984" y="149416"/>
        <a:ext cx="1889521" cy="700713"/>
      </dsp:txXfrm>
    </dsp:sp>
    <dsp:sp modelId="{996DCC18-099D-4456-BDA6-8D5C9E400DF4}">
      <dsp:nvSpPr>
        <dsp:cNvPr id="0" name=""/>
        <dsp:cNvSpPr/>
      </dsp:nvSpPr>
      <dsp:spPr>
        <a:xfrm>
          <a:off x="2158984" y="850129"/>
          <a:ext cx="1889521" cy="2164839"/>
        </a:xfrm>
        <a:prstGeom prst="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noProof="0" dirty="0"/>
            <a:t>What’s your claim? Does the System you create work for everybody you want to address?</a:t>
          </a:r>
        </a:p>
        <a:p>
          <a:pPr marL="114300" lvl="1" indent="-114300" algn="l" defTabSz="622300">
            <a:lnSpc>
              <a:spcPct val="90000"/>
            </a:lnSpc>
            <a:spcBef>
              <a:spcPct val="0"/>
            </a:spcBef>
            <a:spcAft>
              <a:spcPct val="15000"/>
            </a:spcAft>
            <a:buNone/>
          </a:pPr>
          <a:r>
            <a:rPr lang="en-GB" sz="1400" kern="1200" noProof="0" dirty="0">
              <a:sym typeface="Wingdings" panose="05000000000000000000" pitchFamily="2" charset="2"/>
            </a:rPr>
            <a:t> H. e.g. inclusive to students and low-income-earners</a:t>
          </a:r>
          <a:endParaRPr lang="en-GB" sz="1400" kern="1200" noProof="0" dirty="0"/>
        </a:p>
      </dsp:txBody>
      <dsp:txXfrm>
        <a:off x="2158984" y="850129"/>
        <a:ext cx="1889521" cy="2164839"/>
      </dsp:txXfrm>
    </dsp:sp>
    <dsp:sp modelId="{B495B81C-57F0-406D-B8B9-99665850A31B}">
      <dsp:nvSpPr>
        <dsp:cNvPr id="0" name=""/>
        <dsp:cNvSpPr/>
      </dsp:nvSpPr>
      <dsp:spPr>
        <a:xfrm>
          <a:off x="4313039" y="142303"/>
          <a:ext cx="1889521" cy="700713"/>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noProof="0" dirty="0">
              <a:solidFill>
                <a:srgbClr val="000000"/>
              </a:solidFill>
              <a:latin typeface="Calibri" panose="020F0502020204030204" pitchFamily="34" charset="0"/>
            </a:rPr>
            <a:t>Financing</a:t>
          </a:r>
          <a:endParaRPr lang="en-GB" sz="1400" kern="1200" noProof="0" dirty="0"/>
        </a:p>
      </dsp:txBody>
      <dsp:txXfrm>
        <a:off x="4313039" y="142303"/>
        <a:ext cx="1889521" cy="700713"/>
      </dsp:txXfrm>
    </dsp:sp>
    <dsp:sp modelId="{D3EA058A-D7BC-4F3E-9095-519EAA5BB815}">
      <dsp:nvSpPr>
        <dsp:cNvPr id="0" name=""/>
        <dsp:cNvSpPr/>
      </dsp:nvSpPr>
      <dsp:spPr>
        <a:xfrm>
          <a:off x="4313039" y="834456"/>
          <a:ext cx="1889521" cy="2164839"/>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noProof="0" dirty="0"/>
            <a:t>“We are not a company” </a:t>
          </a:r>
          <a:br>
            <a:rPr lang="en-GB" sz="1400" kern="1200" noProof="0" dirty="0"/>
          </a:br>
          <a:r>
            <a:rPr lang="en-GB" sz="1400" kern="1200" noProof="0" dirty="0">
              <a:sym typeface="Wingdings" panose="05000000000000000000" pitchFamily="2" charset="2"/>
            </a:rPr>
            <a:t></a:t>
          </a:r>
          <a:r>
            <a:rPr lang="en-GB" sz="1400" kern="1200" dirty="0"/>
            <a:t>situation-specific and flexible financial solutions and monitoring-strategies</a:t>
          </a:r>
          <a:br>
            <a:rPr lang="en-GB" sz="1400" kern="1200" noProof="0" dirty="0"/>
          </a:br>
          <a:r>
            <a:rPr lang="en-GB" sz="1400" kern="1200" noProof="0" dirty="0">
              <a:sym typeface="Wingdings" panose="05000000000000000000" pitchFamily="2" charset="2"/>
            </a:rPr>
            <a:t> H.: Finance-Commission “KAE”</a:t>
          </a:r>
          <a:endParaRPr lang="en-GB" sz="1400" kern="1200" noProof="0" dirty="0"/>
        </a:p>
      </dsp:txBody>
      <dsp:txXfrm>
        <a:off x="4313039" y="834456"/>
        <a:ext cx="1889521" cy="2164839"/>
      </dsp:txXfrm>
    </dsp:sp>
    <dsp:sp modelId="{FE8C7217-4DBB-4B9A-924F-50A1B44E7D8C}">
      <dsp:nvSpPr>
        <dsp:cNvPr id="0" name=""/>
        <dsp:cNvSpPr/>
      </dsp:nvSpPr>
      <dsp:spPr>
        <a:xfrm>
          <a:off x="6467094" y="142289"/>
          <a:ext cx="1889521" cy="700713"/>
        </a:xfrm>
        <a:prstGeom prst="rect">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noProof="0" dirty="0">
              <a:solidFill>
                <a:srgbClr val="000000"/>
              </a:solidFill>
              <a:latin typeface="Calibri" panose="020F0502020204030204" pitchFamily="34" charset="0"/>
            </a:rPr>
            <a:t>Networking/ Agroecology as a political act</a:t>
          </a:r>
          <a:endParaRPr lang="en-GB" sz="1400" kern="1200" noProof="0" dirty="0"/>
        </a:p>
      </dsp:txBody>
      <dsp:txXfrm>
        <a:off x="6467094" y="142289"/>
        <a:ext cx="1889521" cy="700713"/>
      </dsp:txXfrm>
    </dsp:sp>
    <dsp:sp modelId="{2AE7AFF2-D0D9-46DB-8E68-7790AD61AF26}">
      <dsp:nvSpPr>
        <dsp:cNvPr id="0" name=""/>
        <dsp:cNvSpPr/>
      </dsp:nvSpPr>
      <dsp:spPr>
        <a:xfrm>
          <a:off x="6467094" y="834456"/>
          <a:ext cx="1889521" cy="2164839"/>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noProof="0" dirty="0"/>
            <a:t>Can’t live up to </a:t>
          </a:r>
          <a:r>
            <a:rPr lang="en-GB" sz="1400" kern="1200" noProof="0" dirty="0" err="1"/>
            <a:t>to</a:t>
          </a:r>
          <a:r>
            <a:rPr lang="en-GB" sz="1400" kern="1200" noProof="0" dirty="0"/>
            <a:t> claim of being transformative as one single project</a:t>
          </a:r>
          <a:br>
            <a:rPr lang="en-GB" sz="1400" kern="1200" noProof="0" dirty="0"/>
          </a:br>
          <a:r>
            <a:rPr lang="en-GB" sz="1400" kern="1200" noProof="0" dirty="0">
              <a:sym typeface="Wingdings" panose="05000000000000000000" pitchFamily="2" charset="2"/>
            </a:rPr>
            <a:t> Need of Network and Project-Model-Variety</a:t>
          </a:r>
          <a:br>
            <a:rPr lang="en-GB" sz="1400" kern="1200" noProof="0" dirty="0">
              <a:sym typeface="Wingdings" panose="05000000000000000000" pitchFamily="2" charset="2"/>
            </a:rPr>
          </a:br>
          <a:r>
            <a:rPr lang="en-GB" sz="1400" kern="1200" noProof="0" dirty="0">
              <a:sym typeface="Wingdings" panose="05000000000000000000" pitchFamily="2" charset="2"/>
            </a:rPr>
            <a:t> “</a:t>
          </a:r>
          <a:r>
            <a:rPr lang="en-GB" sz="1400" kern="1200" noProof="0" dirty="0" err="1">
              <a:sym typeface="Wingdings" panose="05000000000000000000" pitchFamily="2" charset="2"/>
            </a:rPr>
            <a:t>Hortigas</a:t>
          </a:r>
          <a:r>
            <a:rPr lang="en-GB" sz="1400" kern="1200" noProof="0" dirty="0">
              <a:sym typeface="Wingdings" panose="05000000000000000000" pitchFamily="2" charset="2"/>
            </a:rPr>
            <a:t> no se </a:t>
          </a:r>
          <a:r>
            <a:rPr lang="en-GB" sz="1400" kern="1200" noProof="0" dirty="0" err="1">
              <a:sym typeface="Wingdings" panose="05000000000000000000" pitchFamily="2" charset="2"/>
            </a:rPr>
            <a:t>encierra</a:t>
          </a:r>
          <a:r>
            <a:rPr lang="en-GB" sz="1400" kern="1200" noProof="0" dirty="0">
              <a:sym typeface="Wingdings" panose="05000000000000000000" pitchFamily="2" charset="2"/>
            </a:rPr>
            <a:t> </a:t>
          </a:r>
          <a:r>
            <a:rPr lang="en-GB" sz="1400" kern="1200" noProof="0" dirty="0" err="1">
              <a:sym typeface="Wingdings" panose="05000000000000000000" pitchFamily="2" charset="2"/>
            </a:rPr>
            <a:t>en</a:t>
          </a:r>
          <a:r>
            <a:rPr lang="en-GB" sz="1400" kern="1200" noProof="0" dirty="0">
              <a:sym typeface="Wingdings" panose="05000000000000000000" pitchFamily="2" charset="2"/>
            </a:rPr>
            <a:t> </a:t>
          </a:r>
          <a:r>
            <a:rPr lang="en-GB" sz="1400" kern="1200" noProof="0" dirty="0" err="1">
              <a:sym typeface="Wingdings" panose="05000000000000000000" pitchFamily="2" charset="2"/>
            </a:rPr>
            <a:t>su</a:t>
          </a:r>
          <a:r>
            <a:rPr lang="en-GB" sz="1400" kern="1200" noProof="0" dirty="0">
              <a:sym typeface="Wingdings" panose="05000000000000000000" pitchFamily="2" charset="2"/>
            </a:rPr>
            <a:t> </a:t>
          </a:r>
          <a:r>
            <a:rPr lang="en-GB" sz="1400" kern="1200" noProof="0" dirty="0" err="1">
              <a:sym typeface="Wingdings" panose="05000000000000000000" pitchFamily="2" charset="2"/>
            </a:rPr>
            <a:t>modelo</a:t>
          </a:r>
          <a:r>
            <a:rPr lang="en-GB" sz="1400" kern="1200" noProof="0" dirty="0">
              <a:sym typeface="Wingdings" panose="05000000000000000000" pitchFamily="2" charset="2"/>
            </a:rPr>
            <a:t>”</a:t>
          </a:r>
          <a:endParaRPr lang="en-GB" sz="1400" kern="1200" noProof="0" dirty="0"/>
        </a:p>
      </dsp:txBody>
      <dsp:txXfrm>
        <a:off x="6467094" y="834456"/>
        <a:ext cx="1889521" cy="2164839"/>
      </dsp:txXfrm>
    </dsp:sp>
    <dsp:sp modelId="{8978EA78-39CF-4299-843F-29DDCBFB3F40}">
      <dsp:nvSpPr>
        <dsp:cNvPr id="0" name=""/>
        <dsp:cNvSpPr/>
      </dsp:nvSpPr>
      <dsp:spPr>
        <a:xfrm>
          <a:off x="8626078" y="142289"/>
          <a:ext cx="1889521" cy="700713"/>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noProof="0" dirty="0">
              <a:solidFill>
                <a:schemeClr val="tx1"/>
              </a:solidFill>
            </a:rPr>
            <a:t>Peri-urban Area</a:t>
          </a:r>
        </a:p>
      </dsp:txBody>
      <dsp:txXfrm>
        <a:off x="8626078" y="142289"/>
        <a:ext cx="1889521" cy="700713"/>
      </dsp:txXfrm>
    </dsp:sp>
    <dsp:sp modelId="{CA5C112C-AFDB-4FB0-AC10-ABCF8CD213BB}">
      <dsp:nvSpPr>
        <dsp:cNvPr id="0" name=""/>
        <dsp:cNvSpPr/>
      </dsp:nvSpPr>
      <dsp:spPr>
        <a:xfrm>
          <a:off x="8626078" y="834456"/>
          <a:ext cx="1889521" cy="216483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noProof="0" dirty="0"/>
            <a:t>Many vantages for urban and peri-urban area - but still not ideal</a:t>
          </a:r>
          <a:br>
            <a:rPr lang="en-GB" sz="1400" kern="1200" noProof="0" dirty="0"/>
          </a:br>
          <a:r>
            <a:rPr lang="en-GB" sz="1400" kern="1200" noProof="0" dirty="0">
              <a:sym typeface="Wingdings" panose="05000000000000000000" pitchFamily="2" charset="2"/>
            </a:rPr>
            <a:t> It takes more fields of play</a:t>
          </a:r>
          <a:endParaRPr lang="en-GB" sz="1400" kern="1200" noProof="0" dirty="0"/>
        </a:p>
      </dsp:txBody>
      <dsp:txXfrm>
        <a:off x="8626078" y="834456"/>
        <a:ext cx="1889521" cy="2164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049FE-FFE0-40E7-B97A-B13D2D8BBED9}">
      <dsp:nvSpPr>
        <dsp:cNvPr id="0" name=""/>
        <dsp:cNvSpPr/>
      </dsp:nvSpPr>
      <dsp:spPr>
        <a:xfrm>
          <a:off x="1011359" y="0"/>
          <a:ext cx="5475688" cy="147855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1370" tIns="30480" rIns="81370" bIns="30480" numCol="1" spcCol="1270" anchor="ctr" anchorCtr="0">
          <a:noAutofit/>
        </a:bodyPr>
        <a:lstStyle/>
        <a:p>
          <a:pPr marL="0" lvl="0" indent="0" algn="ctr" defTabSz="1066800">
            <a:lnSpc>
              <a:spcPct val="90000"/>
            </a:lnSpc>
            <a:spcBef>
              <a:spcPct val="0"/>
            </a:spcBef>
            <a:spcAft>
              <a:spcPct val="35000"/>
            </a:spcAft>
            <a:buNone/>
          </a:pPr>
          <a:r>
            <a:rPr lang="de-DE" sz="2400" kern="1200" dirty="0">
              <a:solidFill>
                <a:prstClr val="black"/>
              </a:solidFill>
              <a:latin typeface="Calibri" panose="020F0502020204030204"/>
              <a:ea typeface="+mn-ea"/>
              <a:cs typeface="+mn-cs"/>
            </a:rPr>
            <a:t>Internal Growth</a:t>
          </a:r>
        </a:p>
      </dsp:txBody>
      <dsp:txXfrm>
        <a:off x="1813255" y="216530"/>
        <a:ext cx="3871896" cy="1045497"/>
      </dsp:txXfrm>
    </dsp:sp>
    <dsp:sp modelId="{507213DC-E52A-4093-9B36-8F135377A7C1}">
      <dsp:nvSpPr>
        <dsp:cNvPr id="0" name=""/>
        <dsp:cNvSpPr/>
      </dsp:nvSpPr>
      <dsp:spPr>
        <a:xfrm>
          <a:off x="5172418" y="1971"/>
          <a:ext cx="5385023" cy="1478557"/>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1370" tIns="30480" rIns="81370" bIns="30480" numCol="1" spcCol="1270" anchor="ctr" anchorCtr="0">
          <a:noAutofit/>
        </a:bodyPr>
        <a:lstStyle/>
        <a:p>
          <a:pPr marL="0" lvl="0" indent="0" algn="ctr" defTabSz="1066800">
            <a:lnSpc>
              <a:spcPct val="90000"/>
            </a:lnSpc>
            <a:spcBef>
              <a:spcPct val="0"/>
            </a:spcBef>
            <a:spcAft>
              <a:spcPct val="35000"/>
            </a:spcAft>
            <a:buNone/>
          </a:pPr>
          <a:r>
            <a:rPr lang="de-DE" sz="2400" kern="1200" dirty="0"/>
            <a:t>External Growth</a:t>
          </a:r>
        </a:p>
      </dsp:txBody>
      <dsp:txXfrm>
        <a:off x="5961036" y="218501"/>
        <a:ext cx="3807787" cy="10454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8169E-4875-4DD3-884D-63506C426394}">
      <dsp:nvSpPr>
        <dsp:cNvPr id="0" name=""/>
        <dsp:cNvSpPr/>
      </dsp:nvSpPr>
      <dsp:spPr>
        <a:xfrm>
          <a:off x="1805" y="0"/>
          <a:ext cx="1737193" cy="3395133"/>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err="1"/>
            <a:t>Secondary</a:t>
          </a:r>
          <a:r>
            <a:rPr lang="de-DE" sz="2000" kern="1200" dirty="0"/>
            <a:t> </a:t>
          </a:r>
          <a:r>
            <a:rPr lang="de-DE" sz="2000" kern="1200" dirty="0" err="1"/>
            <a:t>benefit</a:t>
          </a:r>
          <a:endParaRPr lang="de-DE" sz="2000" kern="1200" dirty="0"/>
        </a:p>
      </dsp:txBody>
      <dsp:txXfrm>
        <a:off x="1805" y="0"/>
        <a:ext cx="1737193" cy="1018539"/>
      </dsp:txXfrm>
    </dsp:sp>
    <dsp:sp modelId="{59785601-0C2F-4E02-A212-21CFD8B17BD9}">
      <dsp:nvSpPr>
        <dsp:cNvPr id="0" name=""/>
        <dsp:cNvSpPr/>
      </dsp:nvSpPr>
      <dsp:spPr>
        <a:xfrm>
          <a:off x="175525" y="1019534"/>
          <a:ext cx="1389754" cy="1023679"/>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err="1"/>
            <a:t>Embedment</a:t>
          </a:r>
          <a:r>
            <a:rPr lang="de-DE" sz="1400" kern="1200" dirty="0"/>
            <a:t> </a:t>
          </a:r>
          <a:r>
            <a:rPr lang="de-DE" sz="1400" kern="1200" dirty="0" err="1"/>
            <a:t>into</a:t>
          </a:r>
          <a:r>
            <a:rPr lang="de-DE" sz="1400" kern="1200" dirty="0"/>
            <a:t> </a:t>
          </a:r>
          <a:r>
            <a:rPr lang="de-DE" sz="1400" kern="1200" dirty="0" err="1"/>
            <a:t>further</a:t>
          </a:r>
          <a:r>
            <a:rPr lang="de-DE" sz="1400" kern="1200" dirty="0"/>
            <a:t> </a:t>
          </a:r>
          <a:r>
            <a:rPr lang="de-DE" sz="1400" kern="1200" dirty="0" err="1"/>
            <a:t>topics</a:t>
          </a:r>
          <a:r>
            <a:rPr lang="de-DE" sz="1400" kern="1200" dirty="0"/>
            <a:t> and social </a:t>
          </a:r>
          <a:r>
            <a:rPr lang="de-DE" sz="1400" kern="1200" dirty="0" err="1"/>
            <a:t>contexts</a:t>
          </a:r>
          <a:endParaRPr lang="de-DE" sz="1400" kern="1200" dirty="0"/>
        </a:p>
      </dsp:txBody>
      <dsp:txXfrm>
        <a:off x="205508" y="1049517"/>
        <a:ext cx="1329788" cy="963713"/>
      </dsp:txXfrm>
    </dsp:sp>
    <dsp:sp modelId="{ED920578-3F46-491B-926D-FE860BE5A910}">
      <dsp:nvSpPr>
        <dsp:cNvPr id="0" name=""/>
        <dsp:cNvSpPr/>
      </dsp:nvSpPr>
      <dsp:spPr>
        <a:xfrm>
          <a:off x="175525" y="2200702"/>
          <a:ext cx="1389754" cy="1023679"/>
        </a:xfrm>
        <a:prstGeom prst="roundRect">
          <a:avLst>
            <a:gd name="adj" fmla="val 1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sym typeface="Wingdings" panose="05000000000000000000" pitchFamily="2" charset="2"/>
            </a:rPr>
            <a:t> Not </a:t>
          </a:r>
          <a:r>
            <a:rPr lang="de-DE" sz="1400" kern="1200" dirty="0" err="1">
              <a:sym typeface="Wingdings" panose="05000000000000000000" pitchFamily="2" charset="2"/>
            </a:rPr>
            <a:t>only</a:t>
          </a:r>
          <a:r>
            <a:rPr lang="de-DE" sz="1400" kern="1200" dirty="0">
              <a:sym typeface="Wingdings" panose="05000000000000000000" pitchFamily="2" charset="2"/>
            </a:rPr>
            <a:t> </a:t>
          </a:r>
          <a:r>
            <a:rPr lang="de-DE" sz="1400" kern="1200" dirty="0" err="1">
              <a:sym typeface="Wingdings" panose="05000000000000000000" pitchFamily="2" charset="2"/>
            </a:rPr>
            <a:t>gardening</a:t>
          </a:r>
          <a:r>
            <a:rPr lang="de-DE" sz="1400" kern="1200" dirty="0">
              <a:sym typeface="Wingdings" panose="05000000000000000000" pitchFamily="2" charset="2"/>
            </a:rPr>
            <a:t> – also </a:t>
          </a:r>
          <a:r>
            <a:rPr lang="de-DE" sz="1400" kern="1200" dirty="0" err="1">
              <a:sym typeface="Wingdings" panose="05000000000000000000" pitchFamily="2" charset="2"/>
            </a:rPr>
            <a:t>attractive</a:t>
          </a:r>
          <a:r>
            <a:rPr lang="de-DE" sz="1400" kern="1200" dirty="0">
              <a:sym typeface="Wingdings" panose="05000000000000000000" pitchFamily="2" charset="2"/>
            </a:rPr>
            <a:t> social </a:t>
          </a:r>
          <a:r>
            <a:rPr lang="de-DE" sz="1400" kern="1200" dirty="0" err="1">
              <a:sym typeface="Wingdings" panose="05000000000000000000" pitchFamily="2" charset="2"/>
            </a:rPr>
            <a:t>space</a:t>
          </a:r>
          <a:endParaRPr lang="de-DE" sz="1400" kern="1200" dirty="0">
            <a:sym typeface="Wingdings" panose="05000000000000000000" pitchFamily="2" charset="2"/>
          </a:endParaRPr>
        </a:p>
      </dsp:txBody>
      <dsp:txXfrm>
        <a:off x="205508" y="2230685"/>
        <a:ext cx="1329788" cy="963713"/>
      </dsp:txXfrm>
    </dsp:sp>
    <dsp:sp modelId="{642EB0F1-60CF-4509-A5D4-22ABE429BE8C}">
      <dsp:nvSpPr>
        <dsp:cNvPr id="0" name=""/>
        <dsp:cNvSpPr/>
      </dsp:nvSpPr>
      <dsp:spPr>
        <a:xfrm>
          <a:off x="1869288" y="0"/>
          <a:ext cx="1737193" cy="3395133"/>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err="1"/>
            <a:t>Taking</a:t>
          </a:r>
          <a:r>
            <a:rPr lang="de-DE" sz="2000" kern="1200" dirty="0"/>
            <a:t> </a:t>
          </a:r>
          <a:r>
            <a:rPr lang="de-DE" sz="2000" kern="1200" dirty="0" err="1"/>
            <a:t>resistance</a:t>
          </a:r>
          <a:r>
            <a:rPr lang="de-DE" sz="2000" kern="1200" dirty="0"/>
            <a:t> </a:t>
          </a:r>
          <a:r>
            <a:rPr lang="de-DE" sz="2000" kern="1200" dirty="0" err="1"/>
            <a:t>serious</a:t>
          </a:r>
          <a:endParaRPr lang="de-DE" sz="2000" kern="1200" dirty="0"/>
        </a:p>
      </dsp:txBody>
      <dsp:txXfrm>
        <a:off x="1869288" y="0"/>
        <a:ext cx="1737193" cy="1018539"/>
      </dsp:txXfrm>
    </dsp:sp>
    <dsp:sp modelId="{D1033281-A7CD-4E4A-8737-BD6FC77A7751}">
      <dsp:nvSpPr>
        <dsp:cNvPr id="0" name=""/>
        <dsp:cNvSpPr/>
      </dsp:nvSpPr>
      <dsp:spPr>
        <a:xfrm>
          <a:off x="2043008" y="1018692"/>
          <a:ext cx="1389754" cy="781228"/>
        </a:xfrm>
        <a:prstGeom prst="roundRect">
          <a:avLst>
            <a:gd name="adj" fmla="val 10000"/>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History of people is real and affects them</a:t>
          </a:r>
          <a:endParaRPr lang="de-DE" sz="1400" kern="1200" dirty="0"/>
        </a:p>
      </dsp:txBody>
      <dsp:txXfrm>
        <a:off x="2065889" y="1041573"/>
        <a:ext cx="1343992" cy="735466"/>
      </dsp:txXfrm>
    </dsp:sp>
    <dsp:sp modelId="{AE1164FE-E637-4021-8132-33F74E8191D1}">
      <dsp:nvSpPr>
        <dsp:cNvPr id="0" name=""/>
        <dsp:cNvSpPr/>
      </dsp:nvSpPr>
      <dsp:spPr>
        <a:xfrm>
          <a:off x="2043008" y="1920110"/>
          <a:ext cx="1389754" cy="1305112"/>
        </a:xfrm>
        <a:prstGeom prst="roundRect">
          <a:avLst>
            <a:gd name="adj" fmla="val 1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sym typeface="Wingdings" panose="05000000000000000000" pitchFamily="2" charset="2"/>
            </a:rPr>
            <a:t> </a:t>
          </a:r>
          <a:r>
            <a:rPr lang="de-DE" sz="1400" kern="1200" dirty="0" err="1">
              <a:sym typeface="Wingdings" panose="05000000000000000000" pitchFamily="2" charset="2"/>
            </a:rPr>
            <a:t>Showing</a:t>
          </a:r>
          <a:r>
            <a:rPr lang="de-DE" sz="1400" kern="1200" dirty="0">
              <a:sym typeface="Wingdings" panose="05000000000000000000" pitchFamily="2" charset="2"/>
            </a:rPr>
            <a:t> a </a:t>
          </a:r>
          <a:r>
            <a:rPr lang="de-DE" sz="1400" kern="1200" dirty="0" err="1">
              <a:sym typeface="Wingdings" panose="05000000000000000000" pitchFamily="2" charset="2"/>
            </a:rPr>
            <a:t>future</a:t>
          </a:r>
          <a:r>
            <a:rPr lang="de-DE" sz="1400" kern="1200" dirty="0">
              <a:sym typeface="Wingdings" panose="05000000000000000000" pitchFamily="2" charset="2"/>
            </a:rPr>
            <a:t> </a:t>
          </a:r>
          <a:r>
            <a:rPr lang="de-DE" sz="1400" kern="1200" dirty="0" err="1">
              <a:sym typeface="Wingdings" panose="05000000000000000000" pitchFamily="2" charset="2"/>
            </a:rPr>
            <a:t>that</a:t>
          </a:r>
          <a:r>
            <a:rPr lang="de-DE" sz="1400" kern="1200" dirty="0">
              <a:sym typeface="Wingdings" panose="05000000000000000000" pitchFamily="2" charset="2"/>
            </a:rPr>
            <a:t> </a:t>
          </a:r>
          <a:r>
            <a:rPr lang="de-DE" sz="1400" kern="1200" dirty="0" err="1">
              <a:sym typeface="Wingdings" panose="05000000000000000000" pitchFamily="2" charset="2"/>
            </a:rPr>
            <a:t>respects</a:t>
          </a:r>
          <a:r>
            <a:rPr lang="de-DE" sz="1400" kern="1200" dirty="0">
              <a:sym typeface="Wingdings" panose="05000000000000000000" pitchFamily="2" charset="2"/>
            </a:rPr>
            <a:t> </a:t>
          </a:r>
          <a:r>
            <a:rPr lang="de-DE" sz="1400" kern="1200" dirty="0" err="1">
              <a:sym typeface="Wingdings" panose="05000000000000000000" pitchFamily="2" charset="2"/>
            </a:rPr>
            <a:t>history</a:t>
          </a:r>
          <a:r>
            <a:rPr lang="de-DE" sz="1400" kern="1200" dirty="0">
              <a:sym typeface="Wingdings" panose="05000000000000000000" pitchFamily="2" charset="2"/>
            </a:rPr>
            <a:t> </a:t>
          </a:r>
          <a:r>
            <a:rPr lang="de-DE" sz="1400" kern="1200" dirty="0" err="1">
              <a:sym typeface="Wingdings" panose="05000000000000000000" pitchFamily="2" charset="2"/>
            </a:rPr>
            <a:t>while</a:t>
          </a:r>
          <a:r>
            <a:rPr lang="de-DE" sz="1400" kern="1200" dirty="0">
              <a:sym typeface="Wingdings" panose="05000000000000000000" pitchFamily="2" charset="2"/>
            </a:rPr>
            <a:t> </a:t>
          </a:r>
          <a:r>
            <a:rPr lang="de-DE" sz="1400" kern="1200" dirty="0" err="1">
              <a:sym typeface="Wingdings" panose="05000000000000000000" pitchFamily="2" charset="2"/>
            </a:rPr>
            <a:t>opening</a:t>
          </a:r>
          <a:r>
            <a:rPr lang="de-DE" sz="1400" kern="1200" dirty="0">
              <a:sym typeface="Wingdings" panose="05000000000000000000" pitchFamily="2" charset="2"/>
            </a:rPr>
            <a:t> </a:t>
          </a:r>
          <a:r>
            <a:rPr lang="de-DE" sz="1400" kern="1200" dirty="0" err="1">
              <a:sym typeface="Wingdings" panose="05000000000000000000" pitchFamily="2" charset="2"/>
            </a:rPr>
            <a:t>up</a:t>
          </a:r>
          <a:r>
            <a:rPr lang="de-DE" sz="1400" kern="1200" dirty="0">
              <a:sym typeface="Wingdings" panose="05000000000000000000" pitchFamily="2" charset="2"/>
            </a:rPr>
            <a:t> </a:t>
          </a:r>
          <a:r>
            <a:rPr lang="de-DE" sz="1400" kern="1200" dirty="0" err="1">
              <a:sym typeface="Wingdings" panose="05000000000000000000" pitchFamily="2" charset="2"/>
            </a:rPr>
            <a:t>new</a:t>
          </a:r>
          <a:r>
            <a:rPr lang="de-DE" sz="1400" kern="1200" dirty="0">
              <a:sym typeface="Wingdings" panose="05000000000000000000" pitchFamily="2" charset="2"/>
            </a:rPr>
            <a:t> </a:t>
          </a:r>
          <a:r>
            <a:rPr lang="de-DE" sz="1400" kern="1200" dirty="0" err="1">
              <a:sym typeface="Wingdings" panose="05000000000000000000" pitchFamily="2" charset="2"/>
            </a:rPr>
            <a:t>vision</a:t>
          </a:r>
          <a:endParaRPr lang="de-DE" sz="1400" kern="1200" dirty="0"/>
        </a:p>
      </dsp:txBody>
      <dsp:txXfrm>
        <a:off x="2081233" y="1958335"/>
        <a:ext cx="1313304" cy="12286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A1F14-698D-4A32-BCC3-941E92B2EEEB}">
      <dsp:nvSpPr>
        <dsp:cNvPr id="0" name=""/>
        <dsp:cNvSpPr/>
      </dsp:nvSpPr>
      <dsp:spPr>
        <a:xfrm>
          <a:off x="567" y="0"/>
          <a:ext cx="1475070" cy="3443437"/>
        </a:xfrm>
        <a:prstGeom prst="roundRect">
          <a:avLst>
            <a:gd name="adj" fmla="val 1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err="1"/>
            <a:t>Makig</a:t>
          </a:r>
          <a:r>
            <a:rPr lang="de-DE" sz="1600" kern="1200" dirty="0"/>
            <a:t> </a:t>
          </a:r>
          <a:r>
            <a:rPr lang="de-DE" sz="1600" kern="1200" dirty="0" err="1"/>
            <a:t>use</a:t>
          </a:r>
          <a:r>
            <a:rPr lang="de-DE" sz="1600" kern="1200" dirty="0"/>
            <a:t> </a:t>
          </a:r>
          <a:r>
            <a:rPr lang="de-DE" sz="1600" kern="1200" dirty="0" err="1"/>
            <a:t>of</a:t>
          </a:r>
          <a:r>
            <a:rPr lang="de-DE" sz="1600" kern="1200" dirty="0"/>
            <a:t> </a:t>
          </a:r>
          <a:r>
            <a:rPr lang="de-DE" sz="1600" kern="1200" dirty="0" err="1"/>
            <a:t>bigger</a:t>
          </a:r>
          <a:r>
            <a:rPr lang="de-DE" sz="1600" kern="1200" dirty="0"/>
            <a:t> </a:t>
          </a:r>
          <a:r>
            <a:rPr lang="de-DE" sz="1600" kern="1200" dirty="0" err="1"/>
            <a:t>contexts</a:t>
          </a:r>
          <a:r>
            <a:rPr lang="de-DE" sz="1600" kern="1200" dirty="0"/>
            <a:t>/</a:t>
          </a:r>
          <a:r>
            <a:rPr lang="de-DE" sz="1600" kern="1200" dirty="0" err="1"/>
            <a:t>frames</a:t>
          </a:r>
          <a:endParaRPr lang="de-DE" sz="1600" kern="1200" dirty="0"/>
        </a:p>
      </dsp:txBody>
      <dsp:txXfrm>
        <a:off x="567" y="0"/>
        <a:ext cx="1475070" cy="1033031"/>
      </dsp:txXfrm>
    </dsp:sp>
    <dsp:sp modelId="{B93F30CB-A5CD-4787-8FD6-3ABF233210F5}">
      <dsp:nvSpPr>
        <dsp:cNvPr id="0" name=""/>
        <dsp:cNvSpPr/>
      </dsp:nvSpPr>
      <dsp:spPr>
        <a:xfrm>
          <a:off x="148074" y="1034013"/>
          <a:ext cx="1180056" cy="1280864"/>
        </a:xfrm>
        <a:prstGeom prst="roundRect">
          <a:avLst>
            <a:gd name="adj" fmla="val 10000"/>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kern="1200" dirty="0" err="1"/>
            <a:t>Using</a:t>
          </a:r>
          <a:r>
            <a:rPr lang="de-DE" sz="1000" kern="1200" dirty="0"/>
            <a:t> </a:t>
          </a:r>
          <a:r>
            <a:rPr lang="de-DE" sz="1000" kern="1200" dirty="0" err="1"/>
            <a:t>existing</a:t>
          </a:r>
          <a:r>
            <a:rPr lang="de-DE" sz="1000" kern="1200" dirty="0"/>
            <a:t> </a:t>
          </a:r>
          <a:r>
            <a:rPr lang="de-DE" sz="1000" kern="1200" dirty="0" err="1"/>
            <a:t>platforms</a:t>
          </a:r>
          <a:r>
            <a:rPr lang="de-DE" sz="1000" kern="1200" dirty="0"/>
            <a:t>, Docking </a:t>
          </a:r>
          <a:r>
            <a:rPr lang="de-DE" sz="1000" kern="1200" dirty="0" err="1"/>
            <a:t>to</a:t>
          </a:r>
          <a:r>
            <a:rPr lang="de-DE" sz="1000" kern="1200" dirty="0"/>
            <a:t> larger </a:t>
          </a:r>
          <a:r>
            <a:rPr lang="de-DE" sz="1000" kern="1200" dirty="0" err="1"/>
            <a:t>events</a:t>
          </a:r>
          <a:r>
            <a:rPr lang="de-DE" sz="1000" kern="1200" dirty="0"/>
            <a:t>/</a:t>
          </a:r>
          <a:r>
            <a:rPr lang="de-DE" sz="1000" kern="1200" dirty="0" err="1"/>
            <a:t>guided</a:t>
          </a:r>
          <a:r>
            <a:rPr lang="de-DE" sz="1000" kern="1200" dirty="0"/>
            <a:t> </a:t>
          </a:r>
          <a:r>
            <a:rPr lang="de-DE" sz="1000" kern="1200" dirty="0" err="1"/>
            <a:t>tours</a:t>
          </a:r>
          <a:endParaRPr lang="de-DE" sz="1000" kern="1200" dirty="0"/>
        </a:p>
      </dsp:txBody>
      <dsp:txXfrm>
        <a:off x="182637" y="1068576"/>
        <a:ext cx="1110930" cy="1211738"/>
      </dsp:txXfrm>
    </dsp:sp>
    <dsp:sp modelId="{3FB23664-4F91-40E6-A867-486FAC490014}">
      <dsp:nvSpPr>
        <dsp:cNvPr id="0" name=""/>
        <dsp:cNvSpPr/>
      </dsp:nvSpPr>
      <dsp:spPr>
        <a:xfrm>
          <a:off x="148074" y="2511934"/>
          <a:ext cx="1180056" cy="758348"/>
        </a:xfrm>
        <a:prstGeom prst="roundRect">
          <a:avLst>
            <a:gd name="adj" fmla="val 10000"/>
          </a:avLst>
        </a:prstGeom>
        <a:solidFill>
          <a:schemeClr val="accent6">
            <a:shade val="50000"/>
            <a:hueOff val="122808"/>
            <a:satOff val="-5368"/>
            <a:lumOff val="14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kern="1200" dirty="0"/>
            <a:t>C.: </a:t>
          </a:r>
          <a:r>
            <a:rPr lang="de-DE" sz="1000" kern="1200" dirty="0" err="1"/>
            <a:t>Seedfestival</a:t>
          </a:r>
          <a:r>
            <a:rPr lang="de-DE" sz="1000" kern="1200" dirty="0"/>
            <a:t>, Eco-Hopping, Day </a:t>
          </a:r>
          <a:r>
            <a:rPr lang="de-DE" sz="1000" kern="1200" dirty="0" err="1"/>
            <a:t>of</a:t>
          </a:r>
          <a:r>
            <a:rPr lang="de-DE" sz="1000" kern="1200" dirty="0"/>
            <a:t> Music, „Rausgegangen“</a:t>
          </a:r>
        </a:p>
      </dsp:txBody>
      <dsp:txXfrm>
        <a:off x="170285" y="2534145"/>
        <a:ext cx="1135634" cy="713926"/>
      </dsp:txXfrm>
    </dsp:sp>
    <dsp:sp modelId="{9AD60DF5-96B7-4D36-9513-EF4A6B3C4A91}">
      <dsp:nvSpPr>
        <dsp:cNvPr id="0" name=""/>
        <dsp:cNvSpPr/>
      </dsp:nvSpPr>
      <dsp:spPr>
        <a:xfrm>
          <a:off x="1586267" y="0"/>
          <a:ext cx="1475070" cy="3443437"/>
        </a:xfrm>
        <a:prstGeom prst="roundRect">
          <a:avLst>
            <a:gd name="adj" fmla="val 1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err="1"/>
            <a:t>Cooperations</a:t>
          </a:r>
          <a:endParaRPr lang="de-DE" sz="1600" kern="1200" dirty="0"/>
        </a:p>
      </dsp:txBody>
      <dsp:txXfrm>
        <a:off x="1586267" y="0"/>
        <a:ext cx="1475070" cy="1033031"/>
      </dsp:txXfrm>
    </dsp:sp>
    <dsp:sp modelId="{49641D2D-0E7A-443B-BF52-B3916AF2906D}">
      <dsp:nvSpPr>
        <dsp:cNvPr id="0" name=""/>
        <dsp:cNvSpPr/>
      </dsp:nvSpPr>
      <dsp:spPr>
        <a:xfrm>
          <a:off x="1733774" y="1033539"/>
          <a:ext cx="1180056" cy="743163"/>
        </a:xfrm>
        <a:prstGeom prst="roundRect">
          <a:avLst>
            <a:gd name="adj" fmla="val 10000"/>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kern="1200" dirty="0" err="1"/>
            <a:t>With</a:t>
          </a:r>
          <a:r>
            <a:rPr lang="de-DE" sz="1000" kern="1200" dirty="0"/>
            <a:t> </a:t>
          </a:r>
          <a:r>
            <a:rPr lang="de-DE" sz="1000" kern="1200" dirty="0" err="1"/>
            <a:t>schools</a:t>
          </a:r>
          <a:r>
            <a:rPr lang="de-DE" sz="1000" kern="1200" dirty="0"/>
            <a:t>, </a:t>
          </a:r>
          <a:r>
            <a:rPr lang="de-DE" sz="1000" kern="1200" dirty="0" err="1"/>
            <a:t>unis</a:t>
          </a:r>
          <a:r>
            <a:rPr lang="de-DE" sz="1000" kern="1200" dirty="0"/>
            <a:t>, </a:t>
          </a:r>
          <a:r>
            <a:rPr lang="de-DE" sz="1000" kern="1200" dirty="0" err="1"/>
            <a:t>city</a:t>
          </a:r>
          <a:r>
            <a:rPr lang="de-DE" sz="1000" kern="1200" dirty="0"/>
            <a:t>, </a:t>
          </a:r>
          <a:r>
            <a:rPr lang="de-DE" sz="1000" kern="1200" dirty="0" err="1"/>
            <a:t>other</a:t>
          </a:r>
          <a:r>
            <a:rPr lang="de-DE" sz="1000" kern="1200" dirty="0"/>
            <a:t> </a:t>
          </a:r>
          <a:r>
            <a:rPr lang="de-DE" sz="1000" kern="1200" dirty="0" err="1"/>
            <a:t>gardens</a:t>
          </a:r>
          <a:r>
            <a:rPr lang="de-DE" sz="1000" kern="1200" dirty="0"/>
            <a:t> and initiatives, </a:t>
          </a:r>
          <a:r>
            <a:rPr lang="de-DE" sz="1000" kern="1200" dirty="0" err="1"/>
            <a:t>shops</a:t>
          </a:r>
          <a:endParaRPr lang="de-DE" sz="1000" kern="1200" dirty="0"/>
        </a:p>
      </dsp:txBody>
      <dsp:txXfrm>
        <a:off x="1755541" y="1055306"/>
        <a:ext cx="1136522" cy="699629"/>
      </dsp:txXfrm>
    </dsp:sp>
    <dsp:sp modelId="{AF0990CA-63ED-4656-8C99-4D59F5A24319}">
      <dsp:nvSpPr>
        <dsp:cNvPr id="0" name=""/>
        <dsp:cNvSpPr/>
      </dsp:nvSpPr>
      <dsp:spPr>
        <a:xfrm>
          <a:off x="1733774" y="1891036"/>
          <a:ext cx="1180056" cy="1379720"/>
        </a:xfrm>
        <a:prstGeom prst="roundRect">
          <a:avLst>
            <a:gd name="adj" fmla="val 10000"/>
          </a:avLst>
        </a:prstGeom>
        <a:solidFill>
          <a:schemeClr val="accent6">
            <a:shade val="50000"/>
            <a:hueOff val="368424"/>
            <a:satOff val="-16105"/>
            <a:lumOff val="43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kern="1200" dirty="0"/>
            <a:t>H.: Agreement </a:t>
          </a:r>
          <a:r>
            <a:rPr lang="de-DE" sz="1000" kern="1200" dirty="0" err="1"/>
            <a:t>with</a:t>
          </a:r>
          <a:r>
            <a:rPr lang="de-DE" sz="1000" kern="1200" dirty="0"/>
            <a:t> University in Mexico, </a:t>
          </a:r>
          <a:r>
            <a:rPr lang="de-DE" sz="1000" kern="1200" dirty="0" err="1"/>
            <a:t>Visiting</a:t>
          </a:r>
          <a:r>
            <a:rPr lang="de-DE" sz="1000" kern="1200" dirty="0"/>
            <a:t> </a:t>
          </a:r>
          <a:r>
            <a:rPr lang="de-DE" sz="1000" kern="1200" dirty="0" err="1"/>
            <a:t>other</a:t>
          </a:r>
          <a:r>
            <a:rPr lang="de-DE" sz="1000" kern="1200" dirty="0"/>
            <a:t> Projects and Places/Spaces</a:t>
          </a:r>
        </a:p>
        <a:p>
          <a:pPr marL="0" lvl="0" indent="0" algn="ctr" defTabSz="444500">
            <a:lnSpc>
              <a:spcPct val="90000"/>
            </a:lnSpc>
            <a:spcBef>
              <a:spcPct val="0"/>
            </a:spcBef>
            <a:spcAft>
              <a:spcPct val="35000"/>
            </a:spcAft>
            <a:buNone/>
          </a:pPr>
          <a:r>
            <a:rPr lang="de-DE" sz="1000" kern="1200" dirty="0"/>
            <a:t>C.:  </a:t>
          </a:r>
          <a:r>
            <a:rPr lang="de-DE" sz="1000" kern="1200" dirty="0" err="1"/>
            <a:t>Lobbyism</a:t>
          </a:r>
          <a:endParaRPr lang="de-DE" sz="1000" kern="1200" dirty="0"/>
        </a:p>
      </dsp:txBody>
      <dsp:txXfrm>
        <a:off x="1768337" y="1925599"/>
        <a:ext cx="1110930" cy="1310594"/>
      </dsp:txXfrm>
    </dsp:sp>
    <dsp:sp modelId="{C825DE33-AC56-4BBF-B8C9-D45DFD7EC624}">
      <dsp:nvSpPr>
        <dsp:cNvPr id="0" name=""/>
        <dsp:cNvSpPr/>
      </dsp:nvSpPr>
      <dsp:spPr>
        <a:xfrm>
          <a:off x="3171968" y="0"/>
          <a:ext cx="1475070" cy="3443437"/>
        </a:xfrm>
        <a:prstGeom prst="roundRect">
          <a:avLst>
            <a:gd name="adj" fmla="val 1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Presence and </a:t>
          </a:r>
          <a:r>
            <a:rPr lang="de-DE" sz="1600" kern="1200" dirty="0" err="1"/>
            <a:t>Openness</a:t>
          </a:r>
          <a:endParaRPr lang="de-DE" sz="1600" kern="1200" dirty="0"/>
        </a:p>
      </dsp:txBody>
      <dsp:txXfrm>
        <a:off x="3171968" y="0"/>
        <a:ext cx="1475070" cy="1033031"/>
      </dsp:txXfrm>
    </dsp:sp>
    <dsp:sp modelId="{149203A2-E394-4EC9-9238-E482A6B51423}">
      <dsp:nvSpPr>
        <dsp:cNvPr id="0" name=""/>
        <dsp:cNvSpPr/>
      </dsp:nvSpPr>
      <dsp:spPr>
        <a:xfrm>
          <a:off x="3319475" y="1033466"/>
          <a:ext cx="1180056" cy="756278"/>
        </a:xfrm>
        <a:prstGeom prst="roundRect">
          <a:avLst>
            <a:gd name="adj" fmla="val 10000"/>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kern="1200" dirty="0"/>
            <a:t>Presence, </a:t>
          </a:r>
          <a:r>
            <a:rPr lang="de-DE" sz="1000" kern="1200" dirty="0" err="1"/>
            <a:t>Visibility</a:t>
          </a:r>
          <a:r>
            <a:rPr lang="de-DE" sz="1000" kern="1200" dirty="0"/>
            <a:t>, </a:t>
          </a:r>
          <a:r>
            <a:rPr lang="de-DE" sz="1000" kern="1200" dirty="0" err="1"/>
            <a:t>Being</a:t>
          </a:r>
          <a:r>
            <a:rPr lang="de-DE" sz="1000" kern="1200" dirty="0"/>
            <a:t> </a:t>
          </a:r>
          <a:r>
            <a:rPr lang="de-DE" sz="1000" kern="1200" dirty="0" err="1"/>
            <a:t>spotaneously</a:t>
          </a:r>
          <a:r>
            <a:rPr lang="de-DE" sz="1000" kern="1200" dirty="0"/>
            <a:t> </a:t>
          </a:r>
          <a:r>
            <a:rPr lang="de-DE" sz="1000" kern="1200" dirty="0" err="1"/>
            <a:t>accessible</a:t>
          </a:r>
          <a:r>
            <a:rPr lang="de-DE" sz="1000" kern="1200" dirty="0"/>
            <a:t>, </a:t>
          </a:r>
          <a:r>
            <a:rPr lang="de-DE" sz="1000" kern="1200" dirty="0" err="1"/>
            <a:t>Welcoming</a:t>
          </a:r>
          <a:r>
            <a:rPr lang="de-DE" sz="1000" kern="1200" dirty="0"/>
            <a:t>-Culture</a:t>
          </a:r>
        </a:p>
      </dsp:txBody>
      <dsp:txXfrm>
        <a:off x="3341626" y="1055617"/>
        <a:ext cx="1135754" cy="711976"/>
      </dsp:txXfrm>
    </dsp:sp>
    <dsp:sp modelId="{5070116F-CC8D-451B-BEB0-DB8EA9E69FB5}">
      <dsp:nvSpPr>
        <dsp:cNvPr id="0" name=""/>
        <dsp:cNvSpPr/>
      </dsp:nvSpPr>
      <dsp:spPr>
        <a:xfrm>
          <a:off x="3319475" y="1906095"/>
          <a:ext cx="1180056" cy="1364734"/>
        </a:xfrm>
        <a:prstGeom prst="roundRect">
          <a:avLst>
            <a:gd name="adj" fmla="val 10000"/>
          </a:avLst>
        </a:prstGeom>
        <a:solidFill>
          <a:schemeClr val="accent6">
            <a:shade val="50000"/>
            <a:hueOff val="122808"/>
            <a:satOff val="-5368"/>
            <a:lumOff val="14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kern="1200" dirty="0"/>
            <a:t>H.: Volunteers, „</a:t>
          </a:r>
          <a:r>
            <a:rPr lang="de-DE" sz="1000" kern="1200" dirty="0" err="1"/>
            <a:t>estar</a:t>
          </a:r>
          <a:r>
            <a:rPr lang="de-DE" sz="1000" kern="1200" dirty="0"/>
            <a:t> </a:t>
          </a:r>
          <a:r>
            <a:rPr lang="de-DE" sz="1000" kern="1200" dirty="0" err="1"/>
            <a:t>con</a:t>
          </a:r>
          <a:r>
            <a:rPr lang="de-DE" sz="1000" kern="1200" dirty="0"/>
            <a:t> la </a:t>
          </a:r>
          <a:r>
            <a:rPr lang="de-DE" sz="1000" kern="1200" dirty="0" err="1"/>
            <a:t>mesa</a:t>
          </a:r>
          <a:r>
            <a:rPr lang="de-DE" sz="1000" kern="1200" dirty="0"/>
            <a:t> a </a:t>
          </a:r>
          <a:r>
            <a:rPr lang="de-DE" sz="1000" kern="1200" dirty="0" err="1"/>
            <a:t>fuera</a:t>
          </a:r>
          <a:r>
            <a:rPr lang="de-DE" sz="1000" kern="1200" dirty="0"/>
            <a:t>“, </a:t>
          </a:r>
          <a:r>
            <a:rPr lang="de-DE" sz="1000" kern="1200" dirty="0" err="1"/>
            <a:t>merchandise</a:t>
          </a:r>
          <a:endParaRPr lang="de-DE" sz="1000" kern="1200" dirty="0"/>
        </a:p>
        <a:p>
          <a:pPr marL="0" lvl="0" indent="0" algn="ctr" defTabSz="444500">
            <a:lnSpc>
              <a:spcPct val="90000"/>
            </a:lnSpc>
            <a:spcBef>
              <a:spcPct val="0"/>
            </a:spcBef>
            <a:spcAft>
              <a:spcPct val="35000"/>
            </a:spcAft>
            <a:buNone/>
          </a:pPr>
          <a:r>
            <a:rPr lang="de-DE" sz="1000" kern="1200" dirty="0"/>
            <a:t>C.: </a:t>
          </a:r>
          <a:r>
            <a:rPr lang="de-DE" sz="1000" kern="1200" dirty="0" err="1"/>
            <a:t>Visibility</a:t>
          </a:r>
          <a:r>
            <a:rPr lang="de-DE" sz="1000" kern="1200" dirty="0"/>
            <a:t> in </a:t>
          </a:r>
          <a:r>
            <a:rPr lang="de-DE" sz="1000" kern="1200" dirty="0" err="1"/>
            <a:t>the</a:t>
          </a:r>
          <a:r>
            <a:rPr lang="de-DE" sz="1000" kern="1200" dirty="0"/>
            <a:t> </a:t>
          </a:r>
          <a:r>
            <a:rPr lang="de-DE" sz="1000" kern="1200" dirty="0" err="1"/>
            <a:t>public</a:t>
          </a:r>
          <a:r>
            <a:rPr lang="de-DE" sz="1000" kern="1200" dirty="0"/>
            <a:t> </a:t>
          </a:r>
          <a:r>
            <a:rPr lang="de-DE" sz="1000" kern="1200" dirty="0" err="1"/>
            <a:t>space</a:t>
          </a:r>
          <a:r>
            <a:rPr lang="de-DE" sz="1000" kern="1200" dirty="0"/>
            <a:t>, Breakfast </a:t>
          </a:r>
          <a:r>
            <a:rPr lang="de-DE" sz="1000" kern="1200" dirty="0" err="1"/>
            <a:t>for</a:t>
          </a:r>
          <a:r>
            <a:rPr lang="de-DE" sz="1000" kern="1200" dirty="0"/>
            <a:t> Newcomers</a:t>
          </a:r>
        </a:p>
      </dsp:txBody>
      <dsp:txXfrm>
        <a:off x="3354038" y="1940658"/>
        <a:ext cx="1110930" cy="12956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4A229-1970-4749-A8E8-8605419DFB94}">
      <dsp:nvSpPr>
        <dsp:cNvPr id="0" name=""/>
        <dsp:cNvSpPr/>
      </dsp:nvSpPr>
      <dsp:spPr>
        <a:xfrm>
          <a:off x="0" y="0"/>
          <a:ext cx="1706617" cy="3395133"/>
        </a:xfrm>
        <a:prstGeom prst="roundRect">
          <a:avLst>
            <a:gd name="adj" fmla="val 10000"/>
          </a:avLst>
        </a:prstGeom>
        <a:gradFill flip="none" rotWithShape="1">
          <a:gsLst>
            <a:gs pos="0">
              <a:schemeClr val="accent1">
                <a:lumMod val="20000"/>
                <a:lumOff val="80000"/>
              </a:schemeClr>
            </a:gs>
            <a:gs pos="100000">
              <a:schemeClr val="accent6">
                <a:lumMod val="20000"/>
                <a:lumOff val="80000"/>
              </a:schemeClr>
            </a:gs>
          </a:gsLst>
          <a:lin ang="189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Educational and Fun </a:t>
          </a:r>
          <a:r>
            <a:rPr lang="de-DE" sz="2000" kern="1200" dirty="0" err="1"/>
            <a:t>Activities</a:t>
          </a:r>
          <a:endParaRPr lang="de-DE" sz="2000" kern="1200" dirty="0"/>
        </a:p>
      </dsp:txBody>
      <dsp:txXfrm>
        <a:off x="0" y="0"/>
        <a:ext cx="1706617" cy="1018539"/>
      </dsp:txXfrm>
    </dsp:sp>
    <dsp:sp modelId="{DF44A7EA-B961-4C02-991C-D4E6D046BC30}">
      <dsp:nvSpPr>
        <dsp:cNvPr id="0" name=""/>
        <dsp:cNvSpPr/>
      </dsp:nvSpPr>
      <dsp:spPr>
        <a:xfrm>
          <a:off x="170661" y="1002187"/>
          <a:ext cx="1365293" cy="2206836"/>
        </a:xfrm>
        <a:prstGeom prst="roundRect">
          <a:avLst>
            <a:gd name="adj" fmla="val 10000"/>
          </a:avLst>
        </a:prstGeom>
        <a:gradFill rotWithShape="0">
          <a:gsLst>
            <a:gs pos="0">
              <a:schemeClr val="accent1">
                <a:lumMod val="40000"/>
                <a:lumOff val="60000"/>
              </a:schemeClr>
            </a:gs>
            <a:gs pos="100000">
              <a:schemeClr val="accent6">
                <a:lumMod val="20000"/>
                <a:lumOff val="80000"/>
              </a:schemeClr>
            </a:gs>
          </a:gsLst>
          <a:lin ang="18900000" scaled="1"/>
        </a:gra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de-DE" sz="900" kern="1200" dirty="0">
              <a:solidFill>
                <a:schemeClr val="bg2">
                  <a:lumMod val="25000"/>
                </a:schemeClr>
              </a:solidFill>
            </a:rPr>
            <a:t>H.: Radio </a:t>
          </a:r>
          <a:r>
            <a:rPr lang="de-DE" sz="900" kern="1200" dirty="0" err="1">
              <a:solidFill>
                <a:schemeClr val="bg2">
                  <a:lumMod val="25000"/>
                </a:schemeClr>
              </a:solidFill>
            </a:rPr>
            <a:t>Hortigas</a:t>
          </a:r>
          <a:r>
            <a:rPr lang="de-DE" sz="900" kern="1200" dirty="0">
              <a:solidFill>
                <a:schemeClr val="bg2">
                  <a:lumMod val="25000"/>
                </a:schemeClr>
              </a:solidFill>
            </a:rPr>
            <a:t>, Presence in social </a:t>
          </a:r>
          <a:r>
            <a:rPr lang="de-DE" sz="900" kern="1200" dirty="0" err="1">
              <a:solidFill>
                <a:schemeClr val="bg2">
                  <a:lumMod val="25000"/>
                </a:schemeClr>
              </a:solidFill>
            </a:rPr>
            <a:t>library</a:t>
          </a:r>
          <a:r>
            <a:rPr lang="de-DE" sz="900" kern="1200" dirty="0">
              <a:solidFill>
                <a:schemeClr val="bg2">
                  <a:lumMod val="25000"/>
                </a:schemeClr>
              </a:solidFill>
            </a:rPr>
            <a:t>, Lectures/Workshops in Granada, Agri-Olympic-Games in </a:t>
          </a:r>
          <a:r>
            <a:rPr lang="de-DE" sz="900" kern="1200" dirty="0" err="1">
              <a:solidFill>
                <a:schemeClr val="bg2">
                  <a:lumMod val="25000"/>
                </a:schemeClr>
              </a:solidFill>
            </a:rPr>
            <a:t>Dúrcal</a:t>
          </a:r>
          <a:r>
            <a:rPr lang="de-DE" sz="900" kern="1200" dirty="0">
              <a:solidFill>
                <a:schemeClr val="bg2">
                  <a:lumMod val="25000"/>
                </a:schemeClr>
              </a:solidFill>
            </a:rPr>
            <a:t>, Partys</a:t>
          </a:r>
        </a:p>
        <a:p>
          <a:pPr marL="0" lvl="0" indent="0" algn="ctr" defTabSz="400050">
            <a:lnSpc>
              <a:spcPct val="90000"/>
            </a:lnSpc>
            <a:spcBef>
              <a:spcPct val="0"/>
            </a:spcBef>
            <a:spcAft>
              <a:spcPct val="35000"/>
            </a:spcAft>
            <a:buNone/>
          </a:pPr>
          <a:r>
            <a:rPr lang="de-DE" sz="900" kern="1200" dirty="0">
              <a:solidFill>
                <a:schemeClr val="bg2">
                  <a:lumMod val="25000"/>
                </a:schemeClr>
              </a:solidFill>
            </a:rPr>
            <a:t>C.: Easter-</a:t>
          </a:r>
          <a:r>
            <a:rPr lang="de-DE" sz="900" kern="1200" dirty="0" err="1">
              <a:solidFill>
                <a:schemeClr val="bg2">
                  <a:lumMod val="25000"/>
                </a:schemeClr>
              </a:solidFill>
            </a:rPr>
            <a:t>treasure</a:t>
          </a:r>
          <a:r>
            <a:rPr lang="de-DE" sz="900" kern="1200" dirty="0">
              <a:solidFill>
                <a:schemeClr val="bg2">
                  <a:lumMod val="25000"/>
                </a:schemeClr>
              </a:solidFill>
            </a:rPr>
            <a:t>-</a:t>
          </a:r>
          <a:r>
            <a:rPr lang="de-DE" sz="900" kern="1200" dirty="0" err="1">
              <a:solidFill>
                <a:schemeClr val="bg2">
                  <a:lumMod val="25000"/>
                </a:schemeClr>
              </a:solidFill>
            </a:rPr>
            <a:t>hunt</a:t>
          </a:r>
          <a:r>
            <a:rPr lang="de-DE" sz="900" kern="1200" dirty="0">
              <a:solidFill>
                <a:schemeClr val="bg2">
                  <a:lumMod val="25000"/>
                </a:schemeClr>
              </a:solidFill>
            </a:rPr>
            <a:t>, Plant-swap-meetings, Urban </a:t>
          </a:r>
          <a:r>
            <a:rPr lang="de-DE" sz="900" kern="1200" dirty="0" err="1">
              <a:solidFill>
                <a:schemeClr val="bg2">
                  <a:lumMod val="25000"/>
                </a:schemeClr>
              </a:solidFill>
            </a:rPr>
            <a:t>gardening</a:t>
          </a:r>
          <a:r>
            <a:rPr lang="de-DE" sz="900" kern="1200" dirty="0">
              <a:solidFill>
                <a:schemeClr val="bg2">
                  <a:lumMod val="25000"/>
                </a:schemeClr>
              </a:solidFill>
            </a:rPr>
            <a:t> </a:t>
          </a:r>
          <a:r>
            <a:rPr lang="de-DE" sz="900" kern="1200" dirty="0" err="1">
              <a:solidFill>
                <a:schemeClr val="bg2">
                  <a:lumMod val="25000"/>
                </a:schemeClr>
              </a:solidFill>
            </a:rPr>
            <a:t>tours</a:t>
          </a:r>
          <a:r>
            <a:rPr lang="de-DE" sz="900" kern="1200" dirty="0">
              <a:solidFill>
                <a:schemeClr val="bg2">
                  <a:lumMod val="25000"/>
                </a:schemeClr>
              </a:solidFill>
            </a:rPr>
            <a:t>, </a:t>
          </a:r>
          <a:r>
            <a:rPr lang="de-DE" sz="900" kern="1200" dirty="0" err="1">
              <a:solidFill>
                <a:schemeClr val="bg2">
                  <a:lumMod val="25000"/>
                </a:schemeClr>
              </a:solidFill>
            </a:rPr>
            <a:t>cooking</a:t>
          </a:r>
          <a:r>
            <a:rPr lang="de-DE" sz="900" kern="1200" dirty="0">
              <a:solidFill>
                <a:schemeClr val="bg2">
                  <a:lumMod val="25000"/>
                </a:schemeClr>
              </a:solidFill>
            </a:rPr>
            <a:t>/</a:t>
          </a:r>
          <a:r>
            <a:rPr lang="de-DE" sz="900" kern="1200" dirty="0" err="1">
              <a:solidFill>
                <a:schemeClr val="bg2">
                  <a:lumMod val="25000"/>
                </a:schemeClr>
              </a:solidFill>
            </a:rPr>
            <a:t>fermentation</a:t>
          </a:r>
          <a:r>
            <a:rPr lang="de-DE" sz="900" kern="1200" dirty="0">
              <a:solidFill>
                <a:schemeClr val="bg2">
                  <a:lumMod val="25000"/>
                </a:schemeClr>
              </a:solidFill>
            </a:rPr>
            <a:t>/etc. -Events, </a:t>
          </a:r>
          <a:r>
            <a:rPr lang="de-DE" sz="900" kern="1200" dirty="0" err="1">
              <a:solidFill>
                <a:schemeClr val="bg2">
                  <a:lumMod val="25000"/>
                </a:schemeClr>
              </a:solidFill>
            </a:rPr>
            <a:t>Water</a:t>
          </a:r>
          <a:r>
            <a:rPr lang="de-DE" sz="900" kern="1200" dirty="0">
              <a:solidFill>
                <a:schemeClr val="bg2">
                  <a:lumMod val="25000"/>
                </a:schemeClr>
              </a:solidFill>
            </a:rPr>
            <a:t>-management-workshops, </a:t>
          </a:r>
          <a:r>
            <a:rPr lang="de-DE" sz="900" kern="1200" dirty="0" err="1">
              <a:solidFill>
                <a:schemeClr val="bg2">
                  <a:lumMod val="25000"/>
                </a:schemeClr>
              </a:solidFill>
            </a:rPr>
            <a:t>Concerts</a:t>
          </a:r>
          <a:r>
            <a:rPr lang="de-DE" sz="900" kern="1200" dirty="0">
              <a:solidFill>
                <a:schemeClr val="bg2">
                  <a:lumMod val="25000"/>
                </a:schemeClr>
              </a:solidFill>
            </a:rPr>
            <a:t>, Café, </a:t>
          </a:r>
          <a:r>
            <a:rPr lang="de-DE" sz="900" kern="1200" dirty="0" err="1">
              <a:solidFill>
                <a:schemeClr val="bg2">
                  <a:lumMod val="25000"/>
                </a:schemeClr>
              </a:solidFill>
            </a:rPr>
            <a:t>Intersectional</a:t>
          </a:r>
          <a:r>
            <a:rPr lang="de-DE" sz="900" kern="1200" dirty="0">
              <a:solidFill>
                <a:schemeClr val="bg2">
                  <a:lumMod val="25000"/>
                </a:schemeClr>
              </a:solidFill>
            </a:rPr>
            <a:t> </a:t>
          </a:r>
          <a:r>
            <a:rPr lang="de-DE" sz="900" kern="1200" dirty="0" err="1">
              <a:solidFill>
                <a:schemeClr val="bg2">
                  <a:lumMod val="25000"/>
                </a:schemeClr>
              </a:solidFill>
            </a:rPr>
            <a:t>activities</a:t>
          </a:r>
          <a:endParaRPr lang="de-DE" sz="900" kern="1200" dirty="0">
            <a:solidFill>
              <a:schemeClr val="bg2">
                <a:lumMod val="25000"/>
              </a:schemeClr>
            </a:solidFill>
          </a:endParaRPr>
        </a:p>
      </dsp:txBody>
      <dsp:txXfrm>
        <a:off x="210649" y="1042175"/>
        <a:ext cx="1285317" cy="21268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9C988-BD67-4478-A949-D72D5C6261EF}" type="datetimeFigureOut">
              <a:rPr lang="fr-FR" smtClean="0"/>
              <a:t>14/06/2023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F80B3-EDB7-46D1-A893-C64AC5C932E3}" type="slidenum">
              <a:rPr lang="fr-FR" smtClean="0"/>
              <a:t>‹Nr.›</a:t>
            </a:fld>
            <a:endParaRPr lang="fr-FR"/>
          </a:p>
        </p:txBody>
      </p:sp>
    </p:spTree>
    <p:extLst>
      <p:ext uri="{BB962C8B-B14F-4D97-AF65-F5344CB8AC3E}">
        <p14:creationId xmlns:p14="http://schemas.microsoft.com/office/powerpoint/2010/main" val="241192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66F80B3-EDB7-46D1-A893-C64AC5C932E3}" type="slidenum">
              <a:rPr lang="fr-FR" smtClean="0"/>
              <a:t>2</a:t>
            </a:fld>
            <a:endParaRPr lang="fr-FR"/>
          </a:p>
        </p:txBody>
      </p:sp>
    </p:spTree>
    <p:extLst>
      <p:ext uri="{BB962C8B-B14F-4D97-AF65-F5344CB8AC3E}">
        <p14:creationId xmlns:p14="http://schemas.microsoft.com/office/powerpoint/2010/main" val="603246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06DB4F-F8EC-4588-BBA6-5546FFF577D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7833171-217C-4819-A56B-4613987F4F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8" name="Picture 7">
            <a:extLst>
              <a:ext uri="{FF2B5EF4-FFF2-40B4-BE49-F238E27FC236}">
                <a16:creationId xmlns:a16="http://schemas.microsoft.com/office/drawing/2014/main" id="{C310898D-9E2D-4048-BDC3-E7A7D5AE1C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2706" y="6169981"/>
            <a:ext cx="1621943" cy="558810"/>
          </a:xfrm>
          <a:prstGeom prst="rect">
            <a:avLst/>
          </a:prstGeom>
          <a:solidFill>
            <a:schemeClr val="bg1"/>
          </a:solidFill>
        </p:spPr>
      </p:pic>
    </p:spTree>
    <p:extLst>
      <p:ext uri="{BB962C8B-B14F-4D97-AF65-F5344CB8AC3E}">
        <p14:creationId xmlns:p14="http://schemas.microsoft.com/office/powerpoint/2010/main" val="1930276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3B2E6-82C5-4FF1-819B-C0F8FB54F594}"/>
              </a:ext>
            </a:extLst>
          </p:cNvPr>
          <p:cNvSpPr>
            <a:spLocks noGrp="1"/>
          </p:cNvSpPr>
          <p:nvPr>
            <p:ph type="title"/>
          </p:nvPr>
        </p:nvSpPr>
        <p:spPr>
          <a:xfrm>
            <a:off x="838200" y="365125"/>
            <a:ext cx="10515600" cy="1325563"/>
          </a:xfrm>
          <a:prstGeom prst="rect">
            <a:avLst/>
          </a:prstGeom>
        </p:spPr>
        <p:txBody>
          <a:body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datum 2">
            <a:extLst>
              <a:ext uri="{FF2B5EF4-FFF2-40B4-BE49-F238E27FC236}">
                <a16:creationId xmlns:a16="http://schemas.microsoft.com/office/drawing/2014/main" id="{E32C5B5B-E1A7-4E26-BF02-00D7CBD5E884}"/>
              </a:ext>
            </a:extLst>
          </p:cNvPr>
          <p:cNvSpPr>
            <a:spLocks noGrp="1"/>
          </p:cNvSpPr>
          <p:nvPr>
            <p:ph type="dt" sz="half" idx="10"/>
          </p:nvPr>
        </p:nvSpPr>
        <p:spPr/>
        <p:txBody>
          <a:bodyPr/>
          <a:lstStyle/>
          <a:p>
            <a:r>
              <a:rPr lang="fr-GF"/>
              <a:t>13/01/2022</a:t>
            </a:r>
            <a:endParaRPr lang="fr-FR" dirty="0"/>
          </a:p>
        </p:txBody>
      </p:sp>
      <p:sp>
        <p:nvSpPr>
          <p:cNvPr id="4" name="Tijdelijke aanduiding voor voettekst 3">
            <a:extLst>
              <a:ext uri="{FF2B5EF4-FFF2-40B4-BE49-F238E27FC236}">
                <a16:creationId xmlns:a16="http://schemas.microsoft.com/office/drawing/2014/main" id="{DC141AF6-C51E-48B1-879D-8FCEF7BE069B}"/>
              </a:ext>
            </a:extLst>
          </p:cNvPr>
          <p:cNvSpPr>
            <a:spLocks noGrp="1"/>
          </p:cNvSpPr>
          <p:nvPr>
            <p:ph type="ftr" sz="quarter" idx="11"/>
          </p:nvPr>
        </p:nvSpPr>
        <p:spPr/>
        <p:txBody>
          <a:bodyPr/>
          <a:lstStyle/>
          <a:p>
            <a:endParaRPr lang="fr-FR" dirty="0"/>
          </a:p>
        </p:txBody>
      </p:sp>
      <p:sp>
        <p:nvSpPr>
          <p:cNvPr id="5" name="Tijdelijke aanduiding voor dianummer 4">
            <a:extLst>
              <a:ext uri="{FF2B5EF4-FFF2-40B4-BE49-F238E27FC236}">
                <a16:creationId xmlns:a16="http://schemas.microsoft.com/office/drawing/2014/main" id="{0F1C09C2-1AD5-426C-9111-C055C0AAF513}"/>
              </a:ext>
            </a:extLst>
          </p:cNvPr>
          <p:cNvSpPr>
            <a:spLocks noGrp="1"/>
          </p:cNvSpPr>
          <p:nvPr>
            <p:ph type="sldNum" sz="quarter" idx="12"/>
          </p:nvPr>
        </p:nvSpPr>
        <p:spPr/>
        <p:txBody>
          <a:bodyPr/>
          <a:lstStyle/>
          <a:p>
            <a:fld id="{9E970724-937E-45AB-96F2-8EDE8CA52F82}" type="slidenum">
              <a:rPr lang="fr-FR" smtClean="0"/>
              <a:t>‹Nr.›</a:t>
            </a:fld>
            <a:endParaRPr lang="fr-FR" dirty="0"/>
          </a:p>
        </p:txBody>
      </p:sp>
      <p:pic>
        <p:nvPicPr>
          <p:cNvPr id="6" name="Image 6">
            <a:extLst>
              <a:ext uri="{FF2B5EF4-FFF2-40B4-BE49-F238E27FC236}">
                <a16:creationId xmlns:a16="http://schemas.microsoft.com/office/drawing/2014/main" id="{D4D747AB-D8AF-4FA5-AC81-4D81C7AF5A32}"/>
              </a:ext>
            </a:extLst>
          </p:cNvPr>
          <p:cNvPicPr>
            <a:picLocks noChangeAspect="1"/>
          </p:cNvPicPr>
          <p:nvPr userDrawn="1"/>
        </p:nvPicPr>
        <p:blipFill>
          <a:blip r:embed="rId2"/>
          <a:stretch>
            <a:fillRect/>
          </a:stretch>
        </p:blipFill>
        <p:spPr>
          <a:xfrm>
            <a:off x="72102" y="6109904"/>
            <a:ext cx="12119898" cy="865707"/>
          </a:xfrm>
          <a:prstGeom prst="rect">
            <a:avLst/>
          </a:prstGeom>
        </p:spPr>
      </p:pic>
    </p:spTree>
    <p:extLst>
      <p:ext uri="{BB962C8B-B14F-4D97-AF65-F5344CB8AC3E}">
        <p14:creationId xmlns:p14="http://schemas.microsoft.com/office/powerpoint/2010/main" val="3969718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E660E-2B79-46BB-B4B8-3E29A1C18ADB}"/>
              </a:ext>
            </a:extLst>
          </p:cNvPr>
          <p:cNvSpPr>
            <a:spLocks noGrp="1"/>
          </p:cNvSpPr>
          <p:nvPr>
            <p:ph type="title"/>
          </p:nvPr>
        </p:nvSpPr>
        <p:spPr>
          <a:xfrm>
            <a:off x="838200" y="365125"/>
            <a:ext cx="10515600" cy="1325563"/>
          </a:xfrm>
          <a:prstGeom prst="rect">
            <a:avLst/>
          </a:prstGeom>
        </p:spPr>
        <p:txBody>
          <a:body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Tree>
    <p:extLst>
      <p:ext uri="{BB962C8B-B14F-4D97-AF65-F5344CB8AC3E}">
        <p14:creationId xmlns:p14="http://schemas.microsoft.com/office/powerpoint/2010/main" val="412871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7ECEB-486A-4F94-A1DA-02E49F34E95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9D1A971-DE72-455C-B3AA-718CBE5EECA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045840-5967-4DE3-84D4-9B480B4BF34A}"/>
              </a:ext>
            </a:extLst>
          </p:cNvPr>
          <p:cNvSpPr>
            <a:spLocks noGrp="1"/>
          </p:cNvSpPr>
          <p:nvPr>
            <p:ph type="dt" sz="half" idx="10"/>
          </p:nvPr>
        </p:nvSpPr>
        <p:spPr/>
        <p:txBody>
          <a:bodyPr/>
          <a:lstStyle/>
          <a:p>
            <a:fld id="{419150F3-87F6-41E3-9050-4DF2F2E7912A}" type="datetimeFigureOut">
              <a:rPr lang="nl-NL" smtClean="0"/>
              <a:t>14-6-2023</a:t>
            </a:fld>
            <a:endParaRPr lang="nl-NL"/>
          </a:p>
        </p:txBody>
      </p:sp>
      <p:sp>
        <p:nvSpPr>
          <p:cNvPr id="5" name="Tijdelijke aanduiding voor voettekst 4">
            <a:extLst>
              <a:ext uri="{FF2B5EF4-FFF2-40B4-BE49-F238E27FC236}">
                <a16:creationId xmlns:a16="http://schemas.microsoft.com/office/drawing/2014/main" id="{2C719FDA-1F1E-4387-82C1-8C194D9772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C381307-0642-4578-8A16-7CBCC63E1EAC}"/>
              </a:ext>
            </a:extLst>
          </p:cNvPr>
          <p:cNvSpPr>
            <a:spLocks noGrp="1"/>
          </p:cNvSpPr>
          <p:nvPr>
            <p:ph type="sldNum" sz="quarter" idx="12"/>
          </p:nvPr>
        </p:nvSpPr>
        <p:spPr/>
        <p:txBody>
          <a:bodyPr/>
          <a:lstStyle/>
          <a:p>
            <a:fld id="{BB6B3C3E-9AE0-410E-97AD-4B585D97B674}" type="slidenum">
              <a:rPr lang="nl-NL" smtClean="0"/>
              <a:t>‹Nr.›</a:t>
            </a:fld>
            <a:endParaRPr lang="nl-NL"/>
          </a:p>
        </p:txBody>
      </p:sp>
      <p:pic>
        <p:nvPicPr>
          <p:cNvPr id="7" name="Picture 7">
            <a:extLst>
              <a:ext uri="{FF2B5EF4-FFF2-40B4-BE49-F238E27FC236}">
                <a16:creationId xmlns:a16="http://schemas.microsoft.com/office/drawing/2014/main" id="{A52F9D49-ACDF-4CEC-877E-68C8D2AFF4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2706" y="6169981"/>
            <a:ext cx="1621943" cy="558810"/>
          </a:xfrm>
          <a:prstGeom prst="rect">
            <a:avLst/>
          </a:prstGeom>
          <a:solidFill>
            <a:schemeClr val="bg1"/>
          </a:solidFill>
        </p:spPr>
      </p:pic>
    </p:spTree>
    <p:extLst>
      <p:ext uri="{BB962C8B-B14F-4D97-AF65-F5344CB8AC3E}">
        <p14:creationId xmlns:p14="http://schemas.microsoft.com/office/powerpoint/2010/main" val="149616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DB1A5-79D2-44FA-AECA-153DFACF9DA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0A8F750-F89D-43B6-B82B-706203B1F5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7CF519E-8CC5-4374-8DC2-0A56F494AF85}"/>
              </a:ext>
            </a:extLst>
          </p:cNvPr>
          <p:cNvSpPr>
            <a:spLocks noGrp="1"/>
          </p:cNvSpPr>
          <p:nvPr>
            <p:ph type="dt" sz="half" idx="10"/>
          </p:nvPr>
        </p:nvSpPr>
        <p:spPr/>
        <p:txBody>
          <a:bodyPr/>
          <a:lstStyle/>
          <a:p>
            <a:fld id="{419150F3-87F6-41E3-9050-4DF2F2E7912A}" type="datetimeFigureOut">
              <a:rPr lang="nl-NL" smtClean="0"/>
              <a:t>14-6-2023</a:t>
            </a:fld>
            <a:endParaRPr lang="nl-NL"/>
          </a:p>
        </p:txBody>
      </p:sp>
      <p:sp>
        <p:nvSpPr>
          <p:cNvPr id="5" name="Tijdelijke aanduiding voor voettekst 4">
            <a:extLst>
              <a:ext uri="{FF2B5EF4-FFF2-40B4-BE49-F238E27FC236}">
                <a16:creationId xmlns:a16="http://schemas.microsoft.com/office/drawing/2014/main" id="{EAA2A74D-DD36-4952-AB09-4CE717759DF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3390C9-D611-4242-8B99-6172A82FF453}"/>
              </a:ext>
            </a:extLst>
          </p:cNvPr>
          <p:cNvSpPr>
            <a:spLocks noGrp="1"/>
          </p:cNvSpPr>
          <p:nvPr>
            <p:ph type="sldNum" sz="quarter" idx="12"/>
          </p:nvPr>
        </p:nvSpPr>
        <p:spPr/>
        <p:txBody>
          <a:bodyPr/>
          <a:lstStyle/>
          <a:p>
            <a:fld id="{BB6B3C3E-9AE0-410E-97AD-4B585D97B674}" type="slidenum">
              <a:rPr lang="nl-NL" smtClean="0"/>
              <a:t>‹Nr.›</a:t>
            </a:fld>
            <a:endParaRPr lang="nl-NL"/>
          </a:p>
        </p:txBody>
      </p:sp>
      <p:pic>
        <p:nvPicPr>
          <p:cNvPr id="7" name="Picture 7">
            <a:extLst>
              <a:ext uri="{FF2B5EF4-FFF2-40B4-BE49-F238E27FC236}">
                <a16:creationId xmlns:a16="http://schemas.microsoft.com/office/drawing/2014/main" id="{82B7BAF8-9485-4D2D-9150-3AF7D6848F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2706" y="6169981"/>
            <a:ext cx="1621943" cy="558810"/>
          </a:xfrm>
          <a:prstGeom prst="rect">
            <a:avLst/>
          </a:prstGeom>
          <a:solidFill>
            <a:schemeClr val="bg1"/>
          </a:solidFill>
        </p:spPr>
      </p:pic>
    </p:spTree>
    <p:extLst>
      <p:ext uri="{BB962C8B-B14F-4D97-AF65-F5344CB8AC3E}">
        <p14:creationId xmlns:p14="http://schemas.microsoft.com/office/powerpoint/2010/main" val="259481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31D232-11F4-4198-B99C-1B1E55C85FC2}"/>
              </a:ext>
            </a:extLst>
          </p:cNvPr>
          <p:cNvSpPr>
            <a:spLocks noGrp="1"/>
          </p:cNvSpPr>
          <p:nvPr>
            <p:ph type="title"/>
          </p:nvPr>
        </p:nvSpPr>
        <p:spPr/>
        <p:txBody>
          <a:body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inhoud 2">
            <a:extLst>
              <a:ext uri="{FF2B5EF4-FFF2-40B4-BE49-F238E27FC236}">
                <a16:creationId xmlns:a16="http://schemas.microsoft.com/office/drawing/2014/main" id="{9A4BC6BF-FE6E-450A-8A57-4762904EEB01}"/>
              </a:ext>
            </a:extLst>
          </p:cNvPr>
          <p:cNvSpPr>
            <a:spLocks noGrp="1"/>
          </p:cNvSpPr>
          <p:nvPr>
            <p:ph sz="half" idx="1"/>
          </p:nvPr>
        </p:nvSpPr>
        <p:spPr>
          <a:xfrm>
            <a:off x="838200" y="1825625"/>
            <a:ext cx="5181600" cy="4351338"/>
          </a:xfrm>
        </p:spPr>
        <p:txBody>
          <a:body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
        <p:nvSpPr>
          <p:cNvPr id="4" name="Tijdelijke aanduiding voor inhoud 3">
            <a:extLst>
              <a:ext uri="{FF2B5EF4-FFF2-40B4-BE49-F238E27FC236}">
                <a16:creationId xmlns:a16="http://schemas.microsoft.com/office/drawing/2014/main" id="{926A95CF-BE68-4E06-98B5-C08DB3B8D5F3}"/>
              </a:ext>
            </a:extLst>
          </p:cNvPr>
          <p:cNvSpPr>
            <a:spLocks noGrp="1"/>
          </p:cNvSpPr>
          <p:nvPr>
            <p:ph sz="half" idx="2"/>
          </p:nvPr>
        </p:nvSpPr>
        <p:spPr>
          <a:xfrm>
            <a:off x="6172200" y="1825625"/>
            <a:ext cx="5181600" cy="4351338"/>
          </a:xfrm>
        </p:spPr>
        <p:txBody>
          <a:body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
        <p:nvSpPr>
          <p:cNvPr id="5" name="Tijdelijke aanduiding voor datum 4">
            <a:extLst>
              <a:ext uri="{FF2B5EF4-FFF2-40B4-BE49-F238E27FC236}">
                <a16:creationId xmlns:a16="http://schemas.microsoft.com/office/drawing/2014/main" id="{C5025DC3-31AE-44EF-94D6-B3F637F098A7}"/>
              </a:ext>
            </a:extLst>
          </p:cNvPr>
          <p:cNvSpPr>
            <a:spLocks noGrp="1"/>
          </p:cNvSpPr>
          <p:nvPr>
            <p:ph type="dt" sz="half" idx="10"/>
          </p:nvPr>
        </p:nvSpPr>
        <p:spPr/>
        <p:txBody>
          <a:bodyPr/>
          <a:lstStyle/>
          <a:p>
            <a:fld id="{419150F3-87F6-41E3-9050-4DF2F2E7912A}" type="datetimeFigureOut">
              <a:rPr lang="nl-NL" smtClean="0"/>
              <a:t>14-6-2023</a:t>
            </a:fld>
            <a:endParaRPr lang="nl-NL"/>
          </a:p>
        </p:txBody>
      </p:sp>
      <p:sp>
        <p:nvSpPr>
          <p:cNvPr id="6" name="Tijdelijke aanduiding voor voettekst 5">
            <a:extLst>
              <a:ext uri="{FF2B5EF4-FFF2-40B4-BE49-F238E27FC236}">
                <a16:creationId xmlns:a16="http://schemas.microsoft.com/office/drawing/2014/main" id="{A312B18B-26A0-4033-AFA2-2C80F9813C0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9F0410D-7DB0-4230-8124-90433277A874}"/>
              </a:ext>
            </a:extLst>
          </p:cNvPr>
          <p:cNvSpPr>
            <a:spLocks noGrp="1"/>
          </p:cNvSpPr>
          <p:nvPr>
            <p:ph type="sldNum" sz="quarter" idx="12"/>
          </p:nvPr>
        </p:nvSpPr>
        <p:spPr/>
        <p:txBody>
          <a:bodyPr/>
          <a:lstStyle/>
          <a:p>
            <a:fld id="{BB6B3C3E-9AE0-410E-97AD-4B585D97B674}" type="slidenum">
              <a:rPr lang="nl-NL" smtClean="0"/>
              <a:t>‹Nr.›</a:t>
            </a:fld>
            <a:endParaRPr lang="nl-NL"/>
          </a:p>
        </p:txBody>
      </p:sp>
    </p:spTree>
    <p:extLst>
      <p:ext uri="{BB962C8B-B14F-4D97-AF65-F5344CB8AC3E}">
        <p14:creationId xmlns:p14="http://schemas.microsoft.com/office/powerpoint/2010/main" val="161366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00D5C8-8F25-4E19-B68A-009C51CD5E7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327F628-325F-443D-8488-98333B9845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8FBC268-CAE1-46D1-A2F0-3F08B95322A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92ED5DE-380F-4F28-BAAC-7DC94C7FF1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C74559F-E3B8-4808-95D7-AB92CE0D047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A17A981-6729-4DAB-BC7D-871F58B40BF6}"/>
              </a:ext>
            </a:extLst>
          </p:cNvPr>
          <p:cNvSpPr>
            <a:spLocks noGrp="1"/>
          </p:cNvSpPr>
          <p:nvPr>
            <p:ph type="dt" sz="half" idx="10"/>
          </p:nvPr>
        </p:nvSpPr>
        <p:spPr/>
        <p:txBody>
          <a:bodyPr/>
          <a:lstStyle/>
          <a:p>
            <a:fld id="{419150F3-87F6-41E3-9050-4DF2F2E7912A}" type="datetimeFigureOut">
              <a:rPr lang="nl-NL" smtClean="0"/>
              <a:t>14-6-2023</a:t>
            </a:fld>
            <a:endParaRPr lang="nl-NL"/>
          </a:p>
        </p:txBody>
      </p:sp>
      <p:sp>
        <p:nvSpPr>
          <p:cNvPr id="8" name="Tijdelijke aanduiding voor voettekst 7">
            <a:extLst>
              <a:ext uri="{FF2B5EF4-FFF2-40B4-BE49-F238E27FC236}">
                <a16:creationId xmlns:a16="http://schemas.microsoft.com/office/drawing/2014/main" id="{D0546FFD-343A-4527-88DD-6878B28D28A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C504708-097D-48A0-9EC8-8A5BAD66AFDC}"/>
              </a:ext>
            </a:extLst>
          </p:cNvPr>
          <p:cNvSpPr>
            <a:spLocks noGrp="1"/>
          </p:cNvSpPr>
          <p:nvPr>
            <p:ph type="sldNum" sz="quarter" idx="12"/>
          </p:nvPr>
        </p:nvSpPr>
        <p:spPr/>
        <p:txBody>
          <a:bodyPr/>
          <a:lstStyle/>
          <a:p>
            <a:fld id="{BB6B3C3E-9AE0-410E-97AD-4B585D97B674}" type="slidenum">
              <a:rPr lang="nl-NL" smtClean="0"/>
              <a:t>‹Nr.›</a:t>
            </a:fld>
            <a:endParaRPr lang="nl-NL"/>
          </a:p>
        </p:txBody>
      </p:sp>
    </p:spTree>
    <p:extLst>
      <p:ext uri="{BB962C8B-B14F-4D97-AF65-F5344CB8AC3E}">
        <p14:creationId xmlns:p14="http://schemas.microsoft.com/office/powerpoint/2010/main" val="2691025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E3E74B-BB31-4579-823C-B00370D9AD6E}"/>
              </a:ext>
            </a:extLst>
          </p:cNvPr>
          <p:cNvSpPr>
            <a:spLocks noGrp="1"/>
          </p:cNvSpPr>
          <p:nvPr>
            <p:ph type="title"/>
          </p:nvPr>
        </p:nvSpPr>
        <p:spPr/>
        <p:txBody>
          <a:body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datum 2">
            <a:extLst>
              <a:ext uri="{FF2B5EF4-FFF2-40B4-BE49-F238E27FC236}">
                <a16:creationId xmlns:a16="http://schemas.microsoft.com/office/drawing/2014/main" id="{476E7EF2-CD50-4897-9DCB-A72F5471C190}"/>
              </a:ext>
            </a:extLst>
          </p:cNvPr>
          <p:cNvSpPr>
            <a:spLocks noGrp="1"/>
          </p:cNvSpPr>
          <p:nvPr>
            <p:ph type="dt" sz="half" idx="10"/>
          </p:nvPr>
        </p:nvSpPr>
        <p:spPr/>
        <p:txBody>
          <a:bodyPr/>
          <a:lstStyle/>
          <a:p>
            <a:fld id="{419150F3-87F6-41E3-9050-4DF2F2E7912A}" type="datetimeFigureOut">
              <a:rPr lang="nl-NL" smtClean="0"/>
              <a:t>14-6-2023</a:t>
            </a:fld>
            <a:endParaRPr lang="nl-NL"/>
          </a:p>
        </p:txBody>
      </p:sp>
      <p:sp>
        <p:nvSpPr>
          <p:cNvPr id="4" name="Tijdelijke aanduiding voor voettekst 3">
            <a:extLst>
              <a:ext uri="{FF2B5EF4-FFF2-40B4-BE49-F238E27FC236}">
                <a16:creationId xmlns:a16="http://schemas.microsoft.com/office/drawing/2014/main" id="{18F41545-2518-45D0-9D9D-75FB260DFAB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2CF5156-5EAA-4202-BD73-24EE0536BBF7}"/>
              </a:ext>
            </a:extLst>
          </p:cNvPr>
          <p:cNvSpPr>
            <a:spLocks noGrp="1"/>
          </p:cNvSpPr>
          <p:nvPr>
            <p:ph type="sldNum" sz="quarter" idx="12"/>
          </p:nvPr>
        </p:nvSpPr>
        <p:spPr/>
        <p:txBody>
          <a:bodyPr/>
          <a:lstStyle/>
          <a:p>
            <a:fld id="{BB6B3C3E-9AE0-410E-97AD-4B585D97B674}" type="slidenum">
              <a:rPr lang="nl-NL" smtClean="0"/>
              <a:t>‹Nr.›</a:t>
            </a:fld>
            <a:endParaRPr lang="nl-NL"/>
          </a:p>
        </p:txBody>
      </p:sp>
    </p:spTree>
    <p:extLst>
      <p:ext uri="{BB962C8B-B14F-4D97-AF65-F5344CB8AC3E}">
        <p14:creationId xmlns:p14="http://schemas.microsoft.com/office/powerpoint/2010/main" val="75127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7BE0B0D-E0C7-49F6-B0E2-56FF1E147E52}"/>
              </a:ext>
            </a:extLst>
          </p:cNvPr>
          <p:cNvSpPr>
            <a:spLocks noGrp="1"/>
          </p:cNvSpPr>
          <p:nvPr>
            <p:ph type="dt" sz="half" idx="10"/>
          </p:nvPr>
        </p:nvSpPr>
        <p:spPr/>
        <p:txBody>
          <a:bodyPr/>
          <a:lstStyle/>
          <a:p>
            <a:fld id="{419150F3-87F6-41E3-9050-4DF2F2E7912A}" type="datetimeFigureOut">
              <a:rPr lang="nl-NL" smtClean="0"/>
              <a:t>14-6-2023</a:t>
            </a:fld>
            <a:endParaRPr lang="nl-NL"/>
          </a:p>
        </p:txBody>
      </p:sp>
      <p:sp>
        <p:nvSpPr>
          <p:cNvPr id="3" name="Tijdelijke aanduiding voor voettekst 2">
            <a:extLst>
              <a:ext uri="{FF2B5EF4-FFF2-40B4-BE49-F238E27FC236}">
                <a16:creationId xmlns:a16="http://schemas.microsoft.com/office/drawing/2014/main" id="{13F4AA87-7EBF-4175-8D1E-9DBBF46B3FF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15F3005-451C-437A-B1B4-64FBB6A7373C}"/>
              </a:ext>
            </a:extLst>
          </p:cNvPr>
          <p:cNvSpPr>
            <a:spLocks noGrp="1"/>
          </p:cNvSpPr>
          <p:nvPr>
            <p:ph type="sldNum" sz="quarter" idx="12"/>
          </p:nvPr>
        </p:nvSpPr>
        <p:spPr/>
        <p:txBody>
          <a:bodyPr/>
          <a:lstStyle/>
          <a:p>
            <a:fld id="{BB6B3C3E-9AE0-410E-97AD-4B585D97B674}" type="slidenum">
              <a:rPr lang="nl-NL" smtClean="0"/>
              <a:t>‹Nr.›</a:t>
            </a:fld>
            <a:endParaRPr lang="nl-NL"/>
          </a:p>
        </p:txBody>
      </p:sp>
    </p:spTree>
    <p:extLst>
      <p:ext uri="{BB962C8B-B14F-4D97-AF65-F5344CB8AC3E}">
        <p14:creationId xmlns:p14="http://schemas.microsoft.com/office/powerpoint/2010/main" val="140149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A9320-A78F-4B71-9943-785B9AB322E4}"/>
              </a:ext>
            </a:extLst>
          </p:cNvPr>
          <p:cNvSpPr>
            <a:spLocks noGrp="1"/>
          </p:cNvSpPr>
          <p:nvPr>
            <p:ph type="title"/>
          </p:nvPr>
        </p:nvSpPr>
        <p:spPr>
          <a:xfrm>
            <a:off x="839788" y="457200"/>
            <a:ext cx="3932237" cy="1600200"/>
          </a:xfrm>
        </p:spPr>
        <p:txBody>
          <a:bodyPr anchor="b"/>
          <a:lstStyle>
            <a:lvl1pPr>
              <a:defRPr sz="3200"/>
            </a:lvl1p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inhoud 2">
            <a:extLst>
              <a:ext uri="{FF2B5EF4-FFF2-40B4-BE49-F238E27FC236}">
                <a16:creationId xmlns:a16="http://schemas.microsoft.com/office/drawing/2014/main" id="{DFE9C33D-188B-431C-82F7-6FC53B7208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
        <p:nvSpPr>
          <p:cNvPr id="4" name="Tijdelijke aanduiding voor tekst 3">
            <a:extLst>
              <a:ext uri="{FF2B5EF4-FFF2-40B4-BE49-F238E27FC236}">
                <a16:creationId xmlns:a16="http://schemas.microsoft.com/office/drawing/2014/main" id="{530F7A5C-8425-4A14-BCA0-00B3B383A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p:txBody>
      </p:sp>
      <p:sp>
        <p:nvSpPr>
          <p:cNvPr id="5" name="Tijdelijke aanduiding voor datum 4">
            <a:extLst>
              <a:ext uri="{FF2B5EF4-FFF2-40B4-BE49-F238E27FC236}">
                <a16:creationId xmlns:a16="http://schemas.microsoft.com/office/drawing/2014/main" id="{D27D1324-5219-404C-9D6A-3772CE5A069F}"/>
              </a:ext>
            </a:extLst>
          </p:cNvPr>
          <p:cNvSpPr>
            <a:spLocks noGrp="1"/>
          </p:cNvSpPr>
          <p:nvPr>
            <p:ph type="dt" sz="half" idx="10"/>
          </p:nvPr>
        </p:nvSpPr>
        <p:spPr/>
        <p:txBody>
          <a:bodyPr/>
          <a:lstStyle/>
          <a:p>
            <a:fld id="{419150F3-87F6-41E3-9050-4DF2F2E7912A}" type="datetimeFigureOut">
              <a:rPr lang="nl-NL" smtClean="0"/>
              <a:t>14-6-2023</a:t>
            </a:fld>
            <a:endParaRPr lang="nl-NL"/>
          </a:p>
        </p:txBody>
      </p:sp>
      <p:sp>
        <p:nvSpPr>
          <p:cNvPr id="6" name="Tijdelijke aanduiding voor voettekst 5">
            <a:extLst>
              <a:ext uri="{FF2B5EF4-FFF2-40B4-BE49-F238E27FC236}">
                <a16:creationId xmlns:a16="http://schemas.microsoft.com/office/drawing/2014/main" id="{EA7A9085-63FC-4826-A895-0B7A20EDE5F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C5597B-BC1E-4BF0-B884-C1B34C441252}"/>
              </a:ext>
            </a:extLst>
          </p:cNvPr>
          <p:cNvSpPr>
            <a:spLocks noGrp="1"/>
          </p:cNvSpPr>
          <p:nvPr>
            <p:ph type="sldNum" sz="quarter" idx="12"/>
          </p:nvPr>
        </p:nvSpPr>
        <p:spPr/>
        <p:txBody>
          <a:bodyPr/>
          <a:lstStyle/>
          <a:p>
            <a:fld id="{BB6B3C3E-9AE0-410E-97AD-4B585D97B674}" type="slidenum">
              <a:rPr lang="nl-NL" smtClean="0"/>
              <a:t>‹Nr.›</a:t>
            </a:fld>
            <a:endParaRPr lang="nl-NL"/>
          </a:p>
        </p:txBody>
      </p:sp>
    </p:spTree>
    <p:extLst>
      <p:ext uri="{BB962C8B-B14F-4D97-AF65-F5344CB8AC3E}">
        <p14:creationId xmlns:p14="http://schemas.microsoft.com/office/powerpoint/2010/main" val="3640287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2C951-8DBD-48D3-AA7D-0FE9465EBDD5}"/>
              </a:ext>
            </a:extLst>
          </p:cNvPr>
          <p:cNvSpPr>
            <a:spLocks noGrp="1"/>
          </p:cNvSpPr>
          <p:nvPr>
            <p:ph type="title"/>
          </p:nvPr>
        </p:nvSpPr>
        <p:spPr>
          <a:xfrm>
            <a:off x="839788" y="457200"/>
            <a:ext cx="3932237" cy="1600200"/>
          </a:xfrm>
        </p:spPr>
        <p:txBody>
          <a:bodyPr anchor="b"/>
          <a:lstStyle>
            <a:lvl1pPr>
              <a:defRPr sz="3200"/>
            </a:lvl1p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afbeelding 2">
            <a:extLst>
              <a:ext uri="{FF2B5EF4-FFF2-40B4-BE49-F238E27FC236}">
                <a16:creationId xmlns:a16="http://schemas.microsoft.com/office/drawing/2014/main" id="{08BCA60B-EAF0-49AD-9E05-5650763F12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dirty="0"/>
          </a:p>
        </p:txBody>
      </p:sp>
      <p:sp>
        <p:nvSpPr>
          <p:cNvPr id="4" name="Tijdelijke aanduiding voor tekst 3">
            <a:extLst>
              <a:ext uri="{FF2B5EF4-FFF2-40B4-BE49-F238E27FC236}">
                <a16:creationId xmlns:a16="http://schemas.microsoft.com/office/drawing/2014/main" id="{94F7540E-B00B-49D5-9CF3-ACE87394F9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p:txBody>
      </p:sp>
      <p:sp>
        <p:nvSpPr>
          <p:cNvPr id="5" name="Tijdelijke aanduiding voor datum 4">
            <a:extLst>
              <a:ext uri="{FF2B5EF4-FFF2-40B4-BE49-F238E27FC236}">
                <a16:creationId xmlns:a16="http://schemas.microsoft.com/office/drawing/2014/main" id="{B2F9537E-92CF-4429-8478-DB04D5128915}"/>
              </a:ext>
            </a:extLst>
          </p:cNvPr>
          <p:cNvSpPr>
            <a:spLocks noGrp="1"/>
          </p:cNvSpPr>
          <p:nvPr>
            <p:ph type="dt" sz="half" idx="10"/>
          </p:nvPr>
        </p:nvSpPr>
        <p:spPr/>
        <p:txBody>
          <a:bodyPr/>
          <a:lstStyle/>
          <a:p>
            <a:fld id="{419150F3-87F6-41E3-9050-4DF2F2E7912A}" type="datetimeFigureOut">
              <a:rPr lang="nl-NL" smtClean="0"/>
              <a:t>14-6-2023</a:t>
            </a:fld>
            <a:endParaRPr lang="nl-NL"/>
          </a:p>
        </p:txBody>
      </p:sp>
      <p:sp>
        <p:nvSpPr>
          <p:cNvPr id="6" name="Tijdelijke aanduiding voor voettekst 5">
            <a:extLst>
              <a:ext uri="{FF2B5EF4-FFF2-40B4-BE49-F238E27FC236}">
                <a16:creationId xmlns:a16="http://schemas.microsoft.com/office/drawing/2014/main" id="{BCDBD70C-C710-4E7C-A8DF-A5AD49B85F9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D892A69-C05F-4CA8-87B5-91230C98F556}"/>
              </a:ext>
            </a:extLst>
          </p:cNvPr>
          <p:cNvSpPr>
            <a:spLocks noGrp="1"/>
          </p:cNvSpPr>
          <p:nvPr>
            <p:ph type="sldNum" sz="quarter" idx="12"/>
          </p:nvPr>
        </p:nvSpPr>
        <p:spPr/>
        <p:txBody>
          <a:bodyPr/>
          <a:lstStyle/>
          <a:p>
            <a:fld id="{BB6B3C3E-9AE0-410E-97AD-4B585D97B674}" type="slidenum">
              <a:rPr lang="nl-NL" smtClean="0"/>
              <a:t>‹Nr.›</a:t>
            </a:fld>
            <a:endParaRPr lang="nl-NL"/>
          </a:p>
        </p:txBody>
      </p:sp>
    </p:spTree>
    <p:extLst>
      <p:ext uri="{BB962C8B-B14F-4D97-AF65-F5344CB8AC3E}">
        <p14:creationId xmlns:p14="http://schemas.microsoft.com/office/powerpoint/2010/main" val="260354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9FEF1DD-F9A7-438A-B330-1E8D010F2D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ADFB4600-F919-4300-BFA7-778EFF53F6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64ED076B-AAF6-4A33-80B9-2FCC7CF168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150F3-87F6-41E3-9050-4DF2F2E7912A}" type="datetimeFigureOut">
              <a:rPr lang="nl-NL" smtClean="0"/>
              <a:t>14-6-2023</a:t>
            </a:fld>
            <a:endParaRPr lang="nl-NL"/>
          </a:p>
        </p:txBody>
      </p:sp>
      <p:sp>
        <p:nvSpPr>
          <p:cNvPr id="5" name="Tijdelijke aanduiding voor voettekst 4">
            <a:extLst>
              <a:ext uri="{FF2B5EF4-FFF2-40B4-BE49-F238E27FC236}">
                <a16:creationId xmlns:a16="http://schemas.microsoft.com/office/drawing/2014/main" id="{B6CEDFC4-DD74-44E4-8B8D-D03EC91EC9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FABBA50-2C23-49C9-98A3-9973A861C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B3C3E-9AE0-410E-97AD-4B585D97B674}" type="slidenum">
              <a:rPr lang="nl-NL" smtClean="0"/>
              <a:t>‹Nr.›</a:t>
            </a:fld>
            <a:endParaRPr lang="nl-NL"/>
          </a:p>
        </p:txBody>
      </p:sp>
      <p:sp>
        <p:nvSpPr>
          <p:cNvPr id="7" name="Espace réservé de la date 3">
            <a:extLst>
              <a:ext uri="{FF2B5EF4-FFF2-40B4-BE49-F238E27FC236}">
                <a16:creationId xmlns:a16="http://schemas.microsoft.com/office/drawing/2014/main" id="{DDA79ADE-18BA-408E-A0A4-CD4434D57CFF}"/>
              </a:ext>
            </a:extLst>
          </p:cNvPr>
          <p:cNvSpPr txBox="1">
            <a:spLocks/>
          </p:cNvSpPr>
          <p:nvPr userDrawn="1"/>
        </p:nvSpPr>
        <p:spPr>
          <a:xfrm>
            <a:off x="838200" y="6331412"/>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GF"/>
              <a:t>13/01/2022</a:t>
            </a:r>
            <a:endParaRPr lang="fr-FR" dirty="0"/>
          </a:p>
        </p:txBody>
      </p:sp>
      <p:sp>
        <p:nvSpPr>
          <p:cNvPr id="8" name="Espace réservé du numéro de diapositive 5">
            <a:extLst>
              <a:ext uri="{FF2B5EF4-FFF2-40B4-BE49-F238E27FC236}">
                <a16:creationId xmlns:a16="http://schemas.microsoft.com/office/drawing/2014/main" id="{2F21770C-25AA-4453-94B5-4AF17C647206}"/>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970724-937E-45AB-96F2-8EDE8CA52F82}" type="slidenum">
              <a:rPr lang="fr-FR" smtClean="0"/>
              <a:pPr/>
              <a:t>‹Nr.›</a:t>
            </a:fld>
            <a:endParaRPr lang="fr-FR" dirty="0"/>
          </a:p>
        </p:txBody>
      </p:sp>
      <p:sp>
        <p:nvSpPr>
          <p:cNvPr id="9" name="Rechthoek 8">
            <a:extLst>
              <a:ext uri="{FF2B5EF4-FFF2-40B4-BE49-F238E27FC236}">
                <a16:creationId xmlns:a16="http://schemas.microsoft.com/office/drawing/2014/main" id="{FA323B6E-2614-460D-A6D0-E90FE4358FA6}"/>
              </a:ext>
            </a:extLst>
          </p:cNvPr>
          <p:cNvSpPr/>
          <p:nvPr userDrawn="1"/>
        </p:nvSpPr>
        <p:spPr>
          <a:xfrm>
            <a:off x="5086905" y="6074393"/>
            <a:ext cx="3435658" cy="783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Image 2" descr="Une image contenant texte&#10;&#10;Description générée automatiquement">
            <a:extLst>
              <a:ext uri="{FF2B5EF4-FFF2-40B4-BE49-F238E27FC236}">
                <a16:creationId xmlns:a16="http://schemas.microsoft.com/office/drawing/2014/main" id="{6B52D1A0-DFE7-4D4B-AE62-4FB8DB1D90E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859585" y="6130105"/>
            <a:ext cx="2346181" cy="672181"/>
          </a:xfrm>
          <a:prstGeom prst="rect">
            <a:avLst/>
          </a:prstGeom>
        </p:spPr>
      </p:pic>
      <p:pic>
        <p:nvPicPr>
          <p:cNvPr id="11" name="Image 6">
            <a:extLst>
              <a:ext uri="{FF2B5EF4-FFF2-40B4-BE49-F238E27FC236}">
                <a16:creationId xmlns:a16="http://schemas.microsoft.com/office/drawing/2014/main" id="{E7F1D09F-264B-4266-A834-8AA9788E9C53}"/>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2532635" y="6074393"/>
            <a:ext cx="2339268" cy="886234"/>
          </a:xfrm>
          <a:prstGeom prst="rect">
            <a:avLst/>
          </a:prstGeom>
        </p:spPr>
      </p:pic>
      <p:pic>
        <p:nvPicPr>
          <p:cNvPr id="12" name="Picture 2" descr="Une image contenant texte, clipart&#10;&#10;Description générée automatiquement">
            <a:extLst>
              <a:ext uri="{FF2B5EF4-FFF2-40B4-BE49-F238E27FC236}">
                <a16:creationId xmlns:a16="http://schemas.microsoft.com/office/drawing/2014/main" id="{3745C439-7D67-4DF8-B4C4-36A5ABAE7F94}"/>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0704862" y="6285940"/>
            <a:ext cx="1444986" cy="410597"/>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6">
            <a:extLst>
              <a:ext uri="{FF2B5EF4-FFF2-40B4-BE49-F238E27FC236}">
                <a16:creationId xmlns:a16="http://schemas.microsoft.com/office/drawing/2014/main" id="{F6A8B3EE-C09C-4666-9E4B-6BE4EE595717}"/>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p:blipFill>
        <p:spPr>
          <a:xfrm>
            <a:off x="7057250" y="6002707"/>
            <a:ext cx="3509098" cy="865707"/>
          </a:xfrm>
          <a:prstGeom prst="rect">
            <a:avLst/>
          </a:prstGeom>
        </p:spPr>
      </p:pic>
      <p:pic>
        <p:nvPicPr>
          <p:cNvPr id="14" name="Image 6">
            <a:extLst>
              <a:ext uri="{FF2B5EF4-FFF2-40B4-BE49-F238E27FC236}">
                <a16:creationId xmlns:a16="http://schemas.microsoft.com/office/drawing/2014/main" id="{FD7D878E-1658-45FD-81A2-EC26BC621F78}"/>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a:off x="129205" y="6178777"/>
            <a:ext cx="2346181" cy="726968"/>
          </a:xfrm>
          <a:prstGeom prst="rect">
            <a:avLst/>
          </a:prstGeom>
        </p:spPr>
      </p:pic>
      <p:pic>
        <p:nvPicPr>
          <p:cNvPr id="15" name="Afbeelding 14">
            <a:extLst>
              <a:ext uri="{FF2B5EF4-FFF2-40B4-BE49-F238E27FC236}">
                <a16:creationId xmlns:a16="http://schemas.microsoft.com/office/drawing/2014/main" id="{AEBFA9AF-3C0E-4520-A8DB-41B314D90AB6}"/>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313960" y="136524"/>
            <a:ext cx="1692112" cy="668147"/>
          </a:xfrm>
          <a:prstGeom prst="rect">
            <a:avLst/>
          </a:prstGeom>
        </p:spPr>
      </p:pic>
      <p:pic>
        <p:nvPicPr>
          <p:cNvPr id="16" name="Picture 7">
            <a:extLst>
              <a:ext uri="{FF2B5EF4-FFF2-40B4-BE49-F238E27FC236}">
                <a16:creationId xmlns:a16="http://schemas.microsoft.com/office/drawing/2014/main" id="{CE42FEA8-F53A-434E-817B-3F84DC363143}"/>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832706" y="6169981"/>
            <a:ext cx="1621943" cy="558810"/>
          </a:xfrm>
          <a:prstGeom prst="rect">
            <a:avLst/>
          </a:prstGeom>
          <a:solidFill>
            <a:schemeClr val="bg1"/>
          </a:solidFill>
        </p:spPr>
      </p:pic>
    </p:spTree>
    <p:extLst>
      <p:ext uri="{BB962C8B-B14F-4D97-AF65-F5344CB8AC3E}">
        <p14:creationId xmlns:p14="http://schemas.microsoft.com/office/powerpoint/2010/main" val="137804566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50" r:id="rId10"/>
    <p:sldLayoutId id="2147483651" r:id="rId11"/>
  </p:sldLayoutIdLst>
  <p:txStyles>
    <p:titleStyle>
      <a:lvl1pPr algn="l" defTabSz="914400" rtl="0" eaLnBrk="1" latinLnBrk="0" hangingPunct="1">
        <a:lnSpc>
          <a:spcPct val="90000"/>
        </a:lnSpc>
        <a:spcBef>
          <a:spcPct val="0"/>
        </a:spcBef>
        <a:buNone/>
        <a:defRPr sz="4400" b="1" kern="1200">
          <a:solidFill>
            <a:schemeClr val="bg2">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BD38FCE-B0E3-4B24-80D6-0F0B39B084B8}"/>
              </a:ext>
            </a:extLst>
          </p:cNvPr>
          <p:cNvSpPr>
            <a:spLocks noGrp="1"/>
          </p:cNvSpPr>
          <p:nvPr>
            <p:ph idx="1"/>
          </p:nvPr>
        </p:nvSpPr>
        <p:spPr>
          <a:xfrm>
            <a:off x="838200" y="5281454"/>
            <a:ext cx="4400897" cy="863703"/>
          </a:xfrm>
        </p:spPr>
        <p:txBody>
          <a:bodyPr>
            <a:normAutofit/>
          </a:bodyPr>
          <a:lstStyle/>
          <a:p>
            <a:pPr marL="0" indent="0">
              <a:lnSpc>
                <a:spcPct val="107000"/>
              </a:lnSpc>
              <a:spcBef>
                <a:spcPts val="0"/>
              </a:spcBef>
              <a:buNone/>
            </a:pPr>
            <a:r>
              <a:rPr lang="de-DE" b="1" i="1" dirty="0">
                <a:solidFill>
                  <a:srgbClr val="7F7F7F"/>
                </a:solidFill>
                <a:latin typeface="Calibri" panose="020F0502020204030204" pitchFamily="34" charset="0"/>
              </a:rPr>
              <a:t>Carlotta Tonveronachi</a:t>
            </a:r>
          </a:p>
        </p:txBody>
      </p:sp>
      <p:sp>
        <p:nvSpPr>
          <p:cNvPr id="5" name="Textfeld 4">
            <a:extLst>
              <a:ext uri="{FF2B5EF4-FFF2-40B4-BE49-F238E27FC236}">
                <a16:creationId xmlns:a16="http://schemas.microsoft.com/office/drawing/2014/main" id="{992AB217-3D6B-F8BC-96F5-0F37FD9D0930}"/>
              </a:ext>
            </a:extLst>
          </p:cNvPr>
          <p:cNvSpPr txBox="1"/>
          <p:nvPr/>
        </p:nvSpPr>
        <p:spPr>
          <a:xfrm>
            <a:off x="838200" y="2536885"/>
            <a:ext cx="4602484" cy="2559675"/>
          </a:xfrm>
          <a:prstGeom prst="rect">
            <a:avLst/>
          </a:prstGeom>
          <a:noFill/>
        </p:spPr>
        <p:txBody>
          <a:bodyPr wrap="square">
            <a:spAutoFit/>
          </a:bodyPr>
          <a:lstStyle/>
          <a:p>
            <a:pPr rtl="0">
              <a:spcBef>
                <a:spcPts val="0"/>
              </a:spcBef>
              <a:spcAft>
                <a:spcPts val="0"/>
              </a:spcAft>
            </a:pPr>
            <a:r>
              <a:rPr lang="de-DE" sz="3600" b="1" i="1" u="none" strike="noStrike" dirty="0">
                <a:solidFill>
                  <a:srgbClr val="7F7F7F"/>
                </a:solidFill>
                <a:effectLst/>
                <a:latin typeface="Calibri" panose="020F0502020204030204" pitchFamily="34" charset="0"/>
              </a:rPr>
              <a:t>Final</a:t>
            </a:r>
            <a:endParaRPr lang="de-DE" sz="2400" dirty="0">
              <a:effectLst/>
            </a:endParaRPr>
          </a:p>
          <a:p>
            <a:pPr rtl="0">
              <a:spcBef>
                <a:spcPts val="0"/>
              </a:spcBef>
              <a:spcAft>
                <a:spcPts val="0"/>
              </a:spcAft>
            </a:pPr>
            <a:r>
              <a:rPr lang="de-DE" sz="2400" dirty="0" err="1">
                <a:solidFill>
                  <a:srgbClr val="7F7F7F"/>
                </a:solidFill>
                <a:latin typeface="Calibri" panose="020F0502020204030204" pitchFamily="34" charset="0"/>
              </a:rPr>
              <a:t>P</a:t>
            </a:r>
            <a:r>
              <a:rPr lang="de-DE" sz="2400" b="0" i="0" u="none" strike="noStrike" dirty="0" err="1">
                <a:solidFill>
                  <a:srgbClr val="7F7F7F"/>
                </a:solidFill>
                <a:effectLst/>
                <a:latin typeface="Calibri" panose="020F0502020204030204" pitchFamily="34" charset="0"/>
              </a:rPr>
              <a:t>resentation</a:t>
            </a:r>
            <a:r>
              <a:rPr lang="de-DE" sz="2400" b="0" i="0" u="none" strike="noStrike" dirty="0">
                <a:solidFill>
                  <a:srgbClr val="7F7F7F"/>
                </a:solidFill>
                <a:effectLst/>
                <a:latin typeface="Calibri" panose="020F0502020204030204" pitchFamily="34" charset="0"/>
              </a:rPr>
              <a:t> </a:t>
            </a:r>
            <a:r>
              <a:rPr lang="de-DE" sz="2400" b="0" i="0" u="none" strike="noStrike" dirty="0" err="1">
                <a:solidFill>
                  <a:srgbClr val="7F7F7F"/>
                </a:solidFill>
                <a:effectLst/>
                <a:latin typeface="Calibri" panose="020F0502020204030204" pitchFamily="34" charset="0"/>
              </a:rPr>
              <a:t>of</a:t>
            </a:r>
            <a:r>
              <a:rPr lang="de-DE" sz="2400" b="0" i="0" u="none" strike="noStrike" dirty="0">
                <a:solidFill>
                  <a:srgbClr val="7F7F7F"/>
                </a:solidFill>
                <a:effectLst/>
                <a:latin typeface="Calibri" panose="020F0502020204030204" pitchFamily="34" charset="0"/>
              </a:rPr>
              <a:t> </a:t>
            </a:r>
            <a:r>
              <a:rPr lang="de-DE" sz="2400" b="0" i="0" u="none" strike="noStrike" dirty="0" err="1">
                <a:solidFill>
                  <a:srgbClr val="7F7F7F"/>
                </a:solidFill>
                <a:effectLst/>
                <a:latin typeface="Calibri" panose="020F0502020204030204" pitchFamily="34" charset="0"/>
              </a:rPr>
              <a:t>the</a:t>
            </a:r>
            <a:r>
              <a:rPr lang="de-DE" sz="2400" b="0" i="0" u="none" strike="noStrike" dirty="0">
                <a:solidFill>
                  <a:srgbClr val="7F7F7F"/>
                </a:solidFill>
                <a:effectLst/>
                <a:latin typeface="Calibri" panose="020F0502020204030204" pitchFamily="34" charset="0"/>
              </a:rPr>
              <a:t> AESOP4Food </a:t>
            </a:r>
            <a:r>
              <a:rPr lang="de-DE" sz="2400" b="0" i="0" u="none" strike="noStrike" dirty="0" err="1">
                <a:solidFill>
                  <a:srgbClr val="7F7F7F"/>
                </a:solidFill>
                <a:effectLst/>
                <a:latin typeface="Calibri" panose="020F0502020204030204" pitchFamily="34" charset="0"/>
              </a:rPr>
              <a:t>Sustainable</a:t>
            </a:r>
            <a:r>
              <a:rPr lang="de-DE" sz="2400" b="0" i="0" u="none" strike="noStrike" dirty="0">
                <a:solidFill>
                  <a:srgbClr val="7F7F7F"/>
                </a:solidFill>
                <a:effectLst/>
                <a:latin typeface="Calibri" panose="020F0502020204030204" pitchFamily="34" charset="0"/>
              </a:rPr>
              <a:t> Food </a:t>
            </a:r>
            <a:r>
              <a:rPr lang="de-DE" sz="2400" b="0" i="0" u="none" strike="noStrike" dirty="0" err="1">
                <a:solidFill>
                  <a:srgbClr val="7F7F7F"/>
                </a:solidFill>
                <a:effectLst/>
                <a:latin typeface="Calibri" panose="020F0502020204030204" pitchFamily="34" charset="0"/>
              </a:rPr>
              <a:t>Planning</a:t>
            </a:r>
            <a:r>
              <a:rPr lang="de-DE" sz="2400" b="0" i="0" u="none" strike="noStrike" dirty="0">
                <a:solidFill>
                  <a:srgbClr val="7F7F7F"/>
                </a:solidFill>
                <a:effectLst/>
                <a:latin typeface="Calibri" panose="020F0502020204030204" pitchFamily="34" charset="0"/>
              </a:rPr>
              <a:t> Seminar 2023 </a:t>
            </a:r>
            <a:br>
              <a:rPr lang="de-DE" sz="2400" b="0" i="0" u="none" strike="noStrike" dirty="0">
                <a:solidFill>
                  <a:srgbClr val="7F7F7F"/>
                </a:solidFill>
                <a:effectLst/>
                <a:latin typeface="Calibri" panose="020F0502020204030204" pitchFamily="34" charset="0"/>
              </a:rPr>
            </a:br>
            <a:endParaRPr lang="de-DE" sz="2400" dirty="0">
              <a:effectLst/>
            </a:endParaRPr>
          </a:p>
          <a:p>
            <a:pPr rtl="0">
              <a:spcBef>
                <a:spcPts val="1000"/>
              </a:spcBef>
              <a:spcAft>
                <a:spcPts val="0"/>
              </a:spcAft>
            </a:pPr>
            <a:r>
              <a:rPr lang="de-DE" sz="2000" b="1" i="1" u="none" strike="noStrike" dirty="0">
                <a:solidFill>
                  <a:srgbClr val="7F7F7F"/>
                </a:solidFill>
                <a:effectLst/>
                <a:latin typeface="Calibri" panose="020F0502020204030204" pitchFamily="34" charset="0"/>
              </a:rPr>
              <a:t>June 15, 2023</a:t>
            </a:r>
            <a:endParaRPr lang="de-DE" sz="2400" dirty="0">
              <a:effectLst/>
            </a:endParaRPr>
          </a:p>
        </p:txBody>
      </p:sp>
      <p:pic>
        <p:nvPicPr>
          <p:cNvPr id="1026" name="Picture 2" descr="Une image contenant texte&#10;&#10;Description générée automatiquement">
            <a:extLst>
              <a:ext uri="{FF2B5EF4-FFF2-40B4-BE49-F238E27FC236}">
                <a16:creationId xmlns:a16="http://schemas.microsoft.com/office/drawing/2014/main" id="{49A085D5-FB9C-3D01-B128-BEADC42FB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12" y="398544"/>
            <a:ext cx="407670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DA922E0-6940-DAC8-72D2-9DD26EFC9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7319" y="646331"/>
            <a:ext cx="2038350" cy="2047875"/>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id="{62512544-48CA-CAD8-36BA-193540E48503}"/>
              </a:ext>
            </a:extLst>
          </p:cNvPr>
          <p:cNvSpPr/>
          <p:nvPr/>
        </p:nvSpPr>
        <p:spPr>
          <a:xfrm>
            <a:off x="9675669" y="0"/>
            <a:ext cx="2497975" cy="12926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0779264A-72CA-D099-5A48-264E2198AFE9}"/>
              </a:ext>
            </a:extLst>
          </p:cNvPr>
          <p:cNvSpPr txBox="1"/>
          <p:nvPr/>
        </p:nvSpPr>
        <p:spPr>
          <a:xfrm>
            <a:off x="5931475" y="2982787"/>
            <a:ext cx="6093228" cy="2677336"/>
          </a:xfrm>
          <a:prstGeom prst="rect">
            <a:avLst/>
          </a:prstGeom>
          <a:noFill/>
        </p:spPr>
        <p:txBody>
          <a:bodyPr wrap="square">
            <a:spAutoFit/>
          </a:bodyPr>
          <a:lstStyle/>
          <a:p>
            <a:pPr rtl="0">
              <a:spcBef>
                <a:spcPts val="0"/>
              </a:spcBef>
              <a:spcAft>
                <a:spcPts val="0"/>
              </a:spcAft>
            </a:pPr>
            <a:r>
              <a:rPr lang="en-US" sz="2800" b="1" i="1" dirty="0">
                <a:solidFill>
                  <a:srgbClr val="7F7F7F"/>
                </a:solidFill>
                <a:latin typeface="Calibri" panose="020F0502020204030204" pitchFamily="34" charset="0"/>
              </a:rPr>
              <a:t>Bucharest Living Lab </a:t>
            </a:r>
          </a:p>
          <a:p>
            <a:pPr rtl="0">
              <a:spcBef>
                <a:spcPts val="0"/>
              </a:spcBef>
              <a:spcAft>
                <a:spcPts val="0"/>
              </a:spcAft>
            </a:pPr>
            <a:r>
              <a:rPr lang="en-US" sz="2800" b="1" i="1" dirty="0" err="1">
                <a:solidFill>
                  <a:srgbClr val="7F7F7F"/>
                </a:solidFill>
                <a:latin typeface="Calibri" panose="020F0502020204030204" pitchFamily="34" charset="0"/>
              </a:rPr>
              <a:t>Buruiană</a:t>
            </a:r>
            <a:r>
              <a:rPr lang="en-US" sz="2800" b="1" i="1" dirty="0">
                <a:solidFill>
                  <a:srgbClr val="7F7F7F"/>
                </a:solidFill>
                <a:latin typeface="Calibri" panose="020F0502020204030204" pitchFamily="34" charset="0"/>
              </a:rPr>
              <a:t> Community Garden</a:t>
            </a:r>
          </a:p>
          <a:p>
            <a:pPr fontAlgn="base">
              <a:lnSpc>
                <a:spcPct val="107000"/>
              </a:lnSpc>
              <a:spcBef>
                <a:spcPts val="1000"/>
              </a:spcBef>
              <a:spcAft>
                <a:spcPts val="1000"/>
              </a:spcAft>
            </a:pPr>
            <a:br>
              <a:rPr lang="en-US" dirty="0"/>
            </a:br>
            <a:r>
              <a:rPr lang="en-US" sz="1600" b="1" i="1" dirty="0">
                <a:solidFill>
                  <a:srgbClr val="7F7F7F"/>
                </a:solidFill>
                <a:latin typeface="Calibri" panose="020F0502020204030204" pitchFamily="34" charset="0"/>
              </a:rPr>
              <a:t>Living Lab Tutor: Ioana </a:t>
            </a:r>
            <a:r>
              <a:rPr lang="en-US" sz="1600" b="1" i="1" dirty="0" err="1">
                <a:solidFill>
                  <a:srgbClr val="7F7F7F"/>
                </a:solidFill>
                <a:latin typeface="Calibri" panose="020F0502020204030204" pitchFamily="34" charset="0"/>
              </a:rPr>
              <a:t>Elisabeta</a:t>
            </a:r>
            <a:r>
              <a:rPr lang="en-US" sz="1600" b="1" i="1" dirty="0">
                <a:solidFill>
                  <a:srgbClr val="7F7F7F"/>
                </a:solidFill>
                <a:latin typeface="Calibri" panose="020F0502020204030204" pitchFamily="34" charset="0"/>
              </a:rPr>
              <a:t> Enache, </a:t>
            </a:r>
            <a:br>
              <a:rPr lang="en-US" sz="1600" b="1" i="1" dirty="0">
                <a:solidFill>
                  <a:srgbClr val="7F7F7F"/>
                </a:solidFill>
                <a:latin typeface="Calibri" panose="020F0502020204030204" pitchFamily="34" charset="0"/>
              </a:rPr>
            </a:br>
            <a:r>
              <a:rPr lang="en-US" sz="1600" b="1" i="1" dirty="0">
                <a:solidFill>
                  <a:srgbClr val="7F7F7F"/>
                </a:solidFill>
                <a:latin typeface="Calibri" panose="020F0502020204030204" pitchFamily="34" charset="0"/>
              </a:rPr>
              <a:t>PhD candidate, UAUIM Bucharest</a:t>
            </a:r>
          </a:p>
          <a:p>
            <a:pPr fontAlgn="base">
              <a:lnSpc>
                <a:spcPct val="107000"/>
              </a:lnSpc>
              <a:spcBef>
                <a:spcPts val="1000"/>
              </a:spcBef>
              <a:spcAft>
                <a:spcPts val="0"/>
              </a:spcAft>
            </a:pPr>
            <a:r>
              <a:rPr lang="en-US" sz="1600" b="1" i="1" dirty="0">
                <a:solidFill>
                  <a:srgbClr val="7F7F7F"/>
                </a:solidFill>
                <a:latin typeface="Calibri" panose="020F0502020204030204" pitchFamily="34" charset="0"/>
              </a:rPr>
              <a:t>Seminar Tutor: Roxana </a:t>
            </a:r>
            <a:r>
              <a:rPr lang="en-US" sz="1600" b="1" i="1" dirty="0" err="1">
                <a:solidFill>
                  <a:srgbClr val="7F7F7F"/>
                </a:solidFill>
                <a:latin typeface="Calibri" panose="020F0502020204030204" pitchFamily="34" charset="0"/>
              </a:rPr>
              <a:t>Triboi</a:t>
            </a:r>
            <a:r>
              <a:rPr lang="en-US" sz="1600" b="1" i="1" dirty="0">
                <a:solidFill>
                  <a:srgbClr val="7F7F7F"/>
                </a:solidFill>
                <a:latin typeface="Calibri" panose="020F0502020204030204" pitchFamily="34" charset="0"/>
              </a:rPr>
              <a:t>,</a:t>
            </a:r>
            <a:br>
              <a:rPr lang="en-US" sz="1600" b="1" i="1" dirty="0">
                <a:solidFill>
                  <a:srgbClr val="7F7F7F"/>
                </a:solidFill>
                <a:latin typeface="Calibri" panose="020F0502020204030204" pitchFamily="34" charset="0"/>
              </a:rPr>
            </a:br>
            <a:r>
              <a:rPr lang="en-US" sz="1600" b="1" i="1" dirty="0">
                <a:solidFill>
                  <a:srgbClr val="7F7F7F"/>
                </a:solidFill>
                <a:latin typeface="Calibri" panose="020F0502020204030204" pitchFamily="34" charset="0"/>
              </a:rPr>
              <a:t>Coordinator AESOP4food ERASMUS+</a:t>
            </a:r>
          </a:p>
        </p:txBody>
      </p:sp>
    </p:spTree>
    <p:extLst>
      <p:ext uri="{BB962C8B-B14F-4D97-AF65-F5344CB8AC3E}">
        <p14:creationId xmlns:p14="http://schemas.microsoft.com/office/powerpoint/2010/main" val="183474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BB0FC-85EE-89FE-B8D2-30AFED4FB43A}"/>
              </a:ext>
            </a:extLst>
          </p:cNvPr>
          <p:cNvSpPr>
            <a:spLocks noGrp="1"/>
          </p:cNvSpPr>
          <p:nvPr>
            <p:ph type="title"/>
          </p:nvPr>
        </p:nvSpPr>
        <p:spPr>
          <a:xfrm>
            <a:off x="0" y="0"/>
            <a:ext cx="10776102" cy="834887"/>
          </a:xfrm>
        </p:spPr>
        <p:txBody>
          <a:bodyPr>
            <a:noAutofit/>
          </a:bodyPr>
          <a:lstStyle/>
          <a:p>
            <a:r>
              <a:rPr lang="en-US" sz="1600" dirty="0"/>
              <a:t>2. What are good case-study examples of events and activities to attract participants, new members and locals </a:t>
            </a:r>
            <a:br>
              <a:rPr lang="en-US" sz="1600" dirty="0"/>
            </a:br>
            <a:r>
              <a:rPr lang="en-US" sz="1600" dirty="0"/>
              <a:t>in the context of city inhabitants that are starting to learn about the existence and benefits of urban gardening/agriculture</a:t>
            </a:r>
            <a:r>
              <a:rPr lang="en-US" sz="1800" dirty="0"/>
              <a:t>?</a:t>
            </a:r>
            <a:endParaRPr lang="de-DE" sz="1800" dirty="0"/>
          </a:p>
        </p:txBody>
      </p:sp>
      <p:graphicFrame>
        <p:nvGraphicFramePr>
          <p:cNvPr id="4" name="Inhaltsplatzhalter 3">
            <a:extLst>
              <a:ext uri="{FF2B5EF4-FFF2-40B4-BE49-F238E27FC236}">
                <a16:creationId xmlns:a16="http://schemas.microsoft.com/office/drawing/2014/main" id="{E30C587C-3EFD-FAE3-4C1C-C83094E13015}"/>
              </a:ext>
            </a:extLst>
          </p:cNvPr>
          <p:cNvGraphicFramePr>
            <a:graphicFrameLocks noGrp="1"/>
          </p:cNvGraphicFramePr>
          <p:nvPr>
            <p:ph idx="1"/>
            <p:extLst>
              <p:ext uri="{D42A27DB-BD31-4B8C-83A1-F6EECF244321}">
                <p14:modId xmlns:p14="http://schemas.microsoft.com/office/powerpoint/2010/main" val="3849167873"/>
              </p:ext>
            </p:extLst>
          </p:nvPr>
        </p:nvGraphicFramePr>
        <p:xfrm>
          <a:off x="293974" y="985009"/>
          <a:ext cx="10776103" cy="1480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uppieren 12">
            <a:extLst>
              <a:ext uri="{FF2B5EF4-FFF2-40B4-BE49-F238E27FC236}">
                <a16:creationId xmlns:a16="http://schemas.microsoft.com/office/drawing/2014/main" id="{89B06107-FD50-A189-7797-F615CD0F8F98}"/>
              </a:ext>
            </a:extLst>
          </p:cNvPr>
          <p:cNvGrpSpPr/>
          <p:nvPr/>
        </p:nvGrpSpPr>
        <p:grpSpPr>
          <a:xfrm>
            <a:off x="400876" y="1261301"/>
            <a:ext cx="11390247" cy="4828728"/>
            <a:chOff x="400876" y="1261301"/>
            <a:chExt cx="11390247" cy="4828728"/>
          </a:xfrm>
        </p:grpSpPr>
        <p:sp>
          <p:nvSpPr>
            <p:cNvPr id="6" name="Pfeil: nach links und rechts 5">
              <a:extLst>
                <a:ext uri="{FF2B5EF4-FFF2-40B4-BE49-F238E27FC236}">
                  <a16:creationId xmlns:a16="http://schemas.microsoft.com/office/drawing/2014/main" id="{0B7C18A6-F371-6EBE-63AE-9D0967E5A343}"/>
                </a:ext>
              </a:extLst>
            </p:cNvPr>
            <p:cNvSpPr/>
            <p:nvPr/>
          </p:nvSpPr>
          <p:spPr>
            <a:xfrm>
              <a:off x="877110" y="1911738"/>
              <a:ext cx="10437779" cy="398834"/>
            </a:xfrm>
            <a:prstGeom prst="leftRightArrow">
              <a:avLst/>
            </a:prstGeom>
            <a:gradFill flip="none" rotWithShape="1">
              <a:gsLst>
                <a:gs pos="0">
                  <a:schemeClr val="accent1">
                    <a:lumMod val="75000"/>
                  </a:schemeClr>
                </a:gs>
                <a:gs pos="100000">
                  <a:schemeClr val="accent6">
                    <a:lumMod val="60000"/>
                    <a:lumOff val="4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8" name="Diagramm 7">
              <a:extLst>
                <a:ext uri="{FF2B5EF4-FFF2-40B4-BE49-F238E27FC236}">
                  <a16:creationId xmlns:a16="http://schemas.microsoft.com/office/drawing/2014/main" id="{E026AE06-82FB-EFC0-16F4-D0EB4B49E77D}"/>
                </a:ext>
              </a:extLst>
            </p:cNvPr>
            <p:cNvGraphicFramePr/>
            <p:nvPr>
              <p:extLst>
                <p:ext uri="{D42A27DB-BD31-4B8C-83A1-F6EECF244321}">
                  <p14:modId xmlns:p14="http://schemas.microsoft.com/office/powerpoint/2010/main" val="4096089479"/>
                </p:ext>
              </p:extLst>
            </p:nvPr>
          </p:nvGraphicFramePr>
          <p:xfrm>
            <a:off x="877109" y="2694896"/>
            <a:ext cx="3608288" cy="33951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m 8">
              <a:extLst>
                <a:ext uri="{FF2B5EF4-FFF2-40B4-BE49-F238E27FC236}">
                  <a16:creationId xmlns:a16="http://schemas.microsoft.com/office/drawing/2014/main" id="{C3504EF4-5963-4BB6-F574-A909E4013619}"/>
                </a:ext>
              </a:extLst>
            </p:cNvPr>
            <p:cNvGraphicFramePr/>
            <p:nvPr>
              <p:extLst>
                <p:ext uri="{D42A27DB-BD31-4B8C-83A1-F6EECF244321}">
                  <p14:modId xmlns:p14="http://schemas.microsoft.com/office/powerpoint/2010/main" val="1286062986"/>
                </p:ext>
              </p:extLst>
            </p:nvPr>
          </p:nvGraphicFramePr>
          <p:xfrm>
            <a:off x="6774185" y="2615660"/>
            <a:ext cx="4647606" cy="344343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Textfeld 9">
              <a:extLst>
                <a:ext uri="{FF2B5EF4-FFF2-40B4-BE49-F238E27FC236}">
                  <a16:creationId xmlns:a16="http://schemas.microsoft.com/office/drawing/2014/main" id="{725AB3CD-0F79-300E-C744-AB7EDC0C11DB}"/>
                </a:ext>
              </a:extLst>
            </p:cNvPr>
            <p:cNvSpPr txBox="1"/>
            <p:nvPr/>
          </p:nvSpPr>
          <p:spPr>
            <a:xfrm rot="16200000">
              <a:off x="-264312" y="1926489"/>
              <a:ext cx="1699708" cy="369332"/>
            </a:xfrm>
            <a:prstGeom prst="rect">
              <a:avLst/>
            </a:prstGeom>
            <a:noFill/>
          </p:spPr>
          <p:txBody>
            <a:bodyPr wrap="square" rtlCol="0">
              <a:spAutoFit/>
            </a:bodyPr>
            <a:lstStyle/>
            <a:p>
              <a:pPr algn="ctr"/>
              <a:r>
                <a:rPr lang="de-DE" dirty="0"/>
                <a:t>„GREAT PLACE“</a:t>
              </a:r>
            </a:p>
          </p:txBody>
        </p:sp>
        <p:sp>
          <p:nvSpPr>
            <p:cNvPr id="11" name="Textfeld 10">
              <a:extLst>
                <a:ext uri="{FF2B5EF4-FFF2-40B4-BE49-F238E27FC236}">
                  <a16:creationId xmlns:a16="http://schemas.microsoft.com/office/drawing/2014/main" id="{EECD87C6-D5A9-D218-A8B9-4831B59AD2B5}"/>
                </a:ext>
              </a:extLst>
            </p:cNvPr>
            <p:cNvSpPr txBox="1"/>
            <p:nvPr/>
          </p:nvSpPr>
          <p:spPr>
            <a:xfrm rot="5400000">
              <a:off x="10756603" y="1926489"/>
              <a:ext cx="1699708" cy="369332"/>
            </a:xfrm>
            <a:prstGeom prst="rect">
              <a:avLst/>
            </a:prstGeom>
            <a:noFill/>
          </p:spPr>
          <p:txBody>
            <a:bodyPr wrap="square" rtlCol="0">
              <a:spAutoFit/>
            </a:bodyPr>
            <a:lstStyle/>
            <a:p>
              <a:pPr algn="ctr"/>
              <a:r>
                <a:rPr lang="de-DE" dirty="0"/>
                <a:t>VISIBILITY</a:t>
              </a:r>
            </a:p>
          </p:txBody>
        </p:sp>
        <p:graphicFrame>
          <p:nvGraphicFramePr>
            <p:cNvPr id="12" name="Diagramm 11">
              <a:extLst>
                <a:ext uri="{FF2B5EF4-FFF2-40B4-BE49-F238E27FC236}">
                  <a16:creationId xmlns:a16="http://schemas.microsoft.com/office/drawing/2014/main" id="{2C651928-15F3-FEA1-B980-B6667D551A80}"/>
                </a:ext>
              </a:extLst>
            </p:cNvPr>
            <p:cNvGraphicFramePr/>
            <p:nvPr>
              <p:extLst>
                <p:ext uri="{D42A27DB-BD31-4B8C-83A1-F6EECF244321}">
                  <p14:modId xmlns:p14="http://schemas.microsoft.com/office/powerpoint/2010/main" val="549261504"/>
                </p:ext>
              </p:extLst>
            </p:nvPr>
          </p:nvGraphicFramePr>
          <p:xfrm>
            <a:off x="4776482" y="2663964"/>
            <a:ext cx="1706617" cy="339513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spTree>
    <p:extLst>
      <p:ext uri="{BB962C8B-B14F-4D97-AF65-F5344CB8AC3E}">
        <p14:creationId xmlns:p14="http://schemas.microsoft.com/office/powerpoint/2010/main" val="3458136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E6AFA1-5A79-F464-5B0A-69798E4C97F6}"/>
              </a:ext>
            </a:extLst>
          </p:cNvPr>
          <p:cNvSpPr>
            <a:spLocks noGrp="1"/>
          </p:cNvSpPr>
          <p:nvPr>
            <p:ph type="title"/>
          </p:nvPr>
        </p:nvSpPr>
        <p:spPr/>
        <p:txBody>
          <a:bodyPr/>
          <a:lstStyle/>
          <a:p>
            <a:r>
              <a:rPr lang="de-DE" dirty="0" err="1"/>
              <a:t>Conclusion</a:t>
            </a:r>
            <a:r>
              <a:rPr lang="de-DE" dirty="0"/>
              <a:t> </a:t>
            </a:r>
            <a:r>
              <a:rPr lang="de-DE" dirty="0" err="1"/>
              <a:t>to</a:t>
            </a:r>
            <a:r>
              <a:rPr lang="de-DE" dirty="0"/>
              <a:t> </a:t>
            </a:r>
            <a:r>
              <a:rPr lang="de-DE" dirty="0" err="1"/>
              <a:t>question</a:t>
            </a:r>
            <a:r>
              <a:rPr lang="de-DE" dirty="0"/>
              <a:t> 2</a:t>
            </a:r>
          </a:p>
        </p:txBody>
      </p:sp>
      <p:sp>
        <p:nvSpPr>
          <p:cNvPr id="3" name="Inhaltsplatzhalter 2">
            <a:extLst>
              <a:ext uri="{FF2B5EF4-FFF2-40B4-BE49-F238E27FC236}">
                <a16:creationId xmlns:a16="http://schemas.microsoft.com/office/drawing/2014/main" id="{77CE0529-2A02-104B-320F-0B4EC00B8E14}"/>
              </a:ext>
            </a:extLst>
          </p:cNvPr>
          <p:cNvSpPr>
            <a:spLocks noGrp="1"/>
          </p:cNvSpPr>
          <p:nvPr>
            <p:ph idx="1"/>
          </p:nvPr>
        </p:nvSpPr>
        <p:spPr>
          <a:xfrm>
            <a:off x="838200" y="1602452"/>
            <a:ext cx="10515600" cy="2912630"/>
          </a:xfrm>
        </p:spPr>
        <p:txBody>
          <a:bodyPr/>
          <a:lstStyle/>
          <a:p>
            <a:pPr marR="0" lvl="0" algn="l" defTabSz="914400" rtl="0" eaLnBrk="1" fontAlgn="auto" latinLnBrk="0" hangingPunct="1">
              <a:lnSpc>
                <a:spcPct val="90000"/>
              </a:lnSpc>
              <a:spcBef>
                <a:spcPts val="1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Educational and Fun Activities with a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secondary benefit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can help to attract new participants </a:t>
            </a:r>
          </a:p>
          <a:p>
            <a:pPr marR="0" lvl="0" algn="l" defTabSz="914400" rtl="0" eaLnBrk="1" fontAlgn="auto" latinLnBrk="0" hangingPunct="1">
              <a:lnSpc>
                <a:spcPct val="90000"/>
              </a:lnSpc>
              <a:spcBef>
                <a:spcPts val="1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also reach people who are starting to learn about the existence and benefits of urban gardening it is important to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take their resistances serious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to show a future that respects their history while opening up a new vision </a:t>
            </a:r>
          </a:p>
          <a:p>
            <a:pPr marR="0" lvl="0" algn="l" defTabSz="914400" rtl="0" eaLnBrk="1" fontAlgn="auto" latinLnBrk="0" hangingPunct="1">
              <a:lnSpc>
                <a:spcPct val="90000"/>
              </a:lnSpc>
              <a:spcBef>
                <a:spcPts val="1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keep participants involved and to let the project be a base of a successful collective empowerment there should be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possibilities for everybody to representing themselves and to develop and shape the place </a:t>
            </a:r>
          </a:p>
          <a:p>
            <a:pPr marR="0" lvl="0" algn="l" defTabSz="914400" rtl="0" eaLnBrk="1" fontAlgn="auto" latinLnBrk="0" hangingPunct="1">
              <a:lnSpc>
                <a:spcPct val="90000"/>
              </a:lnSpc>
              <a:spcBef>
                <a:spcPts val="1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 more visibility and external growth, one should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exude a welcoming openness and be present in situ</a:t>
            </a:r>
          </a:p>
          <a:p>
            <a:pPr marR="0" lvl="0" algn="l" defTabSz="914400" rtl="0" eaLnBrk="1" fontAlgn="auto" latinLnBrk="0" hangingPunct="1">
              <a:lnSpc>
                <a:spcPct val="90000"/>
              </a:lnSpc>
              <a:spcBef>
                <a:spcPts val="1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Further, it can be helpful to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make use of bigger contexts and to dock to larger events or frames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as well as to create and work within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cooperations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with various actors</a:t>
            </a:r>
            <a:endParaRPr lang="de-DE" dirty="0"/>
          </a:p>
        </p:txBody>
      </p:sp>
      <p:sp>
        <p:nvSpPr>
          <p:cNvPr id="4" name="Textfeld 3">
            <a:extLst>
              <a:ext uri="{FF2B5EF4-FFF2-40B4-BE49-F238E27FC236}">
                <a16:creationId xmlns:a16="http://schemas.microsoft.com/office/drawing/2014/main" id="{32F6E2A6-341C-0A33-F3D2-A2B661C3C1D8}"/>
              </a:ext>
            </a:extLst>
          </p:cNvPr>
          <p:cNvSpPr txBox="1"/>
          <p:nvPr/>
        </p:nvSpPr>
        <p:spPr>
          <a:xfrm>
            <a:off x="838200" y="4593828"/>
            <a:ext cx="10234353" cy="1323439"/>
          </a:xfrm>
          <a:prstGeom prst="rect">
            <a:avLst/>
          </a:prstGeom>
          <a:noFill/>
        </p:spPr>
        <p:txBody>
          <a:bodyPr wrap="square" rtlCol="0">
            <a:spAutoFit/>
          </a:bodyPr>
          <a:lstStyle/>
          <a:p>
            <a:r>
              <a:rPr lang="de-DE" sz="2000" b="1" dirty="0" err="1">
                <a:solidFill>
                  <a:schemeClr val="bg2">
                    <a:lumMod val="50000"/>
                  </a:schemeClr>
                </a:solidFill>
                <a:sym typeface="Wingdings" panose="05000000000000000000" pitchFamily="2" charset="2"/>
              </a:rPr>
              <a:t>Reflection</a:t>
            </a:r>
            <a:r>
              <a:rPr lang="de-DE" sz="2000" b="1" dirty="0">
                <a:solidFill>
                  <a:schemeClr val="bg2">
                    <a:lumMod val="50000"/>
                  </a:schemeClr>
                </a:solidFill>
                <a:sym typeface="Wingdings" panose="05000000000000000000" pitchFamily="2" charset="2"/>
              </a:rPr>
              <a:t> </a:t>
            </a:r>
            <a:r>
              <a:rPr lang="de-DE" sz="2000" b="1" dirty="0" err="1">
                <a:solidFill>
                  <a:schemeClr val="bg2">
                    <a:lumMod val="50000"/>
                  </a:schemeClr>
                </a:solidFill>
                <a:sym typeface="Wingdings" panose="05000000000000000000" pitchFamily="2" charset="2"/>
              </a:rPr>
              <a:t>of</a:t>
            </a:r>
            <a:r>
              <a:rPr lang="de-DE" sz="2000" b="1" dirty="0">
                <a:solidFill>
                  <a:schemeClr val="bg2">
                    <a:lumMod val="50000"/>
                  </a:schemeClr>
                </a:solidFill>
                <a:sym typeface="Wingdings" panose="05000000000000000000" pitchFamily="2" charset="2"/>
              </a:rPr>
              <a:t> </a:t>
            </a:r>
            <a:r>
              <a:rPr lang="de-DE" sz="2000" b="1" dirty="0" err="1">
                <a:solidFill>
                  <a:schemeClr val="bg2">
                    <a:lumMod val="50000"/>
                  </a:schemeClr>
                </a:solidFill>
                <a:sym typeface="Wingdings" panose="05000000000000000000" pitchFamily="2" charset="2"/>
              </a:rPr>
              <a:t>aspects</a:t>
            </a:r>
            <a:r>
              <a:rPr lang="de-DE" sz="2000" b="1" dirty="0">
                <a:solidFill>
                  <a:schemeClr val="bg2">
                    <a:lumMod val="50000"/>
                  </a:schemeClr>
                </a:solidFill>
                <a:sym typeface="Wingdings" panose="05000000000000000000" pitchFamily="2" charset="2"/>
              </a:rPr>
              <a:t> </a:t>
            </a:r>
            <a:r>
              <a:rPr lang="de-DE" sz="2000" b="1" dirty="0" err="1">
                <a:solidFill>
                  <a:schemeClr val="bg2">
                    <a:lumMod val="50000"/>
                  </a:schemeClr>
                </a:solidFill>
                <a:sym typeface="Wingdings" panose="05000000000000000000" pitchFamily="2" charset="2"/>
              </a:rPr>
              <a:t>opened</a:t>
            </a:r>
            <a:r>
              <a:rPr lang="de-DE" sz="2000" b="1" dirty="0">
                <a:solidFill>
                  <a:schemeClr val="bg2">
                    <a:lumMod val="50000"/>
                  </a:schemeClr>
                </a:solidFill>
                <a:sym typeface="Wingdings" panose="05000000000000000000" pitchFamily="2" charset="2"/>
              </a:rPr>
              <a:t> in Block 1 </a:t>
            </a:r>
            <a:r>
              <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can… </a:t>
            </a:r>
          </a:p>
          <a:p>
            <a:pPr lvl="2"/>
            <a:r>
              <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…also lead to internal and external growth </a:t>
            </a:r>
          </a:p>
          <a:p>
            <a:pPr lvl="2"/>
            <a:r>
              <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…strengthen the base for starting the actions presented in Block 2, aiming for visibility and to becoming a “great place”</a:t>
            </a:r>
            <a:endParaRPr lang="de-DE" sz="2000" b="1" dirty="0">
              <a:solidFill>
                <a:schemeClr val="bg2">
                  <a:lumMod val="50000"/>
                </a:schemeClr>
              </a:solidFill>
            </a:endParaRPr>
          </a:p>
        </p:txBody>
      </p:sp>
    </p:spTree>
    <p:extLst>
      <p:ext uri="{BB962C8B-B14F-4D97-AF65-F5344CB8AC3E}">
        <p14:creationId xmlns:p14="http://schemas.microsoft.com/office/powerpoint/2010/main" val="1881173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A7AA9798-D337-705E-9956-5436502B5812}"/>
              </a:ext>
            </a:extLst>
          </p:cNvPr>
          <p:cNvPicPr>
            <a:picLocks noGrp="1" noChangeAspect="1"/>
          </p:cNvPicPr>
          <p:nvPr>
            <p:ph idx="1"/>
          </p:nvPr>
        </p:nvPicPr>
        <p:blipFill>
          <a:blip r:embed="rId2">
            <a:alphaModFix amt="35000"/>
          </a:blip>
          <a:stretch>
            <a:fillRect/>
          </a:stretch>
        </p:blipFill>
        <p:spPr>
          <a:xfrm>
            <a:off x="1117196" y="483806"/>
            <a:ext cx="10137705" cy="5026017"/>
          </a:xfrm>
        </p:spPr>
      </p:pic>
      <p:sp>
        <p:nvSpPr>
          <p:cNvPr id="7" name="Rechteck 6">
            <a:extLst>
              <a:ext uri="{FF2B5EF4-FFF2-40B4-BE49-F238E27FC236}">
                <a16:creationId xmlns:a16="http://schemas.microsoft.com/office/drawing/2014/main" id="{B78BBA95-742C-7AD8-4B51-D952146B02FA}"/>
              </a:ext>
            </a:extLst>
          </p:cNvPr>
          <p:cNvSpPr/>
          <p:nvPr/>
        </p:nvSpPr>
        <p:spPr>
          <a:xfrm>
            <a:off x="2856689" y="2993687"/>
            <a:ext cx="6478621" cy="87062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err="1">
                <a:solidFill>
                  <a:srgbClr val="C00000"/>
                </a:solidFill>
              </a:rPr>
              <a:t>You</a:t>
            </a:r>
            <a:r>
              <a:rPr lang="de-DE" sz="4400" dirty="0">
                <a:solidFill>
                  <a:srgbClr val="C00000"/>
                </a:solidFill>
              </a:rPr>
              <a:t> </a:t>
            </a:r>
            <a:r>
              <a:rPr lang="de-DE" sz="4400" dirty="0" err="1">
                <a:solidFill>
                  <a:srgbClr val="C00000"/>
                </a:solidFill>
              </a:rPr>
              <a:t>are</a:t>
            </a:r>
            <a:r>
              <a:rPr lang="de-DE" sz="4400" dirty="0">
                <a:solidFill>
                  <a:srgbClr val="C00000"/>
                </a:solidFill>
              </a:rPr>
              <a:t> on a </a:t>
            </a:r>
            <a:r>
              <a:rPr lang="de-DE" sz="4400" dirty="0" err="1">
                <a:solidFill>
                  <a:srgbClr val="C00000"/>
                </a:solidFill>
              </a:rPr>
              <a:t>good</a:t>
            </a:r>
            <a:r>
              <a:rPr lang="de-DE" sz="4400" dirty="0">
                <a:solidFill>
                  <a:srgbClr val="C00000"/>
                </a:solidFill>
              </a:rPr>
              <a:t> </a:t>
            </a:r>
            <a:r>
              <a:rPr lang="de-DE" sz="4400" dirty="0" err="1">
                <a:solidFill>
                  <a:srgbClr val="C00000"/>
                </a:solidFill>
              </a:rPr>
              <a:t>way</a:t>
            </a:r>
            <a:r>
              <a:rPr lang="de-DE" sz="4400" dirty="0">
                <a:solidFill>
                  <a:srgbClr val="C00000"/>
                </a:solidFill>
              </a:rPr>
              <a:t>!</a:t>
            </a:r>
          </a:p>
        </p:txBody>
      </p:sp>
    </p:spTree>
    <p:extLst>
      <p:ext uri="{BB962C8B-B14F-4D97-AF65-F5344CB8AC3E}">
        <p14:creationId xmlns:p14="http://schemas.microsoft.com/office/powerpoint/2010/main" val="85087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2FD7E3-12B1-66C7-9C35-2DF0AFD54A24}"/>
              </a:ext>
            </a:extLst>
          </p:cNvPr>
          <p:cNvSpPr>
            <a:spLocks noGrp="1"/>
          </p:cNvSpPr>
          <p:nvPr>
            <p:ph type="title"/>
          </p:nvPr>
        </p:nvSpPr>
        <p:spPr/>
        <p:txBody>
          <a:bodyPr/>
          <a:lstStyle/>
          <a:p>
            <a:r>
              <a:rPr lang="de-DE" dirty="0"/>
              <a:t>Sources</a:t>
            </a:r>
          </a:p>
        </p:txBody>
      </p:sp>
      <p:sp>
        <p:nvSpPr>
          <p:cNvPr id="3" name="Inhaltsplatzhalter 2">
            <a:extLst>
              <a:ext uri="{FF2B5EF4-FFF2-40B4-BE49-F238E27FC236}">
                <a16:creationId xmlns:a16="http://schemas.microsoft.com/office/drawing/2014/main" id="{1FFB7413-8DAE-C384-6CF6-66EFEE3B0E6D}"/>
              </a:ext>
            </a:extLst>
          </p:cNvPr>
          <p:cNvSpPr>
            <a:spLocks noGrp="1"/>
          </p:cNvSpPr>
          <p:nvPr>
            <p:ph idx="1"/>
          </p:nvPr>
        </p:nvSpPr>
        <p:spPr>
          <a:xfrm>
            <a:off x="838200" y="1562389"/>
            <a:ext cx="10515600" cy="4351338"/>
          </a:xfrm>
        </p:spPr>
        <p:txBody>
          <a:bodyPr>
            <a:normAutofit fontScale="70000" lnSpcReduction="20000"/>
          </a:bodyPr>
          <a:lstStyle/>
          <a:p>
            <a:pPr marL="0" indent="0">
              <a:lnSpc>
                <a:spcPct val="107000"/>
              </a:lnSpc>
              <a:spcAft>
                <a:spcPts val="800"/>
              </a:spcAft>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B</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leasdale, T., Crouch, C., Harlan, S.L., 2011. Community gardening in disadvantaged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neighborhoods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in Phoenix, Arizona: Aligning programs with perceptions. Journal of Agriculture, Food Systems, and Community Development 1(3) (2011), 99-114.</a:t>
            </a:r>
            <a:br>
              <a:rPr lang="de-DE" sz="1800" kern="100" dirty="0">
                <a:latin typeface="Calibri" panose="020F0502020204030204" pitchFamily="34" charset="0"/>
                <a:ea typeface="Calibri" panose="020F0502020204030204" pitchFamily="34" charset="0"/>
                <a:cs typeface="Times New Roman" panose="02020603050405020304" pitchFamily="18" charset="0"/>
              </a:rPr>
            </a:b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B</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ogner, A.,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Littig</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B.,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Menz</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W., 2005. </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Das Experteninterview. Theorie, Methode, Anwendung. VS Verlag für Sozialwissenschaften, Wiesbaden.</a:t>
            </a:r>
            <a:br>
              <a:rPr lang="de-DE" sz="1800" kern="100" dirty="0">
                <a:effectLst/>
                <a:latin typeface="Calibri" panose="020F0502020204030204" pitchFamily="34" charset="0"/>
                <a:ea typeface="Calibri" panose="020F0502020204030204" pitchFamily="34" charset="0"/>
                <a:cs typeface="Times New Roman" panose="02020603050405020304" pitchFamily="18" charset="0"/>
              </a:rPr>
            </a:b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D</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ias, N.,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Curvell</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S.,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Bichard</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E., 2014.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Current approach of Urban Design and its Implications for Sustainable Urban Development. Procedia Economics and Finance 18 (2014), 497 – 504.</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F</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ood and Agriculture Organization of the United Nations and RUAF Foundation, 2015. A vision for City Region Food Systems – Building sustainable and resilient city regions. https://www.fao.org/3/i4789e/i4789e.pdf, 07.06.2023.</a:t>
            </a:r>
            <a:br>
              <a:rPr lang="de-DE" sz="1800" kern="100" dirty="0">
                <a:latin typeface="Calibri" panose="020F0502020204030204" pitchFamily="34" charset="0"/>
                <a:ea typeface="Calibri" panose="020F0502020204030204" pitchFamily="34" charset="0"/>
                <a:cs typeface="Times New Roman" panose="02020603050405020304" pitchFamily="18" charset="0"/>
              </a:rPr>
            </a:b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G</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eels, F.W., 2006. Multi-Level perspective on System Innovation: Relevance for industrial transformation. In: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Olsthoorn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X.,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Wieczorek</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A.J. (Eds.), Understanding Industrial Transformation: Views from Different Disciplines. Springer, Dordrecht, 163–186.</a:t>
            </a:r>
            <a:br>
              <a:rPr lang="de-DE" sz="1800" kern="100" dirty="0">
                <a:latin typeface="Calibri" panose="020F0502020204030204" pitchFamily="34" charset="0"/>
                <a:ea typeface="Calibri" panose="020F0502020204030204" pitchFamily="34" charset="0"/>
                <a:cs typeface="Times New Roman" panose="02020603050405020304" pitchFamily="18" charset="0"/>
              </a:rPr>
            </a:br>
            <a:r>
              <a:rPr lang="en-GB" sz="1800" b="1" kern="100" dirty="0" err="1">
                <a:effectLst/>
                <a:latin typeface="Calibri" panose="020F0502020204030204" pitchFamily="34" charset="0"/>
                <a:ea typeface="Calibri" panose="020F0502020204030204" pitchFamily="34" charset="0"/>
                <a:cs typeface="Times New Roman" panose="02020603050405020304" pitchFamily="18" charset="0"/>
              </a:rPr>
              <a:t>G</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läser</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J.,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Laudel</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G., 2010. </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Experteninterviews und qualitative Inhaltsanalyse. VS Verlag für Sozial-wissenschaften, Wiesbaden.</a:t>
            </a:r>
            <a:br>
              <a:rPr lang="de-DE"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M</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arkey, S., 2010. Primer on Place-Based Development. https://cdnregdev.files.wordpress.com/2011/10/primerplacebaseddevelopment-markey.pdf, 07.05.2023.</a:t>
            </a:r>
            <a:br>
              <a:rPr lang="de-DE" sz="1800" kern="100" dirty="0">
                <a:latin typeface="Calibri" panose="020F0502020204030204" pitchFamily="34" charset="0"/>
                <a:ea typeface="Calibri" panose="020F0502020204030204" pitchFamily="34" charset="0"/>
                <a:cs typeface="Times New Roman" panose="02020603050405020304" pitchFamily="18" charset="0"/>
              </a:rPr>
            </a:br>
            <a:r>
              <a:rPr lang="en-GB" sz="1800" b="1" kern="100" dirty="0" err="1">
                <a:effectLst/>
                <a:latin typeface="Calibri" panose="020F0502020204030204" pitchFamily="34" charset="0"/>
                <a:ea typeface="Calibri" panose="020F0502020204030204" pitchFamily="34" charset="0"/>
                <a:cs typeface="Times New Roman" panose="02020603050405020304" pitchFamily="18" charset="0"/>
              </a:rPr>
              <a:t>O</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wton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H., Allen-Collinson, J. 2014. Close But Not Too Close: Friendship as Method(ology) in Ethnographic Research Encounters. Journal of Contemporary Ethnography 43(3) (2014), 283-305.</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P</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roject for Public Spaces, 2022: Placemaking: What if we built our cities around places?. https://assets-global.website-files.com/581110f944272e4a11871c01/638a1fe260f36b92be75784f_2022%20placemaking%20booklet.pdf, 04.06.2023</a:t>
            </a:r>
            <a:br>
              <a:rPr lang="de-DE" sz="1800" kern="100" dirty="0">
                <a:latin typeface="Calibri" panose="020F0502020204030204" pitchFamily="34" charset="0"/>
                <a:ea typeface="Calibri" panose="020F0502020204030204" pitchFamily="34" charset="0"/>
                <a:cs typeface="Times New Roman" panose="02020603050405020304" pitchFamily="18" charset="0"/>
              </a:rPr>
            </a:b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cannell, L., Gifford, R., 2009. Defining place attachment: A tripartite organizing framework. Journal of Environmental Psychology 30 (2010), 1–10.</a:t>
            </a:r>
            <a:br>
              <a:rPr lang="de-DE" sz="1800" kern="100" dirty="0">
                <a:latin typeface="Calibri" panose="020F0502020204030204" pitchFamily="34" charset="0"/>
                <a:ea typeface="Calibri" panose="020F0502020204030204" pitchFamily="34" charset="0"/>
                <a:cs typeface="Times New Roman" panose="02020603050405020304" pitchFamily="18" charset="0"/>
              </a:rPr>
            </a:br>
            <a:r>
              <a:rPr lang="en-GB" sz="1800" b="1" kern="100" dirty="0" err="1">
                <a:effectLst/>
                <a:latin typeface="Calibri" panose="020F0502020204030204" pitchFamily="34" charset="0"/>
                <a:ea typeface="Calibri" panose="020F0502020204030204" pitchFamily="34" charset="0"/>
                <a:cs typeface="Times New Roman" panose="02020603050405020304" pitchFamily="18" charset="0"/>
              </a:rPr>
              <a:t>S</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hamai</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S., 1991. Sense of place: an Empirical Measurement.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Geoforum</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22 (1991), 347-358.</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trydom, W.J., 2014. Towards place-making in urban planning through participatory action research. Dissertation, North-West University,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Südafrika</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a:r>
            <a:br>
              <a:rPr lang="de-DE" sz="1800" kern="100" dirty="0">
                <a:latin typeface="Calibri" panose="020F0502020204030204" pitchFamily="34" charset="0"/>
                <a:ea typeface="Calibri" panose="020F0502020204030204" pitchFamily="34" charset="0"/>
                <a:cs typeface="Times New Roman" panose="02020603050405020304" pitchFamily="18" charset="0"/>
              </a:rPr>
            </a:br>
            <a:r>
              <a:rPr lang="en-GB" sz="1800" b="1" kern="100" dirty="0" err="1">
                <a:effectLst/>
                <a:latin typeface="Calibri" panose="020F0502020204030204" pitchFamily="34" charset="0"/>
                <a:ea typeface="Calibri" panose="020F0502020204030204" pitchFamily="34" charset="0"/>
                <a:cs typeface="Times New Roman" panose="02020603050405020304" pitchFamily="18" charset="0"/>
              </a:rPr>
              <a:t>T</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illmann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-Healy, L.M., 2003. Friendship as method. Qualitative Inquiry 9(5) (2003), 729-749.</a:t>
            </a:r>
            <a:br>
              <a:rPr lang="de-DE" sz="1800" kern="100" dirty="0">
                <a:latin typeface="Calibri" panose="020F0502020204030204" pitchFamily="34" charset="0"/>
                <a:ea typeface="Calibri" panose="020F0502020204030204" pitchFamily="34" charset="0"/>
                <a:cs typeface="Times New Roman" panose="02020603050405020304" pitchFamily="18" charset="0"/>
              </a:rPr>
            </a:b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W</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atson, J.R.,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Siska</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P.,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Wolfel</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R.L., 2013. Assessing Gains in Language Proficiency, Cross‐Cultural Competence, and Regional Awareness During Study Abroad: A Preliminary Study. Foreign Language Annals 46 (2013), 62-79.</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W</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eedon, A., Ashley, T., 2020. Developing a Sense of Place: The Role of the Arts in Regenerating Communities. UCL Press, London.</a:t>
            </a:r>
            <a:endParaRPr lang="de-DE" sz="2800" dirty="0"/>
          </a:p>
        </p:txBody>
      </p:sp>
    </p:spTree>
    <p:extLst>
      <p:ext uri="{BB962C8B-B14F-4D97-AF65-F5344CB8AC3E}">
        <p14:creationId xmlns:p14="http://schemas.microsoft.com/office/powerpoint/2010/main" val="69750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F268D4B-9395-2C01-F71D-127B99348E85}"/>
              </a:ext>
            </a:extLst>
          </p:cNvPr>
          <p:cNvSpPr>
            <a:spLocks noGrp="1"/>
          </p:cNvSpPr>
          <p:nvPr>
            <p:ph idx="1"/>
          </p:nvPr>
        </p:nvSpPr>
        <p:spPr>
          <a:xfrm>
            <a:off x="838200" y="2208212"/>
            <a:ext cx="10515600" cy="2124075"/>
          </a:xfrm>
        </p:spPr>
        <p:txBody>
          <a:bodyPr>
            <a:normAutofit/>
          </a:bodyPr>
          <a:lstStyle/>
          <a:p>
            <a:pPr marL="0" indent="0" algn="ctr">
              <a:buNone/>
            </a:pPr>
            <a:r>
              <a:rPr lang="de-DE" sz="4400" b="1" dirty="0" err="1">
                <a:solidFill>
                  <a:schemeClr val="bg1"/>
                </a:solidFill>
              </a:rPr>
              <a:t>Thank</a:t>
            </a:r>
            <a:r>
              <a:rPr lang="de-DE" sz="4400" b="1" dirty="0">
                <a:solidFill>
                  <a:schemeClr val="bg1"/>
                </a:solidFill>
              </a:rPr>
              <a:t> </a:t>
            </a:r>
            <a:r>
              <a:rPr lang="de-DE" sz="4400" b="1" dirty="0" err="1">
                <a:solidFill>
                  <a:schemeClr val="bg1"/>
                </a:solidFill>
              </a:rPr>
              <a:t>you</a:t>
            </a:r>
            <a:r>
              <a:rPr lang="de-DE" sz="4400" b="1" dirty="0">
                <a:solidFill>
                  <a:schemeClr val="bg1"/>
                </a:solidFill>
              </a:rPr>
              <a:t> </a:t>
            </a:r>
            <a:r>
              <a:rPr lang="de-DE" sz="4400" b="1" dirty="0" err="1">
                <a:solidFill>
                  <a:schemeClr val="bg1"/>
                </a:solidFill>
              </a:rPr>
              <a:t>for</a:t>
            </a:r>
            <a:r>
              <a:rPr lang="de-DE" sz="4400" b="1" dirty="0">
                <a:solidFill>
                  <a:schemeClr val="bg1"/>
                </a:solidFill>
              </a:rPr>
              <a:t> </a:t>
            </a:r>
            <a:r>
              <a:rPr lang="de-DE" sz="4400" b="1" dirty="0" err="1">
                <a:solidFill>
                  <a:schemeClr val="bg1"/>
                </a:solidFill>
              </a:rPr>
              <a:t>your</a:t>
            </a:r>
            <a:r>
              <a:rPr lang="de-DE" sz="4400" b="1" dirty="0">
                <a:solidFill>
                  <a:schemeClr val="bg1"/>
                </a:solidFill>
              </a:rPr>
              <a:t> </a:t>
            </a:r>
            <a:r>
              <a:rPr lang="de-DE" sz="4400" b="1" dirty="0" err="1">
                <a:solidFill>
                  <a:schemeClr val="bg1"/>
                </a:solidFill>
              </a:rPr>
              <a:t>attention</a:t>
            </a:r>
            <a:r>
              <a:rPr lang="de-DE" sz="4400" b="1" dirty="0">
                <a:solidFill>
                  <a:schemeClr val="bg1"/>
                </a:solidFill>
              </a:rPr>
              <a:t>!</a:t>
            </a:r>
          </a:p>
          <a:p>
            <a:pPr marL="0" indent="0" algn="ctr">
              <a:buNone/>
            </a:pPr>
            <a:endParaRPr lang="de-DE" sz="4400" b="1" dirty="0"/>
          </a:p>
        </p:txBody>
      </p:sp>
      <p:sp>
        <p:nvSpPr>
          <p:cNvPr id="4" name="Herz 3">
            <a:extLst>
              <a:ext uri="{FF2B5EF4-FFF2-40B4-BE49-F238E27FC236}">
                <a16:creationId xmlns:a16="http://schemas.microsoft.com/office/drawing/2014/main" id="{743C7916-9DC9-4F05-2DF6-1516001B890E}"/>
              </a:ext>
            </a:extLst>
          </p:cNvPr>
          <p:cNvSpPr/>
          <p:nvPr/>
        </p:nvSpPr>
        <p:spPr>
          <a:xfrm>
            <a:off x="5784850" y="3270249"/>
            <a:ext cx="622300" cy="5715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8704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0097F-B9EB-9422-605D-A5B212070E4B}"/>
              </a:ext>
            </a:extLst>
          </p:cNvPr>
          <p:cNvSpPr>
            <a:spLocks noGrp="1"/>
          </p:cNvSpPr>
          <p:nvPr>
            <p:ph type="title"/>
          </p:nvPr>
        </p:nvSpPr>
        <p:spPr>
          <a:xfrm>
            <a:off x="167377" y="18254"/>
            <a:ext cx="10515600" cy="1325563"/>
          </a:xfrm>
        </p:spPr>
        <p:txBody>
          <a:bodyPr/>
          <a:lstStyle/>
          <a:p>
            <a:r>
              <a:rPr lang="de-DE" dirty="0"/>
              <a:t>Research </a:t>
            </a:r>
            <a:r>
              <a:rPr lang="de-DE" dirty="0" err="1"/>
              <a:t>questions</a:t>
            </a:r>
            <a:endParaRPr lang="de-DE" dirty="0"/>
          </a:p>
        </p:txBody>
      </p:sp>
      <p:sp>
        <p:nvSpPr>
          <p:cNvPr id="3" name="Inhaltsplatzhalter 2">
            <a:extLst>
              <a:ext uri="{FF2B5EF4-FFF2-40B4-BE49-F238E27FC236}">
                <a16:creationId xmlns:a16="http://schemas.microsoft.com/office/drawing/2014/main" id="{7611E0E3-9553-4FD7-FF9A-C1EEF1F107D2}"/>
              </a:ext>
            </a:extLst>
          </p:cNvPr>
          <p:cNvSpPr>
            <a:spLocks noGrp="1"/>
          </p:cNvSpPr>
          <p:nvPr>
            <p:ph idx="1"/>
          </p:nvPr>
        </p:nvSpPr>
        <p:spPr>
          <a:xfrm>
            <a:off x="838200" y="1012243"/>
            <a:ext cx="10515600" cy="4626837"/>
          </a:xfrm>
        </p:spPr>
        <p:txBody>
          <a:bodyPr>
            <a:normAutofit/>
          </a:bodyPr>
          <a:lstStyle/>
          <a:p>
            <a:pPr marL="0" marR="0" indent="0">
              <a:spcBef>
                <a:spcPts val="0"/>
              </a:spcBef>
              <a:spcAft>
                <a:spcPts val="0"/>
              </a:spcAft>
              <a:buNone/>
            </a:pPr>
            <a:r>
              <a:rPr lang="en-GB" sz="1600" b="1" dirty="0">
                <a:solidFill>
                  <a:srgbClr val="000000"/>
                </a:solidFill>
                <a:effectLst/>
              </a:rPr>
              <a:t>1. How can a community garden/agriculture in the peri-urban area of a big </a:t>
            </a:r>
            <a:r>
              <a:rPr lang="en-GB" sz="1600" b="1" dirty="0">
                <a:solidFill>
                  <a:srgbClr val="000000"/>
                </a:solidFill>
              </a:rPr>
              <a:t>city </a:t>
            </a:r>
            <a:br>
              <a:rPr lang="en-GB" sz="1600" b="1" dirty="0">
                <a:solidFill>
                  <a:srgbClr val="000000"/>
                </a:solidFill>
              </a:rPr>
            </a:br>
            <a:r>
              <a:rPr lang="en-GB" sz="1600" b="1" dirty="0">
                <a:solidFill>
                  <a:srgbClr val="000000"/>
                </a:solidFill>
              </a:rPr>
              <a:t>(in the context of locals still practicing agriculture in an individual and specific traditional manner) look like? </a:t>
            </a:r>
          </a:p>
          <a:p>
            <a:pPr marL="0" marR="0" indent="0">
              <a:spcBef>
                <a:spcPts val="0"/>
              </a:spcBef>
              <a:spcAft>
                <a:spcPts val="0"/>
              </a:spcAft>
              <a:buNone/>
            </a:pPr>
            <a:endParaRPr lang="en-GB" sz="1600" b="1" dirty="0">
              <a:solidFill>
                <a:srgbClr val="000000"/>
              </a:solidFill>
            </a:endParaRPr>
          </a:p>
          <a:p>
            <a:pPr marL="457200" lvl="1" indent="0">
              <a:spcBef>
                <a:spcPts val="0"/>
              </a:spcBef>
              <a:buNone/>
            </a:pPr>
            <a:r>
              <a:rPr lang="en-GB" sz="1400" b="1" dirty="0">
                <a:solidFill>
                  <a:srgbClr val="000000"/>
                </a:solidFill>
                <a:effectLst/>
              </a:rPr>
              <a:t>1.1 What are </a:t>
            </a:r>
            <a:r>
              <a:rPr lang="en-GB" sz="1400" b="1" dirty="0">
                <a:solidFill>
                  <a:srgbClr val="000000"/>
                </a:solidFill>
              </a:rPr>
              <a:t>its elements, (power)relations and stakeholders</a:t>
            </a:r>
            <a:r>
              <a:rPr lang="en-GB" sz="1400" b="1" dirty="0">
                <a:solidFill>
                  <a:srgbClr val="000000"/>
                </a:solidFill>
                <a:effectLst/>
              </a:rPr>
              <a:t>?</a:t>
            </a:r>
          </a:p>
          <a:p>
            <a:pPr marL="457200" lvl="1" indent="0">
              <a:spcBef>
                <a:spcPts val="0"/>
              </a:spcBef>
              <a:buNone/>
            </a:pPr>
            <a:r>
              <a:rPr lang="en-US" sz="1400" b="1" dirty="0">
                <a:solidFill>
                  <a:srgbClr val="000000"/>
                </a:solidFill>
              </a:rPr>
              <a:t>1.2 What challenges arise regarding long-term functionality and what are ways of dealing with them? </a:t>
            </a:r>
          </a:p>
          <a:p>
            <a:pPr marL="457200" lvl="1" indent="0">
              <a:spcBef>
                <a:spcPts val="0"/>
              </a:spcBef>
              <a:buNone/>
            </a:pPr>
            <a:r>
              <a:rPr lang="en-GB" sz="1400" b="1" dirty="0">
                <a:solidFill>
                  <a:srgbClr val="000000"/>
                </a:solidFill>
                <a:effectLst/>
              </a:rPr>
              <a:t>1.3 What challenges arise regarding the peri-urban location and what are ways of dealing with them?</a:t>
            </a:r>
            <a:endParaRPr lang="en-GB" sz="1600" dirty="0"/>
          </a:p>
          <a:p>
            <a:pPr marL="457200" lvl="1" indent="0">
              <a:buNone/>
            </a:pPr>
            <a:endParaRPr lang="en-GB" sz="1600" dirty="0">
              <a:solidFill>
                <a:srgbClr val="000000"/>
              </a:solidFill>
            </a:endParaRPr>
          </a:p>
          <a:p>
            <a:pPr marL="0" marR="0" indent="0">
              <a:spcBef>
                <a:spcPts val="0"/>
              </a:spcBef>
              <a:spcAft>
                <a:spcPts val="0"/>
              </a:spcAft>
              <a:buNone/>
            </a:pPr>
            <a:r>
              <a:rPr lang="en-GB" sz="1600" b="1" dirty="0">
                <a:solidFill>
                  <a:srgbClr val="000000"/>
                </a:solidFill>
              </a:rPr>
              <a:t>2. What are good case-study examples of events and activities to attract participants, new members and locals that are starting to learn about the existence and benefits of urban gardening/agriculture?</a:t>
            </a:r>
          </a:p>
          <a:p>
            <a:pPr marL="0" marR="0" indent="0">
              <a:spcBef>
                <a:spcPts val="0"/>
              </a:spcBef>
              <a:spcAft>
                <a:spcPts val="0"/>
              </a:spcAft>
              <a:buNone/>
            </a:pPr>
            <a:endParaRPr lang="en-GB" sz="1800" b="1" dirty="0">
              <a:solidFill>
                <a:srgbClr val="000000"/>
              </a:solidFill>
            </a:endParaRPr>
          </a:p>
          <a:p>
            <a:pPr marL="0" marR="0" indent="0">
              <a:spcBef>
                <a:spcPts val="0"/>
              </a:spcBef>
              <a:spcAft>
                <a:spcPts val="0"/>
              </a:spcAft>
              <a:buNone/>
            </a:pPr>
            <a:endParaRPr lang="en-GB" sz="1800" b="1" dirty="0">
              <a:solidFill>
                <a:srgbClr val="000000"/>
              </a:solidFill>
            </a:endParaRPr>
          </a:p>
          <a:p>
            <a:pPr marL="0" marR="0" indent="0">
              <a:spcBef>
                <a:spcPts val="0"/>
              </a:spcBef>
              <a:spcAft>
                <a:spcPts val="0"/>
              </a:spcAft>
              <a:buNone/>
            </a:pPr>
            <a:endParaRPr lang="en-GB" sz="1800" b="1" dirty="0">
              <a:solidFill>
                <a:srgbClr val="000000"/>
              </a:solidFill>
            </a:endParaRPr>
          </a:p>
          <a:p>
            <a:pPr marL="0" marR="0" indent="0">
              <a:spcBef>
                <a:spcPts val="0"/>
              </a:spcBef>
              <a:spcAft>
                <a:spcPts val="0"/>
              </a:spcAft>
              <a:buNone/>
            </a:pPr>
            <a:endParaRPr lang="en-GB" sz="1800" dirty="0"/>
          </a:p>
        </p:txBody>
      </p:sp>
      <p:pic>
        <p:nvPicPr>
          <p:cNvPr id="4" name="Grafik 3">
            <a:extLst>
              <a:ext uri="{FF2B5EF4-FFF2-40B4-BE49-F238E27FC236}">
                <a16:creationId xmlns:a16="http://schemas.microsoft.com/office/drawing/2014/main" id="{C2E3B1A6-8D5E-75CE-1ECE-C48DB2CEF4ED}"/>
              </a:ext>
            </a:extLst>
          </p:cNvPr>
          <p:cNvPicPr>
            <a:picLocks noChangeAspect="1"/>
          </p:cNvPicPr>
          <p:nvPr/>
        </p:nvPicPr>
        <p:blipFill>
          <a:blip r:embed="rId3"/>
          <a:stretch>
            <a:fillRect/>
          </a:stretch>
        </p:blipFill>
        <p:spPr>
          <a:xfrm>
            <a:off x="6454587" y="3065929"/>
            <a:ext cx="3428391" cy="3106121"/>
          </a:xfrm>
          <a:prstGeom prst="rect">
            <a:avLst/>
          </a:prstGeom>
        </p:spPr>
      </p:pic>
      <p:pic>
        <p:nvPicPr>
          <p:cNvPr id="6" name="Grafik 5">
            <a:extLst>
              <a:ext uri="{FF2B5EF4-FFF2-40B4-BE49-F238E27FC236}">
                <a16:creationId xmlns:a16="http://schemas.microsoft.com/office/drawing/2014/main" id="{99430D9D-2A97-C6BA-CDF1-E299547D6C00}"/>
              </a:ext>
            </a:extLst>
          </p:cNvPr>
          <p:cNvPicPr>
            <a:picLocks noChangeAspect="1"/>
          </p:cNvPicPr>
          <p:nvPr/>
        </p:nvPicPr>
        <p:blipFill>
          <a:blip r:embed="rId4"/>
          <a:stretch>
            <a:fillRect/>
          </a:stretch>
        </p:blipFill>
        <p:spPr>
          <a:xfrm>
            <a:off x="751876" y="3065929"/>
            <a:ext cx="5111477" cy="3106121"/>
          </a:xfrm>
          <a:prstGeom prst="rect">
            <a:avLst/>
          </a:prstGeom>
        </p:spPr>
      </p:pic>
      <p:sp>
        <p:nvSpPr>
          <p:cNvPr id="7" name="Ellipse 6">
            <a:extLst>
              <a:ext uri="{FF2B5EF4-FFF2-40B4-BE49-F238E27FC236}">
                <a16:creationId xmlns:a16="http://schemas.microsoft.com/office/drawing/2014/main" id="{C601F61C-588C-567D-15AE-F5637E8151D0}"/>
              </a:ext>
            </a:extLst>
          </p:cNvPr>
          <p:cNvSpPr/>
          <p:nvPr/>
        </p:nvSpPr>
        <p:spPr>
          <a:xfrm>
            <a:off x="2853466" y="5303520"/>
            <a:ext cx="1333948" cy="281772"/>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unten 7">
            <a:extLst>
              <a:ext uri="{FF2B5EF4-FFF2-40B4-BE49-F238E27FC236}">
                <a16:creationId xmlns:a16="http://schemas.microsoft.com/office/drawing/2014/main" id="{6BAB3BCE-A820-BAED-45C8-D87DB9FA082D}"/>
              </a:ext>
            </a:extLst>
          </p:cNvPr>
          <p:cNvSpPr/>
          <p:nvPr/>
        </p:nvSpPr>
        <p:spPr>
          <a:xfrm rot="7190637">
            <a:off x="7933913" y="5632719"/>
            <a:ext cx="275664" cy="287151"/>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11667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44D41E-9CFC-F3A8-0F58-001231A77C45}"/>
              </a:ext>
            </a:extLst>
          </p:cNvPr>
          <p:cNvSpPr>
            <a:spLocks noGrp="1"/>
          </p:cNvSpPr>
          <p:nvPr>
            <p:ph type="title"/>
          </p:nvPr>
        </p:nvSpPr>
        <p:spPr/>
        <p:txBody>
          <a:bodyPr/>
          <a:lstStyle/>
          <a:p>
            <a:r>
              <a:rPr lang="de-DE" dirty="0" err="1"/>
              <a:t>Methodology</a:t>
            </a:r>
            <a:endParaRPr lang="de-DE" dirty="0"/>
          </a:p>
        </p:txBody>
      </p:sp>
      <p:grpSp>
        <p:nvGrpSpPr>
          <p:cNvPr id="19" name="Gruppieren 18">
            <a:extLst>
              <a:ext uri="{FF2B5EF4-FFF2-40B4-BE49-F238E27FC236}">
                <a16:creationId xmlns:a16="http://schemas.microsoft.com/office/drawing/2014/main" id="{70615A8F-62E6-66D1-6596-04F76343BFA4}"/>
              </a:ext>
            </a:extLst>
          </p:cNvPr>
          <p:cNvGrpSpPr/>
          <p:nvPr/>
        </p:nvGrpSpPr>
        <p:grpSpPr>
          <a:xfrm>
            <a:off x="992220" y="2229351"/>
            <a:ext cx="9737387" cy="3551690"/>
            <a:chOff x="1313234" y="2262463"/>
            <a:chExt cx="9416374" cy="3399180"/>
          </a:xfrm>
        </p:grpSpPr>
        <p:sp>
          <p:nvSpPr>
            <p:cNvPr id="15" name="Textfeld 2">
              <a:extLst>
                <a:ext uri="{FF2B5EF4-FFF2-40B4-BE49-F238E27FC236}">
                  <a16:creationId xmlns:a16="http://schemas.microsoft.com/office/drawing/2014/main" id="{B91DF20F-BE43-6DB2-49DA-586892134069}"/>
                </a:ext>
              </a:extLst>
            </p:cNvPr>
            <p:cNvSpPr txBox="1">
              <a:spLocks noChangeArrowheads="1"/>
            </p:cNvSpPr>
            <p:nvPr/>
          </p:nvSpPr>
          <p:spPr bwMode="auto">
            <a:xfrm>
              <a:off x="6158341" y="2262463"/>
              <a:ext cx="1829430" cy="30468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lang="de-DE" sz="1100" kern="100" dirty="0" err="1">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Intermediary</a:t>
              </a:r>
              <a:r>
                <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de-DE" sz="1100" b="0" i="0" u="none" strike="noStrike" kern="1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Presentation</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8" name="Gruppieren 17">
              <a:extLst>
                <a:ext uri="{FF2B5EF4-FFF2-40B4-BE49-F238E27FC236}">
                  <a16:creationId xmlns:a16="http://schemas.microsoft.com/office/drawing/2014/main" id="{BBF386D1-49AC-6FB7-AA5C-65400E2DEF75}"/>
                </a:ext>
              </a:extLst>
            </p:cNvPr>
            <p:cNvGrpSpPr/>
            <p:nvPr/>
          </p:nvGrpSpPr>
          <p:grpSpPr>
            <a:xfrm>
              <a:off x="1313234" y="2262463"/>
              <a:ext cx="9416374" cy="3399180"/>
              <a:chOff x="1313234" y="2262463"/>
              <a:chExt cx="9416374" cy="3399180"/>
            </a:xfrm>
          </p:grpSpPr>
          <p:grpSp>
            <p:nvGrpSpPr>
              <p:cNvPr id="4" name="Gruppieren 3">
                <a:extLst>
                  <a:ext uri="{FF2B5EF4-FFF2-40B4-BE49-F238E27FC236}">
                    <a16:creationId xmlns:a16="http://schemas.microsoft.com/office/drawing/2014/main" id="{D0132E02-9796-E022-9C65-0AE5039CB58E}"/>
                  </a:ext>
                </a:extLst>
              </p:cNvPr>
              <p:cNvGrpSpPr/>
              <p:nvPr/>
            </p:nvGrpSpPr>
            <p:grpSpPr>
              <a:xfrm>
                <a:off x="1313234" y="2262463"/>
                <a:ext cx="9416374" cy="3399180"/>
                <a:chOff x="0" y="213952"/>
                <a:chExt cx="5794959" cy="2812689"/>
              </a:xfrm>
            </p:grpSpPr>
            <p:grpSp>
              <p:nvGrpSpPr>
                <p:cNvPr id="5" name="Gruppieren 4">
                  <a:extLst>
                    <a:ext uri="{FF2B5EF4-FFF2-40B4-BE49-F238E27FC236}">
                      <a16:creationId xmlns:a16="http://schemas.microsoft.com/office/drawing/2014/main" id="{79251CE5-B485-B0F6-9906-0A38F4FCE970}"/>
                    </a:ext>
                  </a:extLst>
                </p:cNvPr>
                <p:cNvGrpSpPr/>
                <p:nvPr/>
              </p:nvGrpSpPr>
              <p:grpSpPr>
                <a:xfrm>
                  <a:off x="0" y="213952"/>
                  <a:ext cx="5794959" cy="2812689"/>
                  <a:chOff x="0" y="213952"/>
                  <a:chExt cx="5794959" cy="2812689"/>
                </a:xfrm>
              </p:grpSpPr>
              <p:sp>
                <p:nvSpPr>
                  <p:cNvPr id="7" name="Textfeld 2">
                    <a:extLst>
                      <a:ext uri="{FF2B5EF4-FFF2-40B4-BE49-F238E27FC236}">
                        <a16:creationId xmlns:a16="http://schemas.microsoft.com/office/drawing/2014/main" id="{1B3490B6-C260-48C8-2AE9-8FA684E5C649}"/>
                      </a:ext>
                    </a:extLst>
                  </p:cNvPr>
                  <p:cNvSpPr txBox="1">
                    <a:spLocks noChangeArrowheads="1"/>
                  </p:cNvSpPr>
                  <p:nvPr/>
                </p:nvSpPr>
                <p:spPr bwMode="auto">
                  <a:xfrm>
                    <a:off x="4669104" y="213952"/>
                    <a:ext cx="1125855" cy="293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r" defTabSz="914400" eaLnBrk="1" fontAlgn="auto" latinLnBrk="0" hangingPunct="1">
                      <a:lnSpc>
                        <a:spcPct val="107000"/>
                      </a:lnSpc>
                      <a:spcBef>
                        <a:spcPts val="0"/>
                      </a:spcBef>
                      <a:spcAft>
                        <a:spcPts val="800"/>
                      </a:spcAft>
                      <a:buClrTx/>
                      <a:buSzTx/>
                      <a:buFontTx/>
                      <a:buNone/>
                      <a:tabLst/>
                      <a:defRPr/>
                    </a:pPr>
                    <a:r>
                      <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Final </a:t>
                    </a:r>
                    <a:r>
                      <a:rPr kumimoji="0" lang="de-DE" sz="1100" b="0" i="0" u="none" strike="noStrike" kern="1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Presentation</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Pfeil: nach rechts 7">
                    <a:extLst>
                      <a:ext uri="{FF2B5EF4-FFF2-40B4-BE49-F238E27FC236}">
                        <a16:creationId xmlns:a16="http://schemas.microsoft.com/office/drawing/2014/main" id="{5BCB0A9D-F63B-29B2-0C41-BB1A839D8CDD}"/>
                      </a:ext>
                    </a:extLst>
                  </p:cNvPr>
                  <p:cNvSpPr/>
                  <p:nvPr/>
                </p:nvSpPr>
                <p:spPr>
                  <a:xfrm>
                    <a:off x="105196" y="431744"/>
                    <a:ext cx="5611294" cy="276860"/>
                  </a:xfrm>
                  <a:prstGeom prst="rightArrow">
                    <a:avLst/>
                  </a:prstGeom>
                  <a:solidFill>
                    <a:srgbClr val="70AD47">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9" name="Textfeld 2">
                    <a:extLst>
                      <a:ext uri="{FF2B5EF4-FFF2-40B4-BE49-F238E27FC236}">
                        <a16:creationId xmlns:a16="http://schemas.microsoft.com/office/drawing/2014/main" id="{37F7CD80-50E1-9004-A76B-2BD141F43B49}"/>
                      </a:ext>
                    </a:extLst>
                  </p:cNvPr>
                  <p:cNvSpPr txBox="1">
                    <a:spLocks noChangeArrowheads="1"/>
                  </p:cNvSpPr>
                  <p:nvPr/>
                </p:nvSpPr>
                <p:spPr bwMode="auto">
                  <a:xfrm>
                    <a:off x="0" y="213952"/>
                    <a:ext cx="668655" cy="22092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First </a:t>
                    </a:r>
                    <a:r>
                      <a:rPr kumimoji="0" lang="de-DE" sz="1100" b="0" i="0" u="none" strike="noStrike" kern="1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Lecture</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feld 2">
                    <a:extLst>
                      <a:ext uri="{FF2B5EF4-FFF2-40B4-BE49-F238E27FC236}">
                        <a16:creationId xmlns:a16="http://schemas.microsoft.com/office/drawing/2014/main" id="{C561EC85-D2AD-446A-5154-DB46159B1D1A}"/>
                      </a:ext>
                    </a:extLst>
                  </p:cNvPr>
                  <p:cNvSpPr txBox="1">
                    <a:spLocks noChangeArrowheads="1"/>
                  </p:cNvSpPr>
                  <p:nvPr/>
                </p:nvSpPr>
                <p:spPr bwMode="auto">
                  <a:xfrm>
                    <a:off x="1302556" y="213952"/>
                    <a:ext cx="1125855" cy="21124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First </a:t>
                    </a:r>
                    <a:r>
                      <a:rPr kumimoji="0" lang="de-DE" sz="1100" b="0" i="0" u="none" strike="noStrike" kern="1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Presentation</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Gerader Verbinder 10">
                    <a:extLst>
                      <a:ext uri="{FF2B5EF4-FFF2-40B4-BE49-F238E27FC236}">
                        <a16:creationId xmlns:a16="http://schemas.microsoft.com/office/drawing/2014/main" id="{185C6656-0A2E-CED1-697E-84F1F7E4C38A}"/>
                      </a:ext>
                    </a:extLst>
                  </p:cNvPr>
                  <p:cNvCxnSpPr/>
                  <p:nvPr/>
                </p:nvCxnSpPr>
                <p:spPr>
                  <a:xfrm flipH="1">
                    <a:off x="105196" y="428878"/>
                    <a:ext cx="0" cy="211243"/>
                  </a:xfrm>
                  <a:prstGeom prst="line">
                    <a:avLst/>
                  </a:prstGeom>
                  <a:noFill/>
                  <a:ln w="6350" cap="flat" cmpd="sng" algn="ctr">
                    <a:solidFill>
                      <a:srgbClr val="4472C4"/>
                    </a:solidFill>
                    <a:prstDash val="solid"/>
                    <a:miter lim="800000"/>
                  </a:ln>
                  <a:effectLst/>
                </p:spPr>
              </p:cxnSp>
              <p:sp>
                <p:nvSpPr>
                  <p:cNvPr id="12" name="Textfeld 2">
                    <a:extLst>
                      <a:ext uri="{FF2B5EF4-FFF2-40B4-BE49-F238E27FC236}">
                        <a16:creationId xmlns:a16="http://schemas.microsoft.com/office/drawing/2014/main" id="{F2D83077-EA66-290E-500C-809B1E158D35}"/>
                      </a:ext>
                    </a:extLst>
                  </p:cNvPr>
                  <p:cNvSpPr txBox="1">
                    <a:spLocks noChangeArrowheads="1"/>
                  </p:cNvSpPr>
                  <p:nvPr/>
                </p:nvSpPr>
                <p:spPr bwMode="auto">
                  <a:xfrm>
                    <a:off x="121380" y="695915"/>
                    <a:ext cx="1711325" cy="189738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1"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Group-Discovery-Phase</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Coordinating Ideas and Needs</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Finding collective research questions</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defRPr/>
                    </a:pPr>
                    <a:r>
                      <a:rPr lang="en-GB" sz="11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Creating Procedure-Plan and Organizing first Interviews</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feld 2">
                    <a:extLst>
                      <a:ext uri="{FF2B5EF4-FFF2-40B4-BE49-F238E27FC236}">
                        <a16:creationId xmlns:a16="http://schemas.microsoft.com/office/drawing/2014/main" id="{C6BD9BD9-BC93-BC6F-43A3-DF769D9D85D4}"/>
                      </a:ext>
                    </a:extLst>
                  </p:cNvPr>
                  <p:cNvSpPr txBox="1">
                    <a:spLocks noChangeArrowheads="1"/>
                  </p:cNvSpPr>
                  <p:nvPr/>
                </p:nvSpPr>
                <p:spPr bwMode="auto">
                  <a:xfrm>
                    <a:off x="1933996" y="687824"/>
                    <a:ext cx="1711325" cy="233881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1"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First Phase of Data Generation and Analyse</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Sharpening Research questions</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Question Block 1: Conducting qualitative guided and problem centred Interviews with two members of </a:t>
                    </a:r>
                    <a:r>
                      <a:rPr kumimoji="0" lang="en-GB" sz="1100" b="0" u="none" strike="noStrike" kern="1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Hortigas</a:t>
                    </a:r>
                    <a:r>
                      <a:rPr lang="en-GB" sz="11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a:t>
                    </a:r>
                    <a:r>
                      <a:rPr lang="en-US" sz="11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Founder of the cooperative and radio-responsible and member of the commission “</a:t>
                    </a:r>
                    <a:r>
                      <a:rPr lang="en-US" sz="1100" kern="100" dirty="0" err="1">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Difusión</a:t>
                    </a:r>
                    <a:r>
                      <a:rPr lang="en-US" sz="11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Friendship as a method, Co-Usage of Mural, GDPR </a:t>
                    </a:r>
                    <a:r>
                      <a:rPr lang="de-DE" sz="11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and </a:t>
                    </a:r>
                    <a:r>
                      <a:rPr lang="de-DE" sz="1100" kern="100" dirty="0" err="1">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Ethics</a:t>
                    </a:r>
                    <a:endParaRPr kumimoji="0" lang="en-GB"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First Data-Analysis and Results</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Question Block 2: Preparing Literature review and case-study collection in Cologne Urban Gardening Network</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feld 2">
                    <a:extLst>
                      <a:ext uri="{FF2B5EF4-FFF2-40B4-BE49-F238E27FC236}">
                        <a16:creationId xmlns:a16="http://schemas.microsoft.com/office/drawing/2014/main" id="{1D888DB0-068B-F90C-79F5-5D316F443A50}"/>
                      </a:ext>
                    </a:extLst>
                  </p:cNvPr>
                  <p:cNvSpPr txBox="1">
                    <a:spLocks noChangeArrowheads="1"/>
                  </p:cNvSpPr>
                  <p:nvPr/>
                </p:nvSpPr>
                <p:spPr bwMode="auto">
                  <a:xfrm>
                    <a:off x="3698060" y="687823"/>
                    <a:ext cx="1711325" cy="21361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1"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Second Phase of Data Generation and Analyse &amp; Finalization</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defRPr/>
                    </a:pPr>
                    <a:r>
                      <a:rPr kumimoji="0" lang="en-GB"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Question Block 2: Conducting collective </a:t>
                    </a:r>
                    <a:r>
                      <a:rPr lang="en-GB" sz="11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case-study brainstorm with </a:t>
                    </a:r>
                    <a:r>
                      <a:rPr lang="en-US" sz="1100" kern="100" dirty="0" err="1">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Netzwerk</a:t>
                    </a:r>
                    <a:r>
                      <a:rPr lang="en-US" sz="11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der </a:t>
                    </a:r>
                    <a:r>
                      <a:rPr lang="en-US" sz="1100" kern="100" dirty="0" err="1">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Kölner</a:t>
                    </a:r>
                    <a:r>
                      <a:rPr lang="en-US" sz="11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a:t>
                    </a:r>
                    <a:r>
                      <a:rPr lang="en-US" sz="1100" kern="100" dirty="0" err="1">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Gemeinschaftsgärten</a:t>
                    </a:r>
                    <a:r>
                      <a:rPr lang="en-US" sz="11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and the Food Council of Cologne by joining their assembly and through Mail-Contact </a:t>
                    </a:r>
                  </a:p>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Synthesis: Bringing Data, Research questions and Living Lab-Context together</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6" name="Gerader Verbinder 5">
                  <a:extLst>
                    <a:ext uri="{FF2B5EF4-FFF2-40B4-BE49-F238E27FC236}">
                      <a16:creationId xmlns:a16="http://schemas.microsoft.com/office/drawing/2014/main" id="{6F0A070C-2CC0-5B99-2A9E-FB08182D019F}"/>
                    </a:ext>
                  </a:extLst>
                </p:cNvPr>
                <p:cNvCxnSpPr/>
                <p:nvPr/>
              </p:nvCxnSpPr>
              <p:spPr>
                <a:xfrm flipH="1">
                  <a:off x="3529361" y="434897"/>
                  <a:ext cx="0" cy="211243"/>
                </a:xfrm>
                <a:prstGeom prst="line">
                  <a:avLst/>
                </a:prstGeom>
                <a:noFill/>
                <a:ln w="6350" cap="flat" cmpd="sng" algn="ctr">
                  <a:solidFill>
                    <a:srgbClr val="4472C4"/>
                  </a:solidFill>
                  <a:prstDash val="solid"/>
                  <a:miter lim="800000"/>
                </a:ln>
                <a:effectLst/>
              </p:spPr>
            </p:cxnSp>
          </p:grpSp>
          <p:cxnSp>
            <p:nvCxnSpPr>
              <p:cNvPr id="16" name="Gerader Verbinder 15">
                <a:extLst>
                  <a:ext uri="{FF2B5EF4-FFF2-40B4-BE49-F238E27FC236}">
                    <a16:creationId xmlns:a16="http://schemas.microsoft.com/office/drawing/2014/main" id="{5BF137FC-8964-C2C6-624A-D28B4132DF13}"/>
                  </a:ext>
                </a:extLst>
              </p:cNvPr>
              <p:cNvCxnSpPr/>
              <p:nvPr/>
            </p:nvCxnSpPr>
            <p:spPr>
              <a:xfrm flipH="1">
                <a:off x="4341545" y="2522204"/>
                <a:ext cx="0" cy="255291"/>
              </a:xfrm>
              <a:prstGeom prst="line">
                <a:avLst/>
              </a:prstGeom>
              <a:noFill/>
              <a:ln w="6350" cap="flat" cmpd="sng" algn="ctr">
                <a:solidFill>
                  <a:srgbClr val="4472C4"/>
                </a:solidFill>
                <a:prstDash val="solid"/>
                <a:miter lim="800000"/>
              </a:ln>
              <a:effectLst/>
            </p:spPr>
          </p:cxnSp>
          <p:cxnSp>
            <p:nvCxnSpPr>
              <p:cNvPr id="17" name="Gerader Verbinder 16">
                <a:extLst>
                  <a:ext uri="{FF2B5EF4-FFF2-40B4-BE49-F238E27FC236}">
                    <a16:creationId xmlns:a16="http://schemas.microsoft.com/office/drawing/2014/main" id="{C20083AD-CAEF-4D96-44AA-FC8BAC5A5D51}"/>
                  </a:ext>
                </a:extLst>
              </p:cNvPr>
              <p:cNvCxnSpPr/>
              <p:nvPr/>
            </p:nvCxnSpPr>
            <p:spPr>
              <a:xfrm flipH="1">
                <a:off x="10602102" y="2567151"/>
                <a:ext cx="0" cy="255291"/>
              </a:xfrm>
              <a:prstGeom prst="line">
                <a:avLst/>
              </a:prstGeom>
              <a:noFill/>
              <a:ln w="6350" cap="flat" cmpd="sng" algn="ctr">
                <a:solidFill>
                  <a:srgbClr val="4472C4"/>
                </a:solidFill>
                <a:prstDash val="solid"/>
                <a:miter lim="800000"/>
              </a:ln>
              <a:effectLst/>
            </p:spPr>
          </p:cxnSp>
        </p:grpSp>
      </p:grpSp>
      <p:sp>
        <p:nvSpPr>
          <p:cNvPr id="3" name="Textfeld 2">
            <a:extLst>
              <a:ext uri="{FF2B5EF4-FFF2-40B4-BE49-F238E27FC236}">
                <a16:creationId xmlns:a16="http://schemas.microsoft.com/office/drawing/2014/main" id="{A4803FF7-9C9F-5BE2-38DE-3A58EF24B1D6}"/>
              </a:ext>
            </a:extLst>
          </p:cNvPr>
          <p:cNvSpPr txBox="1"/>
          <p:nvPr/>
        </p:nvSpPr>
        <p:spPr>
          <a:xfrm>
            <a:off x="992220" y="1814845"/>
            <a:ext cx="887380" cy="276999"/>
          </a:xfrm>
          <a:prstGeom prst="rect">
            <a:avLst/>
          </a:prstGeom>
          <a:noFill/>
        </p:spPr>
        <p:txBody>
          <a:bodyPr wrap="square" rtlCol="0">
            <a:spAutoFit/>
          </a:bodyPr>
          <a:lstStyle/>
          <a:p>
            <a:r>
              <a:rPr lang="de-DE" sz="1200" i="1" dirty="0">
                <a:solidFill>
                  <a:schemeClr val="tx1">
                    <a:lumMod val="65000"/>
                    <a:lumOff val="35000"/>
                  </a:schemeClr>
                </a:solidFill>
              </a:rPr>
              <a:t>02.03.2023</a:t>
            </a:r>
          </a:p>
        </p:txBody>
      </p:sp>
      <p:sp>
        <p:nvSpPr>
          <p:cNvPr id="20" name="Textfeld 19">
            <a:extLst>
              <a:ext uri="{FF2B5EF4-FFF2-40B4-BE49-F238E27FC236}">
                <a16:creationId xmlns:a16="http://schemas.microsoft.com/office/drawing/2014/main" id="{E88865B2-FB2D-BC05-4487-2BEFB99DF2BF}"/>
              </a:ext>
            </a:extLst>
          </p:cNvPr>
          <p:cNvSpPr txBox="1"/>
          <p:nvPr/>
        </p:nvSpPr>
        <p:spPr>
          <a:xfrm>
            <a:off x="3680079" y="1814845"/>
            <a:ext cx="887380" cy="276999"/>
          </a:xfrm>
          <a:prstGeom prst="rect">
            <a:avLst/>
          </a:prstGeom>
          <a:noFill/>
        </p:spPr>
        <p:txBody>
          <a:bodyPr wrap="square" rtlCol="0">
            <a:spAutoFit/>
          </a:bodyPr>
          <a:lstStyle/>
          <a:p>
            <a:pPr algn="ctr"/>
            <a:r>
              <a:rPr lang="de-DE" sz="1200" i="1" dirty="0">
                <a:solidFill>
                  <a:schemeClr val="tx1">
                    <a:lumMod val="65000"/>
                    <a:lumOff val="35000"/>
                  </a:schemeClr>
                </a:solidFill>
              </a:rPr>
              <a:t>11.04.2023</a:t>
            </a:r>
          </a:p>
        </p:txBody>
      </p:sp>
      <p:sp>
        <p:nvSpPr>
          <p:cNvPr id="21" name="Textfeld 20">
            <a:extLst>
              <a:ext uri="{FF2B5EF4-FFF2-40B4-BE49-F238E27FC236}">
                <a16:creationId xmlns:a16="http://schemas.microsoft.com/office/drawing/2014/main" id="{4557F13C-0DD1-CB09-F196-80B28DA867CE}"/>
              </a:ext>
            </a:extLst>
          </p:cNvPr>
          <p:cNvSpPr txBox="1"/>
          <p:nvPr/>
        </p:nvSpPr>
        <p:spPr>
          <a:xfrm>
            <a:off x="6504709" y="1814845"/>
            <a:ext cx="887380" cy="276999"/>
          </a:xfrm>
          <a:prstGeom prst="rect">
            <a:avLst/>
          </a:prstGeom>
          <a:noFill/>
        </p:spPr>
        <p:txBody>
          <a:bodyPr wrap="square" rtlCol="0">
            <a:spAutoFit/>
          </a:bodyPr>
          <a:lstStyle/>
          <a:p>
            <a:pPr algn="ctr"/>
            <a:r>
              <a:rPr lang="de-DE" sz="1200" i="1" dirty="0">
                <a:solidFill>
                  <a:schemeClr val="tx1">
                    <a:lumMod val="65000"/>
                    <a:lumOff val="35000"/>
                  </a:schemeClr>
                </a:solidFill>
              </a:rPr>
              <a:t>17.05.2023</a:t>
            </a:r>
          </a:p>
        </p:txBody>
      </p:sp>
      <p:sp>
        <p:nvSpPr>
          <p:cNvPr id="22" name="Textfeld 21">
            <a:extLst>
              <a:ext uri="{FF2B5EF4-FFF2-40B4-BE49-F238E27FC236}">
                <a16:creationId xmlns:a16="http://schemas.microsoft.com/office/drawing/2014/main" id="{7E309E18-6DA1-4840-4458-AA1E6B48BD1B}"/>
              </a:ext>
            </a:extLst>
          </p:cNvPr>
          <p:cNvSpPr txBox="1"/>
          <p:nvPr/>
        </p:nvSpPr>
        <p:spPr>
          <a:xfrm>
            <a:off x="9842227" y="1809719"/>
            <a:ext cx="887380" cy="276999"/>
          </a:xfrm>
          <a:prstGeom prst="rect">
            <a:avLst/>
          </a:prstGeom>
          <a:noFill/>
        </p:spPr>
        <p:txBody>
          <a:bodyPr wrap="square" rtlCol="0">
            <a:spAutoFit/>
          </a:bodyPr>
          <a:lstStyle/>
          <a:p>
            <a:pPr algn="ctr"/>
            <a:r>
              <a:rPr lang="de-DE" sz="1200" i="1" dirty="0">
                <a:solidFill>
                  <a:schemeClr val="tx1">
                    <a:lumMod val="65000"/>
                    <a:lumOff val="35000"/>
                  </a:schemeClr>
                </a:solidFill>
              </a:rPr>
              <a:t>15.06.2023</a:t>
            </a:r>
          </a:p>
        </p:txBody>
      </p:sp>
    </p:spTree>
    <p:extLst>
      <p:ext uri="{BB962C8B-B14F-4D97-AF65-F5344CB8AC3E}">
        <p14:creationId xmlns:p14="http://schemas.microsoft.com/office/powerpoint/2010/main" val="684785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0;g228b830c697_0_30">
            <a:extLst>
              <a:ext uri="{FF2B5EF4-FFF2-40B4-BE49-F238E27FC236}">
                <a16:creationId xmlns:a16="http://schemas.microsoft.com/office/drawing/2014/main" id="{7D7C58B4-85CF-0600-B7B5-868D790193D7}"/>
              </a:ext>
            </a:extLst>
          </p:cNvPr>
          <p:cNvPicPr preferRelativeResize="0">
            <a:picLocks noGrp="1"/>
          </p:cNvPicPr>
          <p:nvPr>
            <p:ph idx="1"/>
          </p:nvPr>
        </p:nvPicPr>
        <p:blipFill>
          <a:blip r:embed="rId2">
            <a:alphaModFix/>
          </a:blip>
          <a:stretch>
            <a:fillRect/>
          </a:stretch>
        </p:blipFill>
        <p:spPr>
          <a:xfrm>
            <a:off x="361544" y="2048797"/>
            <a:ext cx="4800600" cy="1323975"/>
          </a:xfrm>
          <a:prstGeom prst="rect">
            <a:avLst/>
          </a:prstGeom>
          <a:noFill/>
          <a:ln>
            <a:noFill/>
          </a:ln>
        </p:spPr>
      </p:pic>
      <p:sp>
        <p:nvSpPr>
          <p:cNvPr id="7" name="Textfeld 6">
            <a:extLst>
              <a:ext uri="{FF2B5EF4-FFF2-40B4-BE49-F238E27FC236}">
                <a16:creationId xmlns:a16="http://schemas.microsoft.com/office/drawing/2014/main" id="{E3D058F2-D06B-828C-AF6E-C1AE92078014}"/>
              </a:ext>
            </a:extLst>
          </p:cNvPr>
          <p:cNvSpPr txBox="1"/>
          <p:nvPr/>
        </p:nvSpPr>
        <p:spPr>
          <a:xfrm>
            <a:off x="439366" y="3429000"/>
            <a:ext cx="5124855" cy="2086725"/>
          </a:xfrm>
          <a:prstGeom prst="rect">
            <a:avLst/>
          </a:prstGeom>
          <a:noFill/>
        </p:spPr>
        <p:txBody>
          <a:bodyPr wrap="square">
            <a:spAutoFit/>
          </a:bodyPr>
          <a:lstStyle/>
          <a:p>
            <a:pPr marL="0" lvl="0" indent="0" algn="l" rtl="0">
              <a:lnSpc>
                <a:spcPct val="90000"/>
              </a:lnSpc>
              <a:spcBef>
                <a:spcPts val="1000"/>
              </a:spcBef>
              <a:spcAft>
                <a:spcPts val="0"/>
              </a:spcAft>
              <a:buNone/>
            </a:pPr>
            <a:r>
              <a:rPr lang="es-ES" sz="1800" i="1" dirty="0"/>
              <a:t>Hortigas es una </a:t>
            </a:r>
            <a:r>
              <a:rPr lang="es-ES" sz="1800" b="1" i="1" dirty="0"/>
              <a:t>cooperativa agroecológica</a:t>
            </a:r>
            <a:r>
              <a:rPr lang="es-ES" sz="1800" i="1" dirty="0"/>
              <a:t> de producción, distribución y consumo, que nace en Granada en el año 2004. Es un proyecto comunitario donde conocer gente y pasarlo bien, </a:t>
            </a:r>
            <a:r>
              <a:rPr lang="es-ES" sz="1800" b="1" i="1" dirty="0"/>
              <a:t>buscando la autogestión de la alimentación</a:t>
            </a:r>
            <a:r>
              <a:rPr lang="es-ES" sz="1800" i="1" dirty="0"/>
              <a:t> mediante el cultivo de huertas, el trueque y apoyo mutuo con otros proyectos dedicados a la producción de alimentos y a la economía solidaria.</a:t>
            </a:r>
            <a:endParaRPr lang="es-ES" sz="2000" i="1" dirty="0"/>
          </a:p>
        </p:txBody>
      </p:sp>
      <p:sp>
        <p:nvSpPr>
          <p:cNvPr id="3" name="Title 1">
            <a:extLst>
              <a:ext uri="{FF2B5EF4-FFF2-40B4-BE49-F238E27FC236}">
                <a16:creationId xmlns:a16="http://schemas.microsoft.com/office/drawing/2014/main" id="{6F2A36AF-5E86-A9EC-1BA3-76E0AD784543}"/>
              </a:ext>
            </a:extLst>
          </p:cNvPr>
          <p:cNvSpPr>
            <a:spLocks noGrp="1"/>
          </p:cNvSpPr>
          <p:nvPr>
            <p:ph type="title"/>
          </p:nvPr>
        </p:nvSpPr>
        <p:spPr>
          <a:xfrm>
            <a:off x="838200" y="365125"/>
            <a:ext cx="10515600" cy="1325563"/>
          </a:xfrm>
        </p:spPr>
        <p:txBody>
          <a:bodyPr>
            <a:noAutofit/>
          </a:bodyPr>
          <a:lstStyle/>
          <a:p>
            <a:r>
              <a:rPr lang="en-US" sz="2400" dirty="0"/>
              <a:t>1. How can a community garden/agriculture in the peri-urban area of a </a:t>
            </a:r>
            <a:br>
              <a:rPr lang="en-US" sz="2400" dirty="0"/>
            </a:br>
            <a:r>
              <a:rPr lang="en-US" sz="2400" dirty="0"/>
              <a:t>big city (in the context of locals still practicing agriculture in an individual </a:t>
            </a:r>
            <a:br>
              <a:rPr lang="en-US" sz="2400" dirty="0"/>
            </a:br>
            <a:r>
              <a:rPr lang="en-US" sz="2400" dirty="0"/>
              <a:t>and specific traditional manner) look like? </a:t>
            </a:r>
          </a:p>
        </p:txBody>
      </p:sp>
      <p:pic>
        <p:nvPicPr>
          <p:cNvPr id="2" name="Inhaltsplatzhalter 8">
            <a:extLst>
              <a:ext uri="{FF2B5EF4-FFF2-40B4-BE49-F238E27FC236}">
                <a16:creationId xmlns:a16="http://schemas.microsoft.com/office/drawing/2014/main" id="{0D5BCFA7-EF03-F801-D213-79E664E211A8}"/>
              </a:ext>
            </a:extLst>
          </p:cNvPr>
          <p:cNvPicPr>
            <a:picLocks noChangeAspect="1"/>
          </p:cNvPicPr>
          <p:nvPr/>
        </p:nvPicPr>
        <p:blipFill>
          <a:blip r:embed="rId3"/>
          <a:stretch>
            <a:fillRect/>
          </a:stretch>
        </p:blipFill>
        <p:spPr>
          <a:xfrm>
            <a:off x="8935713" y="1350714"/>
            <a:ext cx="2894743" cy="3327898"/>
          </a:xfrm>
          <a:prstGeom prst="rect">
            <a:avLst/>
          </a:prstGeom>
        </p:spPr>
      </p:pic>
      <p:pic>
        <p:nvPicPr>
          <p:cNvPr id="6" name="Grafik 5">
            <a:extLst>
              <a:ext uri="{FF2B5EF4-FFF2-40B4-BE49-F238E27FC236}">
                <a16:creationId xmlns:a16="http://schemas.microsoft.com/office/drawing/2014/main" id="{A7D56DA6-ECF1-9AEE-155B-5F40B422D2BC}"/>
              </a:ext>
            </a:extLst>
          </p:cNvPr>
          <p:cNvPicPr>
            <a:picLocks noChangeAspect="1"/>
          </p:cNvPicPr>
          <p:nvPr/>
        </p:nvPicPr>
        <p:blipFill>
          <a:blip r:embed="rId4"/>
          <a:stretch>
            <a:fillRect/>
          </a:stretch>
        </p:blipFill>
        <p:spPr>
          <a:xfrm>
            <a:off x="6096000" y="2352675"/>
            <a:ext cx="3753622" cy="3747206"/>
          </a:xfrm>
          <a:prstGeom prst="rect">
            <a:avLst/>
          </a:prstGeom>
        </p:spPr>
      </p:pic>
      <p:sp>
        <p:nvSpPr>
          <p:cNvPr id="8" name="Ellipse 7">
            <a:extLst>
              <a:ext uri="{FF2B5EF4-FFF2-40B4-BE49-F238E27FC236}">
                <a16:creationId xmlns:a16="http://schemas.microsoft.com/office/drawing/2014/main" id="{1535DCE1-2CBC-CCA9-6F39-0559AFB90C39}"/>
              </a:ext>
            </a:extLst>
          </p:cNvPr>
          <p:cNvSpPr/>
          <p:nvPr/>
        </p:nvSpPr>
        <p:spPr>
          <a:xfrm>
            <a:off x="8561596" y="2220509"/>
            <a:ext cx="1288026" cy="132862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223412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B94CAF56-F23E-384E-D1A1-F2E1BA17C3F0}"/>
              </a:ext>
            </a:extLst>
          </p:cNvPr>
          <p:cNvPicPr>
            <a:picLocks noGrp="1" noChangeAspect="1"/>
          </p:cNvPicPr>
          <p:nvPr>
            <p:ph idx="1"/>
          </p:nvPr>
        </p:nvPicPr>
        <p:blipFill>
          <a:blip r:embed="rId2"/>
          <a:stretch>
            <a:fillRect/>
          </a:stretch>
        </p:blipFill>
        <p:spPr>
          <a:xfrm>
            <a:off x="1314855" y="255638"/>
            <a:ext cx="8997122" cy="5761704"/>
          </a:xfrm>
          <a:prstGeom prst="rect">
            <a:avLst/>
          </a:prstGeom>
        </p:spPr>
      </p:pic>
      <p:sp>
        <p:nvSpPr>
          <p:cNvPr id="9" name="Textfeld 8">
            <a:extLst>
              <a:ext uri="{FF2B5EF4-FFF2-40B4-BE49-F238E27FC236}">
                <a16:creationId xmlns:a16="http://schemas.microsoft.com/office/drawing/2014/main" id="{EAB1BFD9-8F7E-9687-A412-A12E8280E06F}"/>
              </a:ext>
            </a:extLst>
          </p:cNvPr>
          <p:cNvSpPr txBox="1"/>
          <p:nvPr/>
        </p:nvSpPr>
        <p:spPr>
          <a:xfrm>
            <a:off x="960497" y="365125"/>
            <a:ext cx="3008388" cy="1015663"/>
          </a:xfrm>
          <a:prstGeom prst="rect">
            <a:avLst/>
          </a:prstGeom>
          <a:noFill/>
        </p:spPr>
        <p:txBody>
          <a:bodyPr wrap="square" rtlCol="0">
            <a:spAutoFit/>
          </a:bodyPr>
          <a:lstStyle/>
          <a:p>
            <a:r>
              <a:rPr lang="en-US" sz="2000" b="1" dirty="0"/>
              <a:t>1.1 What are its elements, (power)relations and stakeholders?</a:t>
            </a:r>
          </a:p>
        </p:txBody>
      </p:sp>
    </p:spTree>
    <p:extLst>
      <p:ext uri="{BB962C8B-B14F-4D97-AF65-F5344CB8AC3E}">
        <p14:creationId xmlns:p14="http://schemas.microsoft.com/office/powerpoint/2010/main" val="2589077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BE055D-A66F-5058-16A8-ACA98FE0B316}"/>
              </a:ext>
            </a:extLst>
          </p:cNvPr>
          <p:cNvSpPr>
            <a:spLocks noGrp="1"/>
          </p:cNvSpPr>
          <p:nvPr>
            <p:ph type="title"/>
          </p:nvPr>
        </p:nvSpPr>
        <p:spPr/>
        <p:txBody>
          <a:bodyPr/>
          <a:lstStyle/>
          <a:p>
            <a:r>
              <a:rPr lang="en-US" sz="2800" dirty="0">
                <a:solidFill>
                  <a:srgbClr val="000000"/>
                </a:solidFill>
                <a:latin typeface="Calibri" panose="020F0502020204030204" pitchFamily="34" charset="0"/>
              </a:rPr>
              <a:t>Role and position of the stakeholders in terms of power and impact</a:t>
            </a:r>
            <a:endParaRPr lang="de-DE" sz="2800" dirty="0">
              <a:solidFill>
                <a:srgbClr val="000000"/>
              </a:solidFill>
              <a:latin typeface="Calibri" panose="020F0502020204030204" pitchFamily="34" charset="0"/>
            </a:endParaRPr>
          </a:p>
        </p:txBody>
      </p:sp>
      <p:graphicFrame>
        <p:nvGraphicFramePr>
          <p:cNvPr id="4" name="Tabelle 4">
            <a:extLst>
              <a:ext uri="{FF2B5EF4-FFF2-40B4-BE49-F238E27FC236}">
                <a16:creationId xmlns:a16="http://schemas.microsoft.com/office/drawing/2014/main" id="{38367731-3023-7BB4-49C1-E1B8CEBF2106}"/>
              </a:ext>
            </a:extLst>
          </p:cNvPr>
          <p:cNvGraphicFramePr>
            <a:graphicFrameLocks noGrp="1"/>
          </p:cNvGraphicFramePr>
          <p:nvPr>
            <p:ph idx="1"/>
            <p:extLst>
              <p:ext uri="{D42A27DB-BD31-4B8C-83A1-F6EECF244321}">
                <p14:modId xmlns:p14="http://schemas.microsoft.com/office/powerpoint/2010/main" val="706137476"/>
              </p:ext>
            </p:extLst>
          </p:nvPr>
        </p:nvGraphicFramePr>
        <p:xfrm>
          <a:off x="838200" y="1690688"/>
          <a:ext cx="10515600" cy="4412186"/>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3512019306"/>
                    </a:ext>
                  </a:extLst>
                </a:gridCol>
                <a:gridCol w="2103120">
                  <a:extLst>
                    <a:ext uri="{9D8B030D-6E8A-4147-A177-3AD203B41FA5}">
                      <a16:colId xmlns:a16="http://schemas.microsoft.com/office/drawing/2014/main" val="2676960490"/>
                    </a:ext>
                  </a:extLst>
                </a:gridCol>
                <a:gridCol w="2103120">
                  <a:extLst>
                    <a:ext uri="{9D8B030D-6E8A-4147-A177-3AD203B41FA5}">
                      <a16:colId xmlns:a16="http://schemas.microsoft.com/office/drawing/2014/main" val="1905000740"/>
                    </a:ext>
                  </a:extLst>
                </a:gridCol>
                <a:gridCol w="2103120">
                  <a:extLst>
                    <a:ext uri="{9D8B030D-6E8A-4147-A177-3AD203B41FA5}">
                      <a16:colId xmlns:a16="http://schemas.microsoft.com/office/drawing/2014/main" val="3762032169"/>
                    </a:ext>
                  </a:extLst>
                </a:gridCol>
                <a:gridCol w="2103120">
                  <a:extLst>
                    <a:ext uri="{9D8B030D-6E8A-4147-A177-3AD203B41FA5}">
                      <a16:colId xmlns:a16="http://schemas.microsoft.com/office/drawing/2014/main" val="3977224310"/>
                    </a:ext>
                  </a:extLst>
                </a:gridCol>
              </a:tblGrid>
              <a:tr h="661493">
                <a:tc>
                  <a:txBody>
                    <a:bodyPr/>
                    <a:lstStyle/>
                    <a:p>
                      <a:endParaRPr lang="en-GB" noProof="0" dirty="0"/>
                    </a:p>
                  </a:txBody>
                  <a:tcPr/>
                </a:tc>
                <a:tc>
                  <a:txBody>
                    <a:bodyPr/>
                    <a:lstStyle/>
                    <a:p>
                      <a:r>
                        <a:rPr lang="en-GB" noProof="0" dirty="0"/>
                        <a:t>(Local) authorities</a:t>
                      </a:r>
                    </a:p>
                  </a:txBody>
                  <a:tcPr/>
                </a:tc>
                <a:tc>
                  <a:txBody>
                    <a:bodyPr/>
                    <a:lstStyle/>
                    <a:p>
                      <a:r>
                        <a:rPr lang="en-GB" noProof="0" dirty="0"/>
                        <a:t>Resource owners</a:t>
                      </a:r>
                    </a:p>
                  </a:txBody>
                  <a:tcPr/>
                </a:tc>
                <a:tc>
                  <a:txBody>
                    <a:bodyPr/>
                    <a:lstStyle/>
                    <a:p>
                      <a:r>
                        <a:rPr lang="en-GB" noProof="0" dirty="0"/>
                        <a:t>Social Power Relations</a:t>
                      </a:r>
                    </a:p>
                  </a:txBody>
                  <a:tcPr/>
                </a:tc>
                <a:tc>
                  <a:txBody>
                    <a:bodyPr/>
                    <a:lstStyle/>
                    <a:p>
                      <a:r>
                        <a:rPr lang="en-GB" noProof="0" dirty="0"/>
                        <a:t>Assembly</a:t>
                      </a:r>
                    </a:p>
                  </a:txBody>
                  <a:tcPr/>
                </a:tc>
                <a:extLst>
                  <a:ext uri="{0D108BD9-81ED-4DB2-BD59-A6C34878D82A}">
                    <a16:rowId xmlns:a16="http://schemas.microsoft.com/office/drawing/2014/main" val="1059620738"/>
                  </a:ext>
                </a:extLst>
              </a:tr>
              <a:tr h="944990">
                <a:tc>
                  <a:txBody>
                    <a:bodyPr/>
                    <a:lstStyle/>
                    <a:p>
                      <a:r>
                        <a:rPr lang="en-GB" noProof="0" dirty="0"/>
                        <a:t>Power through…</a:t>
                      </a:r>
                    </a:p>
                  </a:txBody>
                  <a:tcPr/>
                </a:tc>
                <a:tc>
                  <a:txBody>
                    <a:bodyPr/>
                    <a:lstStyle/>
                    <a:p>
                      <a:r>
                        <a:rPr lang="en-GB" noProof="0" dirty="0"/>
                        <a:t>Laws, definition of criteria for associations</a:t>
                      </a:r>
                    </a:p>
                  </a:txBody>
                  <a:tcPr/>
                </a:tc>
                <a:tc>
                  <a:txBody>
                    <a:bodyPr/>
                    <a:lstStyle/>
                    <a:p>
                      <a:pPr marL="0" indent="0">
                        <a:buFont typeface="Arial" panose="020B0604020202020204" pitchFamily="34" charset="0"/>
                        <a:buNone/>
                      </a:pPr>
                      <a:r>
                        <a:rPr lang="en-GB" noProof="0" dirty="0"/>
                        <a:t>Owning…</a:t>
                      </a:r>
                    </a:p>
                    <a:p>
                      <a:pPr marL="285750" indent="-285750">
                        <a:buFont typeface="Arial" panose="020B0604020202020204" pitchFamily="34" charset="0"/>
                        <a:buChar char="•"/>
                      </a:pPr>
                      <a:r>
                        <a:rPr lang="en-GB" noProof="0" dirty="0"/>
                        <a:t>Casa </a:t>
                      </a:r>
                      <a:r>
                        <a:rPr lang="en-GB" noProof="0" dirty="0" err="1"/>
                        <a:t>Hortigas</a:t>
                      </a:r>
                      <a:endParaRPr lang="en-GB" noProof="0" dirty="0"/>
                    </a:p>
                    <a:p>
                      <a:pPr marL="285750" indent="-285750">
                        <a:buFont typeface="Arial" panose="020B0604020202020204" pitchFamily="34" charset="0"/>
                        <a:buChar char="•"/>
                      </a:pPr>
                      <a:r>
                        <a:rPr lang="en-GB" noProof="0" dirty="0"/>
                        <a:t>Access to Water</a:t>
                      </a:r>
                    </a:p>
                    <a:p>
                      <a:pPr marL="285750" indent="-285750">
                        <a:buFont typeface="Arial" panose="020B0604020202020204" pitchFamily="34" charset="0"/>
                        <a:buChar char="•"/>
                      </a:pPr>
                      <a:r>
                        <a:rPr lang="en-GB" noProof="0" dirty="0"/>
                        <a:t>Fields</a:t>
                      </a:r>
                    </a:p>
                  </a:txBody>
                  <a:tcPr/>
                </a:tc>
                <a:tc>
                  <a:txBody>
                    <a:bodyPr/>
                    <a:lstStyle/>
                    <a:p>
                      <a:r>
                        <a:rPr lang="en-GB" noProof="0" dirty="0"/>
                        <a:t>E.g. patriarchal mechanisms</a:t>
                      </a:r>
                    </a:p>
                  </a:txBody>
                  <a:tcPr/>
                </a:tc>
                <a:tc>
                  <a:txBody>
                    <a:bodyPr/>
                    <a:lstStyle/>
                    <a:p>
                      <a:r>
                        <a:rPr lang="en-US" dirty="0"/>
                        <a:t>Ability to make structural changes</a:t>
                      </a:r>
                      <a:endParaRPr lang="en-GB" noProof="0" dirty="0"/>
                    </a:p>
                  </a:txBody>
                  <a:tcPr/>
                </a:tc>
                <a:extLst>
                  <a:ext uri="{0D108BD9-81ED-4DB2-BD59-A6C34878D82A}">
                    <a16:rowId xmlns:a16="http://schemas.microsoft.com/office/drawing/2014/main" val="1478402325"/>
                  </a:ext>
                </a:extLst>
              </a:tr>
              <a:tr h="1795481">
                <a:tc>
                  <a:txBody>
                    <a:bodyPr/>
                    <a:lstStyle/>
                    <a:p>
                      <a:r>
                        <a:rPr lang="en-GB" noProof="0" dirty="0"/>
                        <a:t>Specific situation</a:t>
                      </a:r>
                    </a:p>
                  </a:txBody>
                  <a:tcPr/>
                </a:tc>
                <a:tc>
                  <a:txBody>
                    <a:bodyPr/>
                    <a:lstStyle/>
                    <a:p>
                      <a:r>
                        <a:rPr lang="en-GB" noProof="0" dirty="0"/>
                        <a:t>Affects only 3 to 4 people working with employment contracts</a:t>
                      </a:r>
                    </a:p>
                  </a:txBody>
                  <a:tcPr/>
                </a:tc>
                <a:tc>
                  <a:txBody>
                    <a:bodyPr/>
                    <a:lstStyle/>
                    <a:p>
                      <a:r>
                        <a:rPr lang="en-GB" noProof="0" dirty="0"/>
                        <a:t>No or low money-flows, ancient regulations based on values of </a:t>
                      </a:r>
                      <a:r>
                        <a:rPr lang="en-GB" noProof="0" dirty="0" err="1"/>
                        <a:t>Commoning</a:t>
                      </a:r>
                      <a:endParaRPr lang="en-GB" noProof="0" dirty="0"/>
                    </a:p>
                  </a:txBody>
                  <a:tcPr/>
                </a:tc>
                <a:tc>
                  <a:txBody>
                    <a:bodyPr/>
                    <a:lstStyle/>
                    <a:p>
                      <a:r>
                        <a:rPr lang="en-GB" noProof="0" dirty="0"/>
                        <a:t>Awareness structurally implemented (“</a:t>
                      </a:r>
                      <a:r>
                        <a:rPr lang="en-GB" noProof="0" dirty="0" err="1"/>
                        <a:t>Comisión</a:t>
                      </a:r>
                      <a:r>
                        <a:rPr lang="en-GB" noProof="0" dirty="0"/>
                        <a:t> de </a:t>
                      </a:r>
                      <a:r>
                        <a:rPr lang="en-GB" noProof="0" dirty="0" err="1"/>
                        <a:t>Cuidados</a:t>
                      </a:r>
                      <a:r>
                        <a:rPr lang="en-GB" noProof="0" dirty="0"/>
                        <a:t>),</a:t>
                      </a:r>
                    </a:p>
                    <a:p>
                      <a:r>
                        <a:rPr lang="en-GB" noProof="0" dirty="0"/>
                        <a:t>Rotatory Systems</a:t>
                      </a:r>
                    </a:p>
                  </a:txBody>
                  <a:tcPr/>
                </a:tc>
                <a:tc>
                  <a:txBody>
                    <a:bodyPr/>
                    <a:lstStyle/>
                    <a:p>
                      <a:r>
                        <a:rPr lang="en-GB" noProof="0" dirty="0"/>
                        <a:t>Consensus based</a:t>
                      </a:r>
                    </a:p>
                  </a:txBody>
                  <a:tcPr/>
                </a:tc>
                <a:extLst>
                  <a:ext uri="{0D108BD9-81ED-4DB2-BD59-A6C34878D82A}">
                    <a16:rowId xmlns:a16="http://schemas.microsoft.com/office/drawing/2014/main" val="1342741829"/>
                  </a:ext>
                </a:extLst>
              </a:tr>
              <a:tr h="383246">
                <a:tc>
                  <a:txBody>
                    <a:bodyPr/>
                    <a:lstStyle/>
                    <a:p>
                      <a:endParaRPr lang="en-GB" noProof="0" dirty="0"/>
                    </a:p>
                  </a:txBody>
                  <a:tcPr/>
                </a:tc>
                <a:tc>
                  <a:txBody>
                    <a:bodyPr/>
                    <a:lstStyle/>
                    <a:p>
                      <a:endParaRPr lang="en-GB" noProof="0" dirty="0"/>
                    </a:p>
                  </a:txBody>
                  <a:tcPr/>
                </a:tc>
                <a:tc>
                  <a:txBody>
                    <a:bodyPr/>
                    <a:lstStyle/>
                    <a:p>
                      <a:endParaRPr lang="en-GB" noProof="0" dirty="0"/>
                    </a:p>
                  </a:txBody>
                  <a:tcPr/>
                </a:tc>
                <a:tc>
                  <a:txBody>
                    <a:bodyPr/>
                    <a:lstStyle/>
                    <a:p>
                      <a:endParaRPr lang="en-GB" noProof="0" dirty="0"/>
                    </a:p>
                  </a:txBody>
                  <a:tcPr/>
                </a:tc>
                <a:tc>
                  <a:txBody>
                    <a:bodyPr/>
                    <a:lstStyle/>
                    <a:p>
                      <a:endParaRPr lang="en-GB" noProof="0" dirty="0"/>
                    </a:p>
                  </a:txBody>
                  <a:tcPr/>
                </a:tc>
                <a:extLst>
                  <a:ext uri="{0D108BD9-81ED-4DB2-BD59-A6C34878D82A}">
                    <a16:rowId xmlns:a16="http://schemas.microsoft.com/office/drawing/2014/main" val="3143474532"/>
                  </a:ext>
                </a:extLst>
              </a:tr>
              <a:tr h="383246">
                <a:tc>
                  <a:txBody>
                    <a:bodyPr/>
                    <a:lstStyle/>
                    <a:p>
                      <a:r>
                        <a:rPr lang="en-GB" noProof="0" dirty="0"/>
                        <a:t>Impact</a:t>
                      </a:r>
                    </a:p>
                  </a:txBody>
                  <a:tcPr/>
                </a:tc>
                <a:tc>
                  <a:txBody>
                    <a:bodyPr/>
                    <a:lstStyle/>
                    <a:p>
                      <a:endParaRPr lang="en-GB" noProof="0" dirty="0"/>
                    </a:p>
                  </a:txBody>
                  <a:tcPr/>
                </a:tc>
                <a:tc>
                  <a:txBody>
                    <a:bodyPr/>
                    <a:lstStyle/>
                    <a:p>
                      <a:endParaRPr lang="en-GB" noProof="0" dirty="0"/>
                    </a:p>
                  </a:txBody>
                  <a:tcPr/>
                </a:tc>
                <a:tc>
                  <a:txBody>
                    <a:bodyPr/>
                    <a:lstStyle/>
                    <a:p>
                      <a:endParaRPr lang="en-GB" noProof="0" dirty="0"/>
                    </a:p>
                  </a:txBody>
                  <a:tcPr/>
                </a:tc>
                <a:tc>
                  <a:txBody>
                    <a:bodyPr/>
                    <a:lstStyle/>
                    <a:p>
                      <a:endParaRPr lang="en-GB" noProof="0" dirty="0"/>
                    </a:p>
                  </a:txBody>
                  <a:tcPr/>
                </a:tc>
                <a:extLst>
                  <a:ext uri="{0D108BD9-81ED-4DB2-BD59-A6C34878D82A}">
                    <a16:rowId xmlns:a16="http://schemas.microsoft.com/office/drawing/2014/main" val="1361308994"/>
                  </a:ext>
                </a:extLst>
              </a:tr>
            </a:tbl>
          </a:graphicData>
        </a:graphic>
      </p:graphicFrame>
      <p:sp>
        <p:nvSpPr>
          <p:cNvPr id="5" name="Pfeil: nach rechts 4">
            <a:extLst>
              <a:ext uri="{FF2B5EF4-FFF2-40B4-BE49-F238E27FC236}">
                <a16:creationId xmlns:a16="http://schemas.microsoft.com/office/drawing/2014/main" id="{EB3E9B43-7D66-D1B6-F818-BD57ECE2AADA}"/>
              </a:ext>
            </a:extLst>
          </p:cNvPr>
          <p:cNvSpPr/>
          <p:nvPr/>
        </p:nvSpPr>
        <p:spPr>
          <a:xfrm rot="2681836">
            <a:off x="3654022" y="5567888"/>
            <a:ext cx="638629" cy="362857"/>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rechts 5">
            <a:extLst>
              <a:ext uri="{FF2B5EF4-FFF2-40B4-BE49-F238E27FC236}">
                <a16:creationId xmlns:a16="http://schemas.microsoft.com/office/drawing/2014/main" id="{703C4C6D-D974-8423-338B-2EA4139EE837}"/>
              </a:ext>
            </a:extLst>
          </p:cNvPr>
          <p:cNvSpPr/>
          <p:nvPr/>
        </p:nvSpPr>
        <p:spPr>
          <a:xfrm>
            <a:off x="5786015" y="5567887"/>
            <a:ext cx="638629" cy="362857"/>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6">
            <a:extLst>
              <a:ext uri="{FF2B5EF4-FFF2-40B4-BE49-F238E27FC236}">
                <a16:creationId xmlns:a16="http://schemas.microsoft.com/office/drawing/2014/main" id="{9040237D-3871-CD55-0BAA-6D3E47B03088}"/>
              </a:ext>
            </a:extLst>
          </p:cNvPr>
          <p:cNvSpPr/>
          <p:nvPr/>
        </p:nvSpPr>
        <p:spPr>
          <a:xfrm>
            <a:off x="7950250" y="5567886"/>
            <a:ext cx="638629" cy="362857"/>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rechts 7">
            <a:extLst>
              <a:ext uri="{FF2B5EF4-FFF2-40B4-BE49-F238E27FC236}">
                <a16:creationId xmlns:a16="http://schemas.microsoft.com/office/drawing/2014/main" id="{762CD421-4EFE-4BEA-4ABA-2023DFF1400E}"/>
              </a:ext>
            </a:extLst>
          </p:cNvPr>
          <p:cNvSpPr/>
          <p:nvPr/>
        </p:nvSpPr>
        <p:spPr>
          <a:xfrm rot="18867823">
            <a:off x="9953219" y="5566470"/>
            <a:ext cx="638629" cy="362857"/>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9267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1A3423-21BF-D430-8702-F59A75C7FBEE}"/>
              </a:ext>
            </a:extLst>
          </p:cNvPr>
          <p:cNvSpPr txBox="1">
            <a:spLocks/>
          </p:cNvSpPr>
          <p:nvPr/>
        </p:nvSpPr>
        <p:spPr>
          <a:xfrm>
            <a:off x="838200" y="365125"/>
            <a:ext cx="9276761" cy="1667956"/>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b="1" kern="1200">
                <a:solidFill>
                  <a:schemeClr val="bg2">
                    <a:lumMod val="50000"/>
                  </a:schemeClr>
                </a:solidFill>
                <a:latin typeface="+mj-lt"/>
                <a:ea typeface="+mj-ea"/>
                <a:cs typeface="+mj-cs"/>
              </a:defRPr>
            </a:lvl1pPr>
          </a:lstStyle>
          <a:p>
            <a:r>
              <a:rPr lang="en-US" dirty="0"/>
              <a:t>1.2 What challenges arise with regard to long-term functionality and what are ways of dealing with them?</a:t>
            </a:r>
          </a:p>
          <a:p>
            <a:endParaRPr lang="en-GB" dirty="0"/>
          </a:p>
          <a:p>
            <a:r>
              <a:rPr lang="en-GB" dirty="0"/>
              <a:t>1.3 What challenges arise regarding the peri-urban location and what are ways of dealing with them?</a:t>
            </a:r>
          </a:p>
          <a:p>
            <a:r>
              <a:rPr lang="en-US" dirty="0"/>
              <a:t> </a:t>
            </a:r>
          </a:p>
        </p:txBody>
      </p:sp>
      <p:graphicFrame>
        <p:nvGraphicFramePr>
          <p:cNvPr id="8" name="Inhaltsplatzhalter 7">
            <a:extLst>
              <a:ext uri="{FF2B5EF4-FFF2-40B4-BE49-F238E27FC236}">
                <a16:creationId xmlns:a16="http://schemas.microsoft.com/office/drawing/2014/main" id="{08AED8F4-9D70-362E-227B-F9587F6F48FB}"/>
              </a:ext>
            </a:extLst>
          </p:cNvPr>
          <p:cNvGraphicFramePr>
            <a:graphicFrameLocks noGrp="1"/>
          </p:cNvGraphicFramePr>
          <p:nvPr>
            <p:ph idx="1"/>
            <p:extLst>
              <p:ext uri="{D42A27DB-BD31-4B8C-83A1-F6EECF244321}">
                <p14:modId xmlns:p14="http://schemas.microsoft.com/office/powerpoint/2010/main" val="179059279"/>
              </p:ext>
            </p:extLst>
          </p:nvPr>
        </p:nvGraphicFramePr>
        <p:xfrm>
          <a:off x="838200" y="1825626"/>
          <a:ext cx="10515600" cy="3164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Pfeil: nach oben gekrümmt 1">
            <a:extLst>
              <a:ext uri="{FF2B5EF4-FFF2-40B4-BE49-F238E27FC236}">
                <a16:creationId xmlns:a16="http://schemas.microsoft.com/office/drawing/2014/main" id="{B3053C1B-5BCC-659D-DBDC-E6C340ED6BAF}"/>
              </a:ext>
            </a:extLst>
          </p:cNvPr>
          <p:cNvSpPr/>
          <p:nvPr/>
        </p:nvSpPr>
        <p:spPr>
          <a:xfrm flipH="1">
            <a:off x="8608979" y="4722501"/>
            <a:ext cx="1585608" cy="535021"/>
          </a:xfrm>
          <a:prstGeom prst="curvedUp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 name="Textfeld 2">
            <a:extLst>
              <a:ext uri="{FF2B5EF4-FFF2-40B4-BE49-F238E27FC236}">
                <a16:creationId xmlns:a16="http://schemas.microsoft.com/office/drawing/2014/main" id="{E48AC224-A228-0774-4164-9198F404ABD6}"/>
              </a:ext>
            </a:extLst>
          </p:cNvPr>
          <p:cNvSpPr txBox="1"/>
          <p:nvPr/>
        </p:nvSpPr>
        <p:spPr>
          <a:xfrm>
            <a:off x="8797179" y="5257522"/>
            <a:ext cx="1209207" cy="338554"/>
          </a:xfrm>
          <a:prstGeom prst="rect">
            <a:avLst/>
          </a:prstGeom>
          <a:noFill/>
        </p:spPr>
        <p:txBody>
          <a:bodyPr wrap="square" rtlCol="0">
            <a:spAutoFit/>
          </a:bodyPr>
          <a:lstStyle/>
          <a:p>
            <a:pPr algn="ctr"/>
            <a:r>
              <a:rPr lang="de-DE" sz="1600" dirty="0"/>
              <a:t>same </a:t>
            </a:r>
            <a:r>
              <a:rPr lang="de-DE" sz="1600" dirty="0" err="1"/>
              <a:t>logic</a:t>
            </a:r>
            <a:endParaRPr lang="de-DE" sz="1600" dirty="0"/>
          </a:p>
        </p:txBody>
      </p:sp>
    </p:spTree>
    <p:extLst>
      <p:ext uri="{BB962C8B-B14F-4D97-AF65-F5344CB8AC3E}">
        <p14:creationId xmlns:p14="http://schemas.microsoft.com/office/powerpoint/2010/main" val="1062307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5B8F12-D463-2D57-BCF1-4949CA6EB5CE}"/>
              </a:ext>
            </a:extLst>
          </p:cNvPr>
          <p:cNvSpPr>
            <a:spLocks noGrp="1"/>
          </p:cNvSpPr>
          <p:nvPr>
            <p:ph type="title"/>
          </p:nvPr>
        </p:nvSpPr>
        <p:spPr/>
        <p:txBody>
          <a:bodyPr/>
          <a:lstStyle/>
          <a:p>
            <a:r>
              <a:rPr lang="de-DE" dirty="0" err="1"/>
              <a:t>Conclusion</a:t>
            </a:r>
            <a:r>
              <a:rPr lang="de-DE" dirty="0"/>
              <a:t> </a:t>
            </a:r>
            <a:r>
              <a:rPr lang="de-DE" dirty="0" err="1"/>
              <a:t>to</a:t>
            </a:r>
            <a:r>
              <a:rPr lang="de-DE" dirty="0"/>
              <a:t> Question Block 1 </a:t>
            </a:r>
          </a:p>
        </p:txBody>
      </p:sp>
      <p:sp>
        <p:nvSpPr>
          <p:cNvPr id="3" name="Inhaltsplatzhalter 2">
            <a:extLst>
              <a:ext uri="{FF2B5EF4-FFF2-40B4-BE49-F238E27FC236}">
                <a16:creationId xmlns:a16="http://schemas.microsoft.com/office/drawing/2014/main" id="{93867983-5526-F78F-3399-3E6EF87F9B89}"/>
              </a:ext>
            </a:extLst>
          </p:cNvPr>
          <p:cNvSpPr>
            <a:spLocks noGrp="1"/>
          </p:cNvSpPr>
          <p:nvPr>
            <p:ph idx="1"/>
          </p:nvPr>
        </p:nvSpPr>
        <p:spPr>
          <a:xfrm>
            <a:off x="838200" y="1690688"/>
            <a:ext cx="10515600" cy="3596207"/>
          </a:xfrm>
        </p:spPr>
        <p:txBody>
          <a:bodyPr/>
          <a:lstStyle/>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latin typeface="Calibri" panose="020F0502020204030204" pitchFamily="34" charset="0"/>
                <a:ea typeface="Calibri" panose="020F0502020204030204" pitchFamily="34" charset="0"/>
                <a:cs typeface="Times New Roman" panose="02020603050405020304" pitchFamily="18" charset="0"/>
              </a:rPr>
              <a:t>Inspirations and lessons-learned the </a:t>
            </a:r>
            <a:r>
              <a:rPr lang="en-GB" sz="1800" dirty="0" err="1">
                <a:latin typeface="Calibri" panose="020F0502020204030204" pitchFamily="34" charset="0"/>
                <a:ea typeface="Calibri" panose="020F0502020204030204" pitchFamily="34" charset="0"/>
                <a:cs typeface="Times New Roman" panose="02020603050405020304" pitchFamily="18" charset="0"/>
              </a:rPr>
              <a:t>Hortigas</a:t>
            </a:r>
            <a:r>
              <a:rPr lang="en-GB" sz="1800" dirty="0">
                <a:latin typeface="Calibri" panose="020F0502020204030204" pitchFamily="34" charset="0"/>
                <a:ea typeface="Calibri" panose="020F0502020204030204" pitchFamily="34" charset="0"/>
                <a:cs typeface="Times New Roman" panose="02020603050405020304" pitchFamily="18" charset="0"/>
              </a:rPr>
              <a:t>-Model can give respecting the similarities and differences </a:t>
            </a:r>
            <a:r>
              <a:rPr lang="en-GB" sz="1800" dirty="0">
                <a:effectLst/>
                <a:latin typeface="Calibri" panose="020F0502020204030204" pitchFamily="34" charset="0"/>
                <a:ea typeface="Calibri" panose="020F0502020204030204" pitchFamily="34" charset="0"/>
                <a:cs typeface="Times New Roman" panose="02020603050405020304" pitchFamily="18" charset="0"/>
              </a:rPr>
              <a:t>between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Hortigas</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Buruiană</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buFontTx/>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internal and external organisation in the field of tension between the city and the surrounding area</a:t>
            </a:r>
          </a:p>
          <a:p>
            <a:pPr>
              <a:buFontTx/>
              <a:buChar char="-"/>
            </a:pPr>
            <a:r>
              <a:rPr lang="en-GB" sz="1800" dirty="0">
                <a:latin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way of making themselves as independent as possible from external influences and concentrating power into the consensus-based assembly</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buFontTx/>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should be a bypass strategy for each major challenge such as internal communication and conflict-management, Inclusiveness towards the people you want to reach and financing</a:t>
            </a:r>
          </a:p>
          <a:p>
            <a:pPr>
              <a:buFontTx/>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greater resilience and a broader common-good-movement it is important to act within a network and having different fields of play in the city and its region</a:t>
            </a:r>
            <a:endParaRPr lang="de-DE" dirty="0"/>
          </a:p>
        </p:txBody>
      </p:sp>
    </p:spTree>
    <p:extLst>
      <p:ext uri="{BB962C8B-B14F-4D97-AF65-F5344CB8AC3E}">
        <p14:creationId xmlns:p14="http://schemas.microsoft.com/office/powerpoint/2010/main" val="3799942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C58DC-8A84-FD6D-D41D-054B79C63E68}"/>
              </a:ext>
            </a:extLst>
          </p:cNvPr>
          <p:cNvSpPr>
            <a:spLocks noGrp="1"/>
          </p:cNvSpPr>
          <p:nvPr>
            <p:ph type="title"/>
          </p:nvPr>
        </p:nvSpPr>
        <p:spPr>
          <a:xfrm>
            <a:off x="439366" y="325632"/>
            <a:ext cx="9982828" cy="1916791"/>
          </a:xfrm>
        </p:spPr>
        <p:txBody>
          <a:bodyPr>
            <a:noAutofit/>
          </a:bodyPr>
          <a:lstStyle/>
          <a:p>
            <a:r>
              <a:rPr lang="en-GB" sz="2400" dirty="0"/>
              <a:t>2. </a:t>
            </a:r>
            <a:r>
              <a:rPr lang="en-US" sz="2400" dirty="0"/>
              <a:t>What are good case-study examples of events and activities to attract participants, new members and locals in the context of city inhabitants that are starting to learn about the existence and benefits of urban gardening/agriculture?</a:t>
            </a:r>
            <a:br>
              <a:rPr lang="en-GB" sz="2800" dirty="0">
                <a:solidFill>
                  <a:srgbClr val="000000"/>
                </a:solidFill>
                <a:effectLst/>
                <a:latin typeface="Calibri" panose="020F0502020204030204" pitchFamily="34" charset="0"/>
              </a:rPr>
            </a:br>
            <a:br>
              <a:rPr lang="en-GB" sz="2800" dirty="0">
                <a:solidFill>
                  <a:srgbClr val="000000"/>
                </a:solidFill>
                <a:effectLst/>
                <a:latin typeface="Calibri" panose="020F0502020204030204" pitchFamily="34" charset="0"/>
              </a:rPr>
            </a:br>
            <a:r>
              <a:rPr lang="en-GB" sz="2800" dirty="0">
                <a:solidFill>
                  <a:srgbClr val="000000"/>
                </a:solidFill>
                <a:effectLst/>
                <a:latin typeface="Calibri" panose="020F0502020204030204" pitchFamily="34" charset="0"/>
              </a:rPr>
              <a:t>Theoretical reflections based on the concept of “sense of place”</a:t>
            </a:r>
            <a:endParaRPr lang="de-DE" sz="2800" dirty="0"/>
          </a:p>
        </p:txBody>
      </p:sp>
      <p:grpSp>
        <p:nvGrpSpPr>
          <p:cNvPr id="12" name="Gruppieren 11">
            <a:extLst>
              <a:ext uri="{FF2B5EF4-FFF2-40B4-BE49-F238E27FC236}">
                <a16:creationId xmlns:a16="http://schemas.microsoft.com/office/drawing/2014/main" id="{82BB1A9A-55E0-DAD4-8F1A-76195AA66738}"/>
              </a:ext>
            </a:extLst>
          </p:cNvPr>
          <p:cNvGrpSpPr/>
          <p:nvPr/>
        </p:nvGrpSpPr>
        <p:grpSpPr>
          <a:xfrm>
            <a:off x="727587" y="2841524"/>
            <a:ext cx="4916129" cy="2875140"/>
            <a:chOff x="1984300" y="3147316"/>
            <a:chExt cx="8258828" cy="2843534"/>
          </a:xfrm>
        </p:grpSpPr>
        <p:sp>
          <p:nvSpPr>
            <p:cNvPr id="4" name="Ellipse 3">
              <a:extLst>
                <a:ext uri="{FF2B5EF4-FFF2-40B4-BE49-F238E27FC236}">
                  <a16:creationId xmlns:a16="http://schemas.microsoft.com/office/drawing/2014/main" id="{1D7139C1-D235-4A38-2B31-18ED462BDA1A}"/>
                </a:ext>
              </a:extLst>
            </p:cNvPr>
            <p:cNvSpPr/>
            <p:nvPr/>
          </p:nvSpPr>
          <p:spPr>
            <a:xfrm>
              <a:off x="4987443" y="3889425"/>
              <a:ext cx="2217107" cy="814192"/>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Space</a:t>
              </a:r>
            </a:p>
          </p:txBody>
        </p:sp>
        <p:sp>
          <p:nvSpPr>
            <p:cNvPr id="5" name="Rechteck 4">
              <a:extLst>
                <a:ext uri="{FF2B5EF4-FFF2-40B4-BE49-F238E27FC236}">
                  <a16:creationId xmlns:a16="http://schemas.microsoft.com/office/drawing/2014/main" id="{6AE67A41-E9E7-15BA-035F-817E4C4FC47D}"/>
                </a:ext>
              </a:extLst>
            </p:cNvPr>
            <p:cNvSpPr/>
            <p:nvPr/>
          </p:nvSpPr>
          <p:spPr>
            <a:xfrm>
              <a:off x="1984300" y="3147316"/>
              <a:ext cx="2367419" cy="532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2">
                      <a:lumMod val="50000"/>
                    </a:schemeClr>
                  </a:solidFill>
                </a:rPr>
                <a:t>subjective</a:t>
              </a:r>
              <a:r>
                <a:rPr lang="de-DE" dirty="0">
                  <a:solidFill>
                    <a:schemeClr val="tx2">
                      <a:lumMod val="50000"/>
                    </a:schemeClr>
                  </a:solidFill>
                </a:rPr>
                <a:t> sense</a:t>
              </a:r>
            </a:p>
          </p:txBody>
        </p:sp>
        <p:sp>
          <p:nvSpPr>
            <p:cNvPr id="6" name="Rechteck 5">
              <a:extLst>
                <a:ext uri="{FF2B5EF4-FFF2-40B4-BE49-F238E27FC236}">
                  <a16:creationId xmlns:a16="http://schemas.microsoft.com/office/drawing/2014/main" id="{B38500BE-6E3A-E9AC-58AA-ADB3FB1B0016}"/>
                </a:ext>
              </a:extLst>
            </p:cNvPr>
            <p:cNvSpPr/>
            <p:nvPr/>
          </p:nvSpPr>
          <p:spPr>
            <a:xfrm>
              <a:off x="7875709" y="3147316"/>
              <a:ext cx="2367419" cy="532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2">
                      <a:lumMod val="50000"/>
                    </a:schemeClr>
                  </a:solidFill>
                </a:rPr>
                <a:t>Subjective</a:t>
              </a:r>
              <a:r>
                <a:rPr lang="de-DE" dirty="0">
                  <a:solidFill>
                    <a:schemeClr val="tx2">
                      <a:lumMod val="50000"/>
                    </a:schemeClr>
                  </a:solidFill>
                </a:rPr>
                <a:t> </a:t>
              </a:r>
              <a:r>
                <a:rPr lang="de-DE" dirty="0" err="1">
                  <a:solidFill>
                    <a:schemeClr val="tx2">
                      <a:lumMod val="50000"/>
                    </a:schemeClr>
                  </a:solidFill>
                </a:rPr>
                <a:t>meaning</a:t>
              </a:r>
              <a:endParaRPr lang="de-DE" dirty="0">
                <a:solidFill>
                  <a:schemeClr val="tx2">
                    <a:lumMod val="50000"/>
                  </a:schemeClr>
                </a:solidFill>
              </a:endParaRPr>
            </a:p>
          </p:txBody>
        </p:sp>
        <p:cxnSp>
          <p:nvCxnSpPr>
            <p:cNvPr id="7" name="Gerade Verbindung mit Pfeil 6">
              <a:extLst>
                <a:ext uri="{FF2B5EF4-FFF2-40B4-BE49-F238E27FC236}">
                  <a16:creationId xmlns:a16="http://schemas.microsoft.com/office/drawing/2014/main" id="{5C6E3BBF-D2F8-309A-0C16-774BC6E238A6}"/>
                </a:ext>
              </a:extLst>
            </p:cNvPr>
            <p:cNvCxnSpPr>
              <a:cxnSpLocks/>
              <a:stCxn id="5" idx="2"/>
              <a:endCxn id="4" idx="2"/>
            </p:cNvCxnSpPr>
            <p:nvPr/>
          </p:nvCxnSpPr>
          <p:spPr>
            <a:xfrm>
              <a:off x="3168010" y="3679447"/>
              <a:ext cx="1819433" cy="617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AF98F5DE-A6AD-D58D-CD5E-DC2E7197660A}"/>
                </a:ext>
              </a:extLst>
            </p:cNvPr>
            <p:cNvCxnSpPr>
              <a:cxnSpLocks/>
              <a:stCxn id="6" idx="2"/>
              <a:endCxn id="4" idx="6"/>
            </p:cNvCxnSpPr>
            <p:nvPr/>
          </p:nvCxnSpPr>
          <p:spPr>
            <a:xfrm flipH="1">
              <a:off x="7204550" y="3679447"/>
              <a:ext cx="1854869" cy="617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Pfeil: nach unten 8">
              <a:extLst>
                <a:ext uri="{FF2B5EF4-FFF2-40B4-BE49-F238E27FC236}">
                  <a16:creationId xmlns:a16="http://schemas.microsoft.com/office/drawing/2014/main" id="{1C190BF4-F817-6280-B627-55FD5B516ECF}"/>
                </a:ext>
              </a:extLst>
            </p:cNvPr>
            <p:cNvSpPr/>
            <p:nvPr/>
          </p:nvSpPr>
          <p:spPr>
            <a:xfrm>
              <a:off x="5970735" y="4757575"/>
              <a:ext cx="250521" cy="36512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A074E4B1-66A2-9FC3-9C77-4F205908E4A9}"/>
                </a:ext>
              </a:extLst>
            </p:cNvPr>
            <p:cNvSpPr/>
            <p:nvPr/>
          </p:nvSpPr>
          <p:spPr>
            <a:xfrm>
              <a:off x="4987441" y="5176658"/>
              <a:ext cx="2217107" cy="81419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2">
                      <a:lumMod val="50000"/>
                    </a:schemeClr>
                  </a:solidFill>
                </a:rPr>
                <a:t>Place</a:t>
              </a:r>
            </a:p>
          </p:txBody>
        </p:sp>
      </p:grpSp>
      <p:pic>
        <p:nvPicPr>
          <p:cNvPr id="3" name="Grafik 2">
            <a:extLst>
              <a:ext uri="{FF2B5EF4-FFF2-40B4-BE49-F238E27FC236}">
                <a16:creationId xmlns:a16="http://schemas.microsoft.com/office/drawing/2014/main" id="{513693B3-B40B-90D0-9F06-FA586755BDD9}"/>
              </a:ext>
            </a:extLst>
          </p:cNvPr>
          <p:cNvPicPr>
            <a:picLocks noChangeAspect="1"/>
          </p:cNvPicPr>
          <p:nvPr/>
        </p:nvPicPr>
        <p:blipFill>
          <a:blip r:embed="rId2"/>
          <a:stretch>
            <a:fillRect/>
          </a:stretch>
        </p:blipFill>
        <p:spPr>
          <a:xfrm>
            <a:off x="6371360" y="2321081"/>
            <a:ext cx="3720048" cy="3720048"/>
          </a:xfrm>
          <a:prstGeom prst="rect">
            <a:avLst/>
          </a:prstGeom>
        </p:spPr>
      </p:pic>
      <p:sp>
        <p:nvSpPr>
          <p:cNvPr id="13" name="Textfeld 12">
            <a:extLst>
              <a:ext uri="{FF2B5EF4-FFF2-40B4-BE49-F238E27FC236}">
                <a16:creationId xmlns:a16="http://schemas.microsoft.com/office/drawing/2014/main" id="{0DF31DBD-6E50-7BA1-CDE1-7CDCF4B10AC2}"/>
              </a:ext>
            </a:extLst>
          </p:cNvPr>
          <p:cNvSpPr txBox="1"/>
          <p:nvPr/>
        </p:nvSpPr>
        <p:spPr>
          <a:xfrm>
            <a:off x="8847529" y="5671797"/>
            <a:ext cx="3149330" cy="369332"/>
          </a:xfrm>
          <a:prstGeom prst="rect">
            <a:avLst/>
          </a:prstGeom>
          <a:noFill/>
        </p:spPr>
        <p:txBody>
          <a:bodyPr wrap="square">
            <a:spAutoFit/>
          </a:bodyPr>
          <a:lstStyle/>
          <a:p>
            <a:pPr marL="0" indent="0">
              <a:buNone/>
            </a:pPr>
            <a:r>
              <a:rPr lang="en-US" sz="1800" dirty="0"/>
              <a:t>(</a:t>
            </a:r>
            <a:r>
              <a:rPr lang="en-GB" sz="1800" dirty="0">
                <a:effectLst/>
                <a:latin typeface="Calibri" panose="020F0502020204030204" pitchFamily="34" charset="0"/>
                <a:ea typeface="Calibri" panose="020F0502020204030204" pitchFamily="34" charset="0"/>
                <a:cs typeface="Times New Roman" panose="02020603050405020304" pitchFamily="18" charset="0"/>
              </a:rPr>
              <a:t>Project for Public Spaces 2022</a:t>
            </a:r>
            <a:r>
              <a:rPr lang="en-US" sz="1800" dirty="0"/>
              <a:t>)</a:t>
            </a:r>
          </a:p>
        </p:txBody>
      </p:sp>
    </p:spTree>
    <p:extLst>
      <p:ext uri="{BB962C8B-B14F-4D97-AF65-F5344CB8AC3E}">
        <p14:creationId xmlns:p14="http://schemas.microsoft.com/office/powerpoint/2010/main" val="2344648213"/>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1852</Words>
  <Application>Microsoft Office PowerPoint</Application>
  <PresentationFormat>Breitbild</PresentationFormat>
  <Paragraphs>130</Paragraphs>
  <Slides>14</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Calibri</vt:lpstr>
      <vt:lpstr>Calibri Light</vt:lpstr>
      <vt:lpstr>Wingdings</vt:lpstr>
      <vt:lpstr>Aangepast ontwerp</vt:lpstr>
      <vt:lpstr>PowerPoint-Präsentation</vt:lpstr>
      <vt:lpstr>Research questions</vt:lpstr>
      <vt:lpstr>Methodology</vt:lpstr>
      <vt:lpstr>1. How can a community garden/agriculture in the peri-urban area of a  big city (in the context of locals still practicing agriculture in an individual  and specific traditional manner) look like? </vt:lpstr>
      <vt:lpstr>PowerPoint-Präsentation</vt:lpstr>
      <vt:lpstr>Role and position of the stakeholders in terms of power and impact</vt:lpstr>
      <vt:lpstr>PowerPoint-Präsentation</vt:lpstr>
      <vt:lpstr>Conclusion to Question Block 1 </vt:lpstr>
      <vt:lpstr>2. What are good case-study examples of events and activities to attract participants, new members and locals in the context of city inhabitants that are starting to learn about the existence and benefits of urban gardening/agriculture?  Theoretical reflections based on the concept of “sense of place”</vt:lpstr>
      <vt:lpstr>2. What are good case-study examples of events and activities to attract participants, new members and locals  in the context of city inhabitants that are starting to learn about the existence and benefits of urban gardening/agriculture?</vt:lpstr>
      <vt:lpstr>Conclusion to question 2</vt:lpstr>
      <vt:lpstr>PowerPoint-Präsentation</vt:lpstr>
      <vt:lpstr>Sources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Roxana Triboi</dc:creator>
  <cp:lastModifiedBy>Carlotta Tonveronachi</cp:lastModifiedBy>
  <cp:revision>159</cp:revision>
  <dcterms:created xsi:type="dcterms:W3CDTF">2022-01-11T13:14:21Z</dcterms:created>
  <dcterms:modified xsi:type="dcterms:W3CDTF">2023-06-15T07:15:56Z</dcterms:modified>
</cp:coreProperties>
</file>