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6858000" cx="12192000"/>
  <p:notesSz cx="6858000" cy="9144000"/>
  <p:embeddedFontLst>
    <p:embeddedFont>
      <p:font typeface="Robo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6" roundtripDataSignature="AMtx7mi1YJIaT2wo3m3cJzpSJUHDwj+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D706991-B20E-4A85-9D06-9E95DECC809B}">
  <a:tblStyle styleId="{DD706991-B20E-4A85-9D06-9E95DECC809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Roboto-regular.fntdata"/><Relationship Id="rId21" Type="http://schemas.openxmlformats.org/officeDocument/2006/relationships/slide" Target="slides/slide15.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customschemas.google.com/relationships/presentationmetadata" Target="metadata"/><Relationship Id="rId25"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nl-N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nl-NL"/>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50ec9d56e7_0_8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50ec9d56e7_0_8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to be rearranged</a:t>
            </a:r>
            <a:endParaRPr/>
          </a:p>
        </p:txBody>
      </p:sp>
      <p:sp>
        <p:nvSpPr>
          <p:cNvPr id="310" name="Google Shape;310;g250ec9d56e7_0_8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2c02b93429_1_7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a:p>
            <a:pPr indent="0" lvl="0" marL="0" rtl="0" algn="l">
              <a:spcBef>
                <a:spcPts val="0"/>
              </a:spcBef>
              <a:spcAft>
                <a:spcPts val="0"/>
              </a:spcAft>
              <a:buNone/>
            </a:pPr>
            <a:r>
              <a:t/>
            </a:r>
            <a:endParaRPr/>
          </a:p>
        </p:txBody>
      </p:sp>
      <p:sp>
        <p:nvSpPr>
          <p:cNvPr id="342" name="Google Shape;342;g22c02b93429_1_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0a60f81f04_0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a:p>
            <a:pPr indent="0" lvl="0" marL="0" rtl="0" algn="l">
              <a:spcBef>
                <a:spcPts val="0"/>
              </a:spcBef>
              <a:spcAft>
                <a:spcPts val="0"/>
              </a:spcAft>
              <a:buNone/>
            </a:pPr>
            <a:r>
              <a:t/>
            </a:r>
            <a:endParaRPr/>
          </a:p>
        </p:txBody>
      </p:sp>
      <p:sp>
        <p:nvSpPr>
          <p:cNvPr id="365" name="Google Shape;365;g20a60f81f04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51f11f664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51f11f664a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251f11f664a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28b830c697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228b830c697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g228b830c697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28b830c69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28b830c69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228b830c69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2c16c2f149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2c16c2f149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g22c16c2f149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50ec9d56e7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250ec9d56e7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g250ec9d56e7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28b830c697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28b830c697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g228b830c697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28b830c697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228b830c697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g228b830c697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450999b0ff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2450999b0ff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g2450999b0ff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5186127c76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5186127c76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g25186127c76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2c02b93429_1_6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22c02b93429_1_6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g22c02b93429_1_6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25" name="Shape 25"/>
        <p:cNvGrpSpPr/>
        <p:nvPr/>
      </p:nvGrpSpPr>
      <p:grpSpPr>
        <a:xfrm>
          <a:off x="0" y="0"/>
          <a:ext cx="0" cy="0"/>
          <a:chOff x="0" y="0"/>
          <a:chExt cx="0" cy="0"/>
        </a:xfrm>
      </p:grpSpPr>
      <p:sp>
        <p:nvSpPr>
          <p:cNvPr id="26" name="Google Shape;26;p5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757070"/>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8" name="Google Shape;28;p59"/>
          <p:cNvPicPr preferRelativeResize="0"/>
          <p:nvPr/>
        </p:nvPicPr>
        <p:blipFill rotWithShape="1">
          <a:blip r:embed="rId2">
            <a:alphaModFix/>
          </a:blip>
          <a:srcRect b="0" l="0" r="0" t="0"/>
          <a:stretch/>
        </p:blipFill>
        <p:spPr>
          <a:xfrm>
            <a:off x="7832706" y="6169981"/>
            <a:ext cx="1621943" cy="558810"/>
          </a:xfrm>
          <a:prstGeom prst="rect">
            <a:avLst/>
          </a:prstGeom>
          <a:solidFill>
            <a:schemeClr val="lt1"/>
          </a:solid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angepaste indeling">
  <p:cSld name="Aangepaste indeling">
    <p:spTree>
      <p:nvGrpSpPr>
        <p:cNvPr id="82" name="Shape 82"/>
        <p:cNvGrpSpPr/>
        <p:nvPr/>
      </p:nvGrpSpPr>
      <p:grpSpPr>
        <a:xfrm>
          <a:off x="0" y="0"/>
          <a:ext cx="0" cy="0"/>
          <a:chOff x="0" y="0"/>
          <a:chExt cx="0" cy="0"/>
        </a:xfrm>
      </p:grpSpPr>
      <p:sp>
        <p:nvSpPr>
          <p:cNvPr id="83" name="Google Shape;83;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pic>
        <p:nvPicPr>
          <p:cNvPr id="87" name="Google Shape;87;p80"/>
          <p:cNvPicPr preferRelativeResize="0"/>
          <p:nvPr/>
        </p:nvPicPr>
        <p:blipFill rotWithShape="1">
          <a:blip r:embed="rId2">
            <a:alphaModFix/>
          </a:blip>
          <a:srcRect b="0" l="0" r="0" t="0"/>
          <a:stretch/>
        </p:blipFill>
        <p:spPr>
          <a:xfrm>
            <a:off x="72102" y="6109904"/>
            <a:ext cx="12119898" cy="86570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angepaste indeling">
  <p:cSld name="1_Aangepaste indeling">
    <p:spTree>
      <p:nvGrpSpPr>
        <p:cNvPr id="88" name="Shape 88"/>
        <p:cNvGrpSpPr/>
        <p:nvPr/>
      </p:nvGrpSpPr>
      <p:grpSpPr>
        <a:xfrm>
          <a:off x="0" y="0"/>
          <a:ext cx="0" cy="0"/>
          <a:chOff x="0" y="0"/>
          <a:chExt cx="0" cy="0"/>
        </a:xfrm>
      </p:grpSpPr>
      <p:sp>
        <p:nvSpPr>
          <p:cNvPr id="89" name="Google Shape;89;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106" name="Shape 106"/>
        <p:cNvGrpSpPr/>
        <p:nvPr/>
      </p:nvGrpSpPr>
      <p:grpSpPr>
        <a:xfrm>
          <a:off x="0" y="0"/>
          <a:ext cx="0" cy="0"/>
          <a:chOff x="0" y="0"/>
          <a:chExt cx="0" cy="0"/>
        </a:xfrm>
      </p:grpSpPr>
      <p:sp>
        <p:nvSpPr>
          <p:cNvPr id="107" name="Google Shape;107;g250ec9d56e7_0_15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757070"/>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250ec9d56e7_0_15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09" name="Google Shape;109;g250ec9d56e7_0_153"/>
          <p:cNvPicPr preferRelativeResize="0"/>
          <p:nvPr/>
        </p:nvPicPr>
        <p:blipFill rotWithShape="1">
          <a:blip r:embed="rId2">
            <a:alphaModFix/>
          </a:blip>
          <a:srcRect b="0" l="0" r="0" t="0"/>
          <a:stretch/>
        </p:blipFill>
        <p:spPr>
          <a:xfrm>
            <a:off x="7832706" y="6169981"/>
            <a:ext cx="1621943" cy="558810"/>
          </a:xfrm>
          <a:prstGeom prst="rect">
            <a:avLst/>
          </a:prstGeom>
          <a:solidFill>
            <a:schemeClr val="lt1"/>
          </a:solid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110" name="Shape 110"/>
        <p:cNvGrpSpPr/>
        <p:nvPr/>
      </p:nvGrpSpPr>
      <p:grpSpPr>
        <a:xfrm>
          <a:off x="0" y="0"/>
          <a:ext cx="0" cy="0"/>
          <a:chOff x="0" y="0"/>
          <a:chExt cx="0" cy="0"/>
        </a:xfrm>
      </p:grpSpPr>
      <p:sp>
        <p:nvSpPr>
          <p:cNvPr id="111" name="Google Shape;111;g250ec9d56e7_0_1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g250ec9d56e7_0_15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g250ec9d56e7_0_15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250ec9d56e7_0_15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250ec9d56e7_0_1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pic>
        <p:nvPicPr>
          <p:cNvPr id="116" name="Google Shape;116;g250ec9d56e7_0_157"/>
          <p:cNvPicPr preferRelativeResize="0"/>
          <p:nvPr/>
        </p:nvPicPr>
        <p:blipFill rotWithShape="1">
          <a:blip r:embed="rId2">
            <a:alphaModFix/>
          </a:blip>
          <a:srcRect b="0" l="0" r="0" t="0"/>
          <a:stretch/>
        </p:blipFill>
        <p:spPr>
          <a:xfrm>
            <a:off x="7832706" y="6169981"/>
            <a:ext cx="1621943" cy="558810"/>
          </a:xfrm>
          <a:prstGeom prst="rect">
            <a:avLst/>
          </a:prstGeom>
          <a:solidFill>
            <a:schemeClr val="lt1"/>
          </a:solid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117" name="Shape 117"/>
        <p:cNvGrpSpPr/>
        <p:nvPr/>
      </p:nvGrpSpPr>
      <p:grpSpPr>
        <a:xfrm>
          <a:off x="0" y="0"/>
          <a:ext cx="0" cy="0"/>
          <a:chOff x="0" y="0"/>
          <a:chExt cx="0" cy="0"/>
        </a:xfrm>
      </p:grpSpPr>
      <p:sp>
        <p:nvSpPr>
          <p:cNvPr id="118" name="Google Shape;118;g250ec9d56e7_0_1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g250ec9d56e7_0_1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g250ec9d56e7_0_16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spTree>
      <p:nvGrpSpPr>
        <p:cNvPr id="121" name="Shape 121"/>
        <p:cNvGrpSpPr/>
        <p:nvPr/>
      </p:nvGrpSpPr>
      <p:grpSpPr>
        <a:xfrm>
          <a:off x="0" y="0"/>
          <a:ext cx="0" cy="0"/>
          <a:chOff x="0" y="0"/>
          <a:chExt cx="0" cy="0"/>
        </a:xfrm>
      </p:grpSpPr>
      <p:sp>
        <p:nvSpPr>
          <p:cNvPr id="122" name="Google Shape;122;g250ec9d56e7_0_16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757070"/>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g250ec9d56e7_0_16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24" name="Google Shape;124;g250ec9d56e7_0_16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g250ec9d56e7_0_16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250ec9d56e7_0_1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pic>
        <p:nvPicPr>
          <p:cNvPr id="127" name="Google Shape;127;g250ec9d56e7_0_168"/>
          <p:cNvPicPr preferRelativeResize="0"/>
          <p:nvPr/>
        </p:nvPicPr>
        <p:blipFill rotWithShape="1">
          <a:blip r:embed="rId2">
            <a:alphaModFix/>
          </a:blip>
          <a:srcRect b="0" l="0" r="0" t="0"/>
          <a:stretch/>
        </p:blipFill>
        <p:spPr>
          <a:xfrm>
            <a:off x="7832706" y="6169981"/>
            <a:ext cx="1621943" cy="558810"/>
          </a:xfrm>
          <a:prstGeom prst="rect">
            <a:avLst/>
          </a:prstGeom>
          <a:solidFill>
            <a:schemeClr val="lt1"/>
          </a:solid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128" name="Shape 128"/>
        <p:cNvGrpSpPr/>
        <p:nvPr/>
      </p:nvGrpSpPr>
      <p:grpSpPr>
        <a:xfrm>
          <a:off x="0" y="0"/>
          <a:ext cx="0" cy="0"/>
          <a:chOff x="0" y="0"/>
          <a:chExt cx="0" cy="0"/>
        </a:xfrm>
      </p:grpSpPr>
      <p:sp>
        <p:nvSpPr>
          <p:cNvPr id="129" name="Google Shape;129;g250ec9d56e7_0_17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g250ec9d56e7_0_17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g250ec9d56e7_0_17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g250ec9d56e7_0_17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g250ec9d56e7_0_17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g250ec9d56e7_0_17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135" name="Shape 135"/>
        <p:cNvGrpSpPr/>
        <p:nvPr/>
      </p:nvGrpSpPr>
      <p:grpSpPr>
        <a:xfrm>
          <a:off x="0" y="0"/>
          <a:ext cx="0" cy="0"/>
          <a:chOff x="0" y="0"/>
          <a:chExt cx="0" cy="0"/>
        </a:xfrm>
      </p:grpSpPr>
      <p:sp>
        <p:nvSpPr>
          <p:cNvPr id="136" name="Google Shape;136;g250ec9d56e7_0_182"/>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g250ec9d56e7_0_182"/>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8" name="Google Shape;138;g250ec9d56e7_0_182"/>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g250ec9d56e7_0_182"/>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0" name="Google Shape;140;g250ec9d56e7_0_182"/>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g250ec9d56e7_0_18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250ec9d56e7_0_18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g250ec9d56e7_0_18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144" name="Shape 144"/>
        <p:cNvGrpSpPr/>
        <p:nvPr/>
      </p:nvGrpSpPr>
      <p:grpSpPr>
        <a:xfrm>
          <a:off x="0" y="0"/>
          <a:ext cx="0" cy="0"/>
          <a:chOff x="0" y="0"/>
          <a:chExt cx="0" cy="0"/>
        </a:xfrm>
      </p:grpSpPr>
      <p:sp>
        <p:nvSpPr>
          <p:cNvPr id="145" name="Google Shape;145;g250ec9d56e7_0_19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250ec9d56e7_0_19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g250ec9d56e7_0_19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g250ec9d56e7_0_19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149" name="Shape 149"/>
        <p:cNvGrpSpPr/>
        <p:nvPr/>
      </p:nvGrpSpPr>
      <p:grpSpPr>
        <a:xfrm>
          <a:off x="0" y="0"/>
          <a:ext cx="0" cy="0"/>
          <a:chOff x="0" y="0"/>
          <a:chExt cx="0" cy="0"/>
        </a:xfrm>
      </p:grpSpPr>
      <p:sp>
        <p:nvSpPr>
          <p:cNvPr id="150" name="Google Shape;150;g250ec9d56e7_0_19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757070"/>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g250ec9d56e7_0_196"/>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2" name="Google Shape;152;g250ec9d56e7_0_196"/>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3" name="Google Shape;153;g250ec9d56e7_0_19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g250ec9d56e7_0_19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g250ec9d56e7_0_1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29" name="Shape 29"/>
        <p:cNvGrpSpPr/>
        <p:nvPr/>
      </p:nvGrpSpPr>
      <p:grpSpPr>
        <a:xfrm>
          <a:off x="0" y="0"/>
          <a:ext cx="0" cy="0"/>
          <a:chOff x="0" y="0"/>
          <a:chExt cx="0" cy="0"/>
        </a:xfrm>
      </p:grpSpPr>
      <p:sp>
        <p:nvSpPr>
          <p:cNvPr id="30" name="Google Shape;30;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pic>
        <p:nvPicPr>
          <p:cNvPr id="35" name="Google Shape;35;p60"/>
          <p:cNvPicPr preferRelativeResize="0"/>
          <p:nvPr/>
        </p:nvPicPr>
        <p:blipFill rotWithShape="1">
          <a:blip r:embed="rId2">
            <a:alphaModFix/>
          </a:blip>
          <a:srcRect b="0" l="0" r="0" t="0"/>
          <a:stretch/>
        </p:blipFill>
        <p:spPr>
          <a:xfrm>
            <a:off x="7832706" y="6169981"/>
            <a:ext cx="1621943" cy="558810"/>
          </a:xfrm>
          <a:prstGeom prst="rect">
            <a:avLst/>
          </a:prstGeom>
          <a:solidFill>
            <a:schemeClr val="lt1"/>
          </a:solid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156" name="Shape 156"/>
        <p:cNvGrpSpPr/>
        <p:nvPr/>
      </p:nvGrpSpPr>
      <p:grpSpPr>
        <a:xfrm>
          <a:off x="0" y="0"/>
          <a:ext cx="0" cy="0"/>
          <a:chOff x="0" y="0"/>
          <a:chExt cx="0" cy="0"/>
        </a:xfrm>
      </p:grpSpPr>
      <p:sp>
        <p:nvSpPr>
          <p:cNvPr id="157" name="Google Shape;157;g250ec9d56e7_0_20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757070"/>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250ec9d56e7_0_203"/>
          <p:cNvSpPr/>
          <p:nvPr>
            <p:ph idx="2" type="pic"/>
          </p:nvPr>
        </p:nvSpPr>
        <p:spPr>
          <a:xfrm>
            <a:off x="5183188" y="987425"/>
            <a:ext cx="6172200" cy="4873500"/>
          </a:xfrm>
          <a:prstGeom prst="rect">
            <a:avLst/>
          </a:prstGeom>
          <a:noFill/>
          <a:ln>
            <a:noFill/>
          </a:ln>
        </p:spPr>
      </p:sp>
      <p:sp>
        <p:nvSpPr>
          <p:cNvPr id="159" name="Google Shape;159;g250ec9d56e7_0_203"/>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0" name="Google Shape;160;g250ec9d56e7_0_2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g250ec9d56e7_0_2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g250ec9d56e7_0_2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angepaste indeling">
  <p:cSld name="Aangepaste indeling">
    <p:spTree>
      <p:nvGrpSpPr>
        <p:cNvPr id="163" name="Shape 163"/>
        <p:cNvGrpSpPr/>
        <p:nvPr/>
      </p:nvGrpSpPr>
      <p:grpSpPr>
        <a:xfrm>
          <a:off x="0" y="0"/>
          <a:ext cx="0" cy="0"/>
          <a:chOff x="0" y="0"/>
          <a:chExt cx="0" cy="0"/>
        </a:xfrm>
      </p:grpSpPr>
      <p:sp>
        <p:nvSpPr>
          <p:cNvPr id="164" name="Google Shape;164;g250ec9d56e7_0_2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g250ec9d56e7_0_2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g250ec9d56e7_0_2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g250ec9d56e7_0_2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pic>
        <p:nvPicPr>
          <p:cNvPr id="168" name="Google Shape;168;g250ec9d56e7_0_210"/>
          <p:cNvPicPr preferRelativeResize="0"/>
          <p:nvPr/>
        </p:nvPicPr>
        <p:blipFill rotWithShape="1">
          <a:blip r:embed="rId2">
            <a:alphaModFix/>
          </a:blip>
          <a:srcRect b="0" l="0" r="0" t="0"/>
          <a:stretch/>
        </p:blipFill>
        <p:spPr>
          <a:xfrm>
            <a:off x="72102" y="6109904"/>
            <a:ext cx="12119897" cy="86570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angepaste indeling">
  <p:cSld name="1_Aangepaste indeling">
    <p:spTree>
      <p:nvGrpSpPr>
        <p:cNvPr id="169" name="Shape 169"/>
        <p:cNvGrpSpPr/>
        <p:nvPr/>
      </p:nvGrpSpPr>
      <p:grpSpPr>
        <a:xfrm>
          <a:off x="0" y="0"/>
          <a:ext cx="0" cy="0"/>
          <a:chOff x="0" y="0"/>
          <a:chExt cx="0" cy="0"/>
        </a:xfrm>
      </p:grpSpPr>
      <p:sp>
        <p:nvSpPr>
          <p:cNvPr id="170" name="Google Shape;170;g250ec9d56e7_0_2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36" name="Shape 36"/>
        <p:cNvGrpSpPr/>
        <p:nvPr/>
      </p:nvGrpSpPr>
      <p:grpSpPr>
        <a:xfrm>
          <a:off x="0" y="0"/>
          <a:ext cx="0" cy="0"/>
          <a:chOff x="0" y="0"/>
          <a:chExt cx="0" cy="0"/>
        </a:xfrm>
      </p:grpSpPr>
      <p:sp>
        <p:nvSpPr>
          <p:cNvPr id="37" name="Google Shape;37;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spTree>
      <p:nvGrpSpPr>
        <p:cNvPr id="40" name="Shape 40"/>
        <p:cNvGrpSpPr/>
        <p:nvPr/>
      </p:nvGrpSpPr>
      <p:grpSpPr>
        <a:xfrm>
          <a:off x="0" y="0"/>
          <a:ext cx="0" cy="0"/>
          <a:chOff x="0" y="0"/>
          <a:chExt cx="0" cy="0"/>
        </a:xfrm>
      </p:grpSpPr>
      <p:sp>
        <p:nvSpPr>
          <p:cNvPr id="41" name="Google Shape;41;p7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757070"/>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pic>
        <p:nvPicPr>
          <p:cNvPr id="46" name="Google Shape;46;p74"/>
          <p:cNvPicPr preferRelativeResize="0"/>
          <p:nvPr/>
        </p:nvPicPr>
        <p:blipFill rotWithShape="1">
          <a:blip r:embed="rId2">
            <a:alphaModFix/>
          </a:blip>
          <a:srcRect b="0" l="0" r="0" t="0"/>
          <a:stretch/>
        </p:blipFill>
        <p:spPr>
          <a:xfrm>
            <a:off x="7832706" y="6169981"/>
            <a:ext cx="1621943" cy="558810"/>
          </a:xfrm>
          <a:prstGeom prst="rect">
            <a:avLst/>
          </a:prstGeom>
          <a:solidFill>
            <a:schemeClr val="lt1"/>
          </a:solid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47" name="Shape 47"/>
        <p:cNvGrpSpPr/>
        <p:nvPr/>
      </p:nvGrpSpPr>
      <p:grpSpPr>
        <a:xfrm>
          <a:off x="0" y="0"/>
          <a:ext cx="0" cy="0"/>
          <a:chOff x="0" y="0"/>
          <a:chExt cx="0" cy="0"/>
        </a:xfrm>
      </p:grpSpPr>
      <p:sp>
        <p:nvSpPr>
          <p:cNvPr id="48" name="Google Shape;48;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54" name="Shape 54"/>
        <p:cNvGrpSpPr/>
        <p:nvPr/>
      </p:nvGrpSpPr>
      <p:grpSpPr>
        <a:xfrm>
          <a:off x="0" y="0"/>
          <a:ext cx="0" cy="0"/>
          <a:chOff x="0" y="0"/>
          <a:chExt cx="0" cy="0"/>
        </a:xfrm>
      </p:grpSpPr>
      <p:sp>
        <p:nvSpPr>
          <p:cNvPr id="55" name="Google Shape;55;p7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7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7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7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63" name="Shape 63"/>
        <p:cNvGrpSpPr/>
        <p:nvPr/>
      </p:nvGrpSpPr>
      <p:grpSpPr>
        <a:xfrm>
          <a:off x="0" y="0"/>
          <a:ext cx="0" cy="0"/>
          <a:chOff x="0" y="0"/>
          <a:chExt cx="0" cy="0"/>
        </a:xfrm>
      </p:grpSpPr>
      <p:sp>
        <p:nvSpPr>
          <p:cNvPr id="64" name="Google Shape;64;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07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68" name="Shape 68"/>
        <p:cNvGrpSpPr/>
        <p:nvPr/>
      </p:nvGrpSpPr>
      <p:grpSpPr>
        <a:xfrm>
          <a:off x="0" y="0"/>
          <a:ext cx="0" cy="0"/>
          <a:chOff x="0" y="0"/>
          <a:chExt cx="0" cy="0"/>
        </a:xfrm>
      </p:grpSpPr>
      <p:sp>
        <p:nvSpPr>
          <p:cNvPr id="69" name="Google Shape;69;p7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757070"/>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1" name="Google Shape;71;p7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75" name="Shape 75"/>
        <p:cNvGrpSpPr/>
        <p:nvPr/>
      </p:nvGrpSpPr>
      <p:grpSpPr>
        <a:xfrm>
          <a:off x="0" y="0"/>
          <a:ext cx="0" cy="0"/>
          <a:chOff x="0" y="0"/>
          <a:chExt cx="0" cy="0"/>
        </a:xfrm>
      </p:grpSpPr>
      <p:sp>
        <p:nvSpPr>
          <p:cNvPr id="76" name="Google Shape;76;p7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757070"/>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9"/>
          <p:cNvSpPr/>
          <p:nvPr>
            <p:ph idx="2" type="pic"/>
          </p:nvPr>
        </p:nvSpPr>
        <p:spPr>
          <a:xfrm>
            <a:off x="5183188" y="987425"/>
            <a:ext cx="6172200" cy="4873625"/>
          </a:xfrm>
          <a:prstGeom prst="rect">
            <a:avLst/>
          </a:prstGeom>
          <a:noFill/>
          <a:ln>
            <a:noFill/>
          </a:ln>
        </p:spPr>
      </p:sp>
      <p:sp>
        <p:nvSpPr>
          <p:cNvPr id="78" name="Google Shape;78;p7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9" name="Google Shape;79;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4.xml"/><Relationship Id="rId10" Type="http://schemas.openxmlformats.org/officeDocument/2006/relationships/slideLayout" Target="../slideLayouts/slideLayout3.xml"/><Relationship Id="rId13" Type="http://schemas.openxmlformats.org/officeDocument/2006/relationships/slideLayout" Target="../slideLayouts/slideLayout6.xml"/><Relationship Id="rId12" Type="http://schemas.openxmlformats.org/officeDocument/2006/relationships/slideLayout" Target="../slideLayouts/slideLayout5.xml"/><Relationship Id="rId1" Type="http://schemas.openxmlformats.org/officeDocument/2006/relationships/image" Target="../media/image1.jpg"/><Relationship Id="rId2" Type="http://schemas.openxmlformats.org/officeDocument/2006/relationships/image" Target="../media/image3.png"/><Relationship Id="rId3" Type="http://schemas.openxmlformats.org/officeDocument/2006/relationships/image" Target="../media/image4.jpg"/><Relationship Id="rId4" Type="http://schemas.openxmlformats.org/officeDocument/2006/relationships/image" Target="../media/image6.png"/><Relationship Id="rId9" Type="http://schemas.openxmlformats.org/officeDocument/2006/relationships/slideLayout" Target="../slideLayouts/slideLayout2.xml"/><Relationship Id="rId15" Type="http://schemas.openxmlformats.org/officeDocument/2006/relationships/slideLayout" Target="../slideLayouts/slideLayout8.xml"/><Relationship Id="rId14" Type="http://schemas.openxmlformats.org/officeDocument/2006/relationships/slideLayout" Target="../slideLayouts/slideLayout7.xml"/><Relationship Id="rId17" Type="http://schemas.openxmlformats.org/officeDocument/2006/relationships/slideLayout" Target="../slideLayouts/slideLayout10.xml"/><Relationship Id="rId16" Type="http://schemas.openxmlformats.org/officeDocument/2006/relationships/slideLayout" Target="../slideLayouts/slideLayout9.xml"/><Relationship Id="rId5" Type="http://schemas.openxmlformats.org/officeDocument/2006/relationships/image" Target="../media/image5.png"/><Relationship Id="rId19" Type="http://schemas.openxmlformats.org/officeDocument/2006/relationships/theme" Target="../theme/theme3.xml"/><Relationship Id="rId6" Type="http://schemas.openxmlformats.org/officeDocument/2006/relationships/image" Target="../media/image2.jpg"/><Relationship Id="rId18" Type="http://schemas.openxmlformats.org/officeDocument/2006/relationships/slideLayout" Target="../slideLayouts/slideLayout11.xml"/><Relationship Id="rId7" Type="http://schemas.openxmlformats.org/officeDocument/2006/relationships/image" Target="../media/image7.png"/><Relationship Id="rId8"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0" Type="http://schemas.openxmlformats.org/officeDocument/2006/relationships/slideLayout" Target="../slideLayouts/slideLayout14.xml"/><Relationship Id="rId13" Type="http://schemas.openxmlformats.org/officeDocument/2006/relationships/slideLayout" Target="../slideLayouts/slideLayout17.xml"/><Relationship Id="rId12" Type="http://schemas.openxmlformats.org/officeDocument/2006/relationships/slideLayout" Target="../slideLayouts/slideLayout16.xml"/><Relationship Id="rId1" Type="http://schemas.openxmlformats.org/officeDocument/2006/relationships/image" Target="../media/image1.jpg"/><Relationship Id="rId2" Type="http://schemas.openxmlformats.org/officeDocument/2006/relationships/image" Target="../media/image3.png"/><Relationship Id="rId3" Type="http://schemas.openxmlformats.org/officeDocument/2006/relationships/image" Target="../media/image4.jpg"/><Relationship Id="rId4" Type="http://schemas.openxmlformats.org/officeDocument/2006/relationships/image" Target="../media/image6.png"/><Relationship Id="rId9" Type="http://schemas.openxmlformats.org/officeDocument/2006/relationships/slideLayout" Target="../slideLayouts/slideLayout13.xml"/><Relationship Id="rId15" Type="http://schemas.openxmlformats.org/officeDocument/2006/relationships/slideLayout" Target="../slideLayouts/slideLayout19.xml"/><Relationship Id="rId14" Type="http://schemas.openxmlformats.org/officeDocument/2006/relationships/slideLayout" Target="../slideLayouts/slideLayout18.xml"/><Relationship Id="rId17" Type="http://schemas.openxmlformats.org/officeDocument/2006/relationships/slideLayout" Target="../slideLayouts/slideLayout21.xml"/><Relationship Id="rId16" Type="http://schemas.openxmlformats.org/officeDocument/2006/relationships/slideLayout" Target="../slideLayouts/slideLayout20.xml"/><Relationship Id="rId5" Type="http://schemas.openxmlformats.org/officeDocument/2006/relationships/image" Target="../media/image5.png"/><Relationship Id="rId19" Type="http://schemas.openxmlformats.org/officeDocument/2006/relationships/theme" Target="../theme/theme1.xml"/><Relationship Id="rId6" Type="http://schemas.openxmlformats.org/officeDocument/2006/relationships/image" Target="../media/image2.jpg"/><Relationship Id="rId18" Type="http://schemas.openxmlformats.org/officeDocument/2006/relationships/slideLayout" Target="../slideLayouts/slideLayout22.xml"/><Relationship Id="rId7" Type="http://schemas.openxmlformats.org/officeDocument/2006/relationships/image" Target="../media/image7.png"/><Relationship Id="rId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757070"/>
              </a:buClr>
              <a:buSzPts val="4400"/>
              <a:buFont typeface="Calibri"/>
              <a:buNone/>
              <a:defRPr b="1" i="0" sz="4400" u="none" cap="none" strike="noStrike">
                <a:solidFill>
                  <a:srgbClr val="75707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
        <p:nvSpPr>
          <p:cNvPr id="15" name="Google Shape;15;p58"/>
          <p:cNvSpPr txBox="1"/>
          <p:nvPr/>
        </p:nvSpPr>
        <p:spPr>
          <a:xfrm>
            <a:off x="838200" y="6331412"/>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888888"/>
                </a:solidFill>
                <a:latin typeface="Calibri"/>
                <a:ea typeface="Calibri"/>
                <a:cs typeface="Calibri"/>
                <a:sym typeface="Calibri"/>
              </a:rPr>
              <a:t>13/01/2022</a:t>
            </a:r>
            <a:endParaRPr b="0" i="0" sz="1200" u="none" cap="none" strike="noStrike">
              <a:solidFill>
                <a:srgbClr val="888888"/>
              </a:solidFill>
              <a:latin typeface="Calibri"/>
              <a:ea typeface="Calibri"/>
              <a:cs typeface="Calibri"/>
              <a:sym typeface="Calibri"/>
            </a:endParaRPr>
          </a:p>
        </p:txBody>
      </p:sp>
      <p:sp>
        <p:nvSpPr>
          <p:cNvPr id="16" name="Google Shape;16;p58"/>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nl-NL"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7" name="Google Shape;17;p58"/>
          <p:cNvSpPr/>
          <p:nvPr/>
        </p:nvSpPr>
        <p:spPr>
          <a:xfrm>
            <a:off x="5086905" y="6074393"/>
            <a:ext cx="3435658" cy="78360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Une image contenant texte&#10;&#10;Description générée automatiquement" id="18" name="Google Shape;18;p58"/>
          <p:cNvPicPr preferRelativeResize="0"/>
          <p:nvPr/>
        </p:nvPicPr>
        <p:blipFill rotWithShape="1">
          <a:blip r:embed="rId1">
            <a:alphaModFix/>
          </a:blip>
          <a:srcRect b="0" l="0" r="0" t="0"/>
          <a:stretch/>
        </p:blipFill>
        <p:spPr>
          <a:xfrm>
            <a:off x="4859585" y="6130105"/>
            <a:ext cx="2346181" cy="672181"/>
          </a:xfrm>
          <a:prstGeom prst="rect">
            <a:avLst/>
          </a:prstGeom>
          <a:noFill/>
          <a:ln>
            <a:noFill/>
          </a:ln>
        </p:spPr>
      </p:pic>
      <p:pic>
        <p:nvPicPr>
          <p:cNvPr id="19" name="Google Shape;19;p58"/>
          <p:cNvPicPr preferRelativeResize="0"/>
          <p:nvPr/>
        </p:nvPicPr>
        <p:blipFill rotWithShape="1">
          <a:blip r:embed="rId2">
            <a:alphaModFix/>
          </a:blip>
          <a:srcRect b="0" l="0" r="0" t="0"/>
          <a:stretch/>
        </p:blipFill>
        <p:spPr>
          <a:xfrm>
            <a:off x="2531095" y="6019885"/>
            <a:ext cx="2339268" cy="886234"/>
          </a:xfrm>
          <a:prstGeom prst="rect">
            <a:avLst/>
          </a:prstGeom>
          <a:noFill/>
          <a:ln>
            <a:noFill/>
          </a:ln>
        </p:spPr>
      </p:pic>
      <p:pic>
        <p:nvPicPr>
          <p:cNvPr descr="Une image contenant texte, clipart&#10;&#10;Description générée automatiquement" id="20" name="Google Shape;20;p58"/>
          <p:cNvPicPr preferRelativeResize="0"/>
          <p:nvPr/>
        </p:nvPicPr>
        <p:blipFill rotWithShape="1">
          <a:blip r:embed="rId3">
            <a:alphaModFix/>
          </a:blip>
          <a:srcRect b="0" l="0" r="0" t="0"/>
          <a:stretch/>
        </p:blipFill>
        <p:spPr>
          <a:xfrm>
            <a:off x="10704862" y="6285940"/>
            <a:ext cx="1444986" cy="410597"/>
          </a:xfrm>
          <a:prstGeom prst="rect">
            <a:avLst/>
          </a:prstGeom>
          <a:noFill/>
          <a:ln>
            <a:noFill/>
          </a:ln>
        </p:spPr>
      </p:pic>
      <p:pic>
        <p:nvPicPr>
          <p:cNvPr id="21" name="Google Shape;21;p58"/>
          <p:cNvPicPr preferRelativeResize="0"/>
          <p:nvPr/>
        </p:nvPicPr>
        <p:blipFill rotWithShape="1">
          <a:blip r:embed="rId4">
            <a:alphaModFix/>
          </a:blip>
          <a:srcRect b="0" l="0" r="0" t="0"/>
          <a:stretch/>
        </p:blipFill>
        <p:spPr>
          <a:xfrm>
            <a:off x="7057250" y="6002707"/>
            <a:ext cx="3509098" cy="865707"/>
          </a:xfrm>
          <a:prstGeom prst="rect">
            <a:avLst/>
          </a:prstGeom>
          <a:noFill/>
          <a:ln>
            <a:noFill/>
          </a:ln>
        </p:spPr>
      </p:pic>
      <p:pic>
        <p:nvPicPr>
          <p:cNvPr id="22" name="Google Shape;22;p58"/>
          <p:cNvPicPr preferRelativeResize="0"/>
          <p:nvPr/>
        </p:nvPicPr>
        <p:blipFill rotWithShape="1">
          <a:blip r:embed="rId5">
            <a:alphaModFix/>
          </a:blip>
          <a:srcRect b="0" l="0" r="0" t="0"/>
          <a:stretch/>
        </p:blipFill>
        <p:spPr>
          <a:xfrm>
            <a:off x="127665" y="6124269"/>
            <a:ext cx="2346181" cy="726968"/>
          </a:xfrm>
          <a:prstGeom prst="rect">
            <a:avLst/>
          </a:prstGeom>
          <a:noFill/>
          <a:ln>
            <a:noFill/>
          </a:ln>
        </p:spPr>
      </p:pic>
      <p:pic>
        <p:nvPicPr>
          <p:cNvPr id="23" name="Google Shape;23;p58"/>
          <p:cNvPicPr preferRelativeResize="0"/>
          <p:nvPr/>
        </p:nvPicPr>
        <p:blipFill rotWithShape="1">
          <a:blip r:embed="rId6">
            <a:alphaModFix/>
          </a:blip>
          <a:srcRect b="0" l="0" r="0" t="0"/>
          <a:stretch/>
        </p:blipFill>
        <p:spPr>
          <a:xfrm>
            <a:off x="10313960" y="136524"/>
            <a:ext cx="1692112" cy="668147"/>
          </a:xfrm>
          <a:prstGeom prst="rect">
            <a:avLst/>
          </a:prstGeom>
          <a:noFill/>
          <a:ln>
            <a:noFill/>
          </a:ln>
        </p:spPr>
      </p:pic>
      <p:pic>
        <p:nvPicPr>
          <p:cNvPr id="24" name="Google Shape;24;p58"/>
          <p:cNvPicPr preferRelativeResize="0"/>
          <p:nvPr/>
        </p:nvPicPr>
        <p:blipFill rotWithShape="1">
          <a:blip r:embed="rId7">
            <a:alphaModFix/>
          </a:blip>
          <a:srcRect b="0" l="0" r="0" t="0"/>
          <a:stretch/>
        </p:blipFill>
        <p:spPr>
          <a:xfrm>
            <a:off x="7832706" y="6169981"/>
            <a:ext cx="1621943" cy="558810"/>
          </a:xfrm>
          <a:prstGeom prst="rect">
            <a:avLst/>
          </a:prstGeom>
          <a:solidFill>
            <a:schemeClr val="lt1"/>
          </a:solidFill>
          <a:ln>
            <a:noFill/>
          </a:ln>
        </p:spPr>
      </p:pic>
    </p:spTree>
  </p:cSld>
  <p:clrMap accent1="accent1" accent2="accent2" accent3="accent3" accent4="accent4" accent5="accent5" accent6="accent6" bg1="lt1" bg2="dk2" tx1="dk1" tx2="lt2" folHlink="folHlink" hlink="hlink"/>
  <p:sldLayoutIdLst>
    <p:sldLayoutId id="2147483649"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g250ec9d56e7_0_13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rgbClr val="757070"/>
              </a:buClr>
              <a:buSzPts val="4400"/>
              <a:buFont typeface="Calibri"/>
              <a:buNone/>
              <a:defRPr b="1" i="0" sz="4400" u="none" cap="none" strike="noStrike">
                <a:solidFill>
                  <a:srgbClr val="757070"/>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2" name="Google Shape;92;g250ec9d56e7_0_13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 name="Google Shape;93;g250ec9d56e7_0_13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4" name="Google Shape;94;g250ec9d56e7_0_13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5" name="Google Shape;95;g250ec9d56e7_0_1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NL"/>
              <a:t>‹#›</a:t>
            </a:fld>
            <a:endParaRPr/>
          </a:p>
        </p:txBody>
      </p:sp>
      <p:sp>
        <p:nvSpPr>
          <p:cNvPr id="96" name="Google Shape;96;g250ec9d56e7_0_137"/>
          <p:cNvSpPr txBox="1"/>
          <p:nvPr/>
        </p:nvSpPr>
        <p:spPr>
          <a:xfrm>
            <a:off x="838200" y="6331412"/>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888888"/>
                </a:solidFill>
                <a:latin typeface="Calibri"/>
                <a:ea typeface="Calibri"/>
                <a:cs typeface="Calibri"/>
                <a:sym typeface="Calibri"/>
              </a:rPr>
              <a:t>13/01/2022</a:t>
            </a:r>
            <a:endParaRPr b="0" i="0" sz="1200" u="none" cap="none" strike="noStrike">
              <a:solidFill>
                <a:srgbClr val="888888"/>
              </a:solidFill>
              <a:latin typeface="Calibri"/>
              <a:ea typeface="Calibri"/>
              <a:cs typeface="Calibri"/>
              <a:sym typeface="Calibri"/>
            </a:endParaRPr>
          </a:p>
        </p:txBody>
      </p:sp>
      <p:sp>
        <p:nvSpPr>
          <p:cNvPr id="97" name="Google Shape;97;g250ec9d56e7_0_137"/>
          <p:cNvSpPr txBox="1"/>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nl-NL"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98" name="Google Shape;98;g250ec9d56e7_0_137"/>
          <p:cNvSpPr/>
          <p:nvPr/>
        </p:nvSpPr>
        <p:spPr>
          <a:xfrm>
            <a:off x="5086905" y="6074393"/>
            <a:ext cx="3435600" cy="783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Une image contenant texte&#10;&#10;Description générée automatiquement" id="99" name="Google Shape;99;g250ec9d56e7_0_137"/>
          <p:cNvPicPr preferRelativeResize="0"/>
          <p:nvPr/>
        </p:nvPicPr>
        <p:blipFill rotWithShape="1">
          <a:blip r:embed="rId1">
            <a:alphaModFix/>
          </a:blip>
          <a:srcRect b="0" l="0" r="0" t="0"/>
          <a:stretch/>
        </p:blipFill>
        <p:spPr>
          <a:xfrm>
            <a:off x="4859585" y="6130105"/>
            <a:ext cx="2346181" cy="672181"/>
          </a:xfrm>
          <a:prstGeom prst="rect">
            <a:avLst/>
          </a:prstGeom>
          <a:noFill/>
          <a:ln>
            <a:noFill/>
          </a:ln>
        </p:spPr>
      </p:pic>
      <p:pic>
        <p:nvPicPr>
          <p:cNvPr id="100" name="Google Shape;100;g250ec9d56e7_0_137"/>
          <p:cNvPicPr preferRelativeResize="0"/>
          <p:nvPr/>
        </p:nvPicPr>
        <p:blipFill rotWithShape="1">
          <a:blip r:embed="rId2">
            <a:alphaModFix/>
          </a:blip>
          <a:srcRect b="0" l="0" r="0" t="0"/>
          <a:stretch/>
        </p:blipFill>
        <p:spPr>
          <a:xfrm>
            <a:off x="2531095" y="6019885"/>
            <a:ext cx="2339268" cy="886234"/>
          </a:xfrm>
          <a:prstGeom prst="rect">
            <a:avLst/>
          </a:prstGeom>
          <a:noFill/>
          <a:ln>
            <a:noFill/>
          </a:ln>
        </p:spPr>
      </p:pic>
      <p:pic>
        <p:nvPicPr>
          <p:cNvPr descr="Une image contenant texte, clipart&#10;&#10;Description générée automatiquement" id="101" name="Google Shape;101;g250ec9d56e7_0_137"/>
          <p:cNvPicPr preferRelativeResize="0"/>
          <p:nvPr/>
        </p:nvPicPr>
        <p:blipFill rotWithShape="1">
          <a:blip r:embed="rId3">
            <a:alphaModFix/>
          </a:blip>
          <a:srcRect b="0" l="0" r="0" t="0"/>
          <a:stretch/>
        </p:blipFill>
        <p:spPr>
          <a:xfrm>
            <a:off x="10704862" y="6285940"/>
            <a:ext cx="1444986" cy="410597"/>
          </a:xfrm>
          <a:prstGeom prst="rect">
            <a:avLst/>
          </a:prstGeom>
          <a:noFill/>
          <a:ln>
            <a:noFill/>
          </a:ln>
        </p:spPr>
      </p:pic>
      <p:pic>
        <p:nvPicPr>
          <p:cNvPr id="102" name="Google Shape;102;g250ec9d56e7_0_137"/>
          <p:cNvPicPr preferRelativeResize="0"/>
          <p:nvPr/>
        </p:nvPicPr>
        <p:blipFill rotWithShape="1">
          <a:blip r:embed="rId4">
            <a:alphaModFix/>
          </a:blip>
          <a:srcRect b="0" l="0" r="0" t="0"/>
          <a:stretch/>
        </p:blipFill>
        <p:spPr>
          <a:xfrm>
            <a:off x="7057250" y="6002707"/>
            <a:ext cx="3509099" cy="865707"/>
          </a:xfrm>
          <a:prstGeom prst="rect">
            <a:avLst/>
          </a:prstGeom>
          <a:noFill/>
          <a:ln>
            <a:noFill/>
          </a:ln>
        </p:spPr>
      </p:pic>
      <p:pic>
        <p:nvPicPr>
          <p:cNvPr id="103" name="Google Shape;103;g250ec9d56e7_0_137"/>
          <p:cNvPicPr preferRelativeResize="0"/>
          <p:nvPr/>
        </p:nvPicPr>
        <p:blipFill rotWithShape="1">
          <a:blip r:embed="rId5">
            <a:alphaModFix/>
          </a:blip>
          <a:srcRect b="0" l="0" r="0" t="0"/>
          <a:stretch/>
        </p:blipFill>
        <p:spPr>
          <a:xfrm>
            <a:off x="127665" y="6124269"/>
            <a:ext cx="2346181" cy="726968"/>
          </a:xfrm>
          <a:prstGeom prst="rect">
            <a:avLst/>
          </a:prstGeom>
          <a:noFill/>
          <a:ln>
            <a:noFill/>
          </a:ln>
        </p:spPr>
      </p:pic>
      <p:pic>
        <p:nvPicPr>
          <p:cNvPr id="104" name="Google Shape;104;g250ec9d56e7_0_137"/>
          <p:cNvPicPr preferRelativeResize="0"/>
          <p:nvPr/>
        </p:nvPicPr>
        <p:blipFill rotWithShape="1">
          <a:blip r:embed="rId6">
            <a:alphaModFix/>
          </a:blip>
          <a:srcRect b="0" l="0" r="0" t="0"/>
          <a:stretch/>
        </p:blipFill>
        <p:spPr>
          <a:xfrm>
            <a:off x="10313960" y="136524"/>
            <a:ext cx="1692112" cy="668147"/>
          </a:xfrm>
          <a:prstGeom prst="rect">
            <a:avLst/>
          </a:prstGeom>
          <a:noFill/>
          <a:ln>
            <a:noFill/>
          </a:ln>
        </p:spPr>
      </p:pic>
      <p:pic>
        <p:nvPicPr>
          <p:cNvPr id="105" name="Google Shape;105;g250ec9d56e7_0_137"/>
          <p:cNvPicPr preferRelativeResize="0"/>
          <p:nvPr/>
        </p:nvPicPr>
        <p:blipFill rotWithShape="1">
          <a:blip r:embed="rId7">
            <a:alphaModFix/>
          </a:blip>
          <a:srcRect b="0" l="0" r="0" t="0"/>
          <a:stretch/>
        </p:blipFill>
        <p:spPr>
          <a:xfrm>
            <a:off x="7832706" y="6169981"/>
            <a:ext cx="1621943" cy="558810"/>
          </a:xfrm>
          <a:prstGeom prst="rect">
            <a:avLst/>
          </a:prstGeom>
          <a:solidFill>
            <a:schemeClr val="lt1"/>
          </a:solidFill>
          <a:ln>
            <a:noFill/>
          </a:ln>
        </p:spPr>
      </p:pic>
    </p:spTree>
  </p:cSld>
  <p:clrMap accent1="accent1" accent2="accent2" accent3="accent3" accent4="accent4" accent5="accent5" accent6="accent6" bg1="lt1" bg2="dk2" tx1="dk1" tx2="lt2" folHlink="folHlink" hlink="hlink"/>
  <p:sldLayoutIdLst>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32.png"/><Relationship Id="rId7" Type="http://schemas.openxmlformats.org/officeDocument/2006/relationships/image" Target="../media/image3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hyperlink" Target="https://www.openstreetmap.org/copyright" TargetMode="External"/></Relationships>
</file>

<file path=ppt/slides/_rels/slide8.xml.rels><?xml version="1.0" encoding="UTF-8" standalone="yes"?><Relationships xmlns="http://schemas.openxmlformats.org/package/2006/relationships"><Relationship Id="rId10" Type="http://schemas.openxmlformats.org/officeDocument/2006/relationships/image" Target="../media/image38.jp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jpg"/><Relationship Id="rId4" Type="http://schemas.openxmlformats.org/officeDocument/2006/relationships/image" Target="../media/image31.jpg"/><Relationship Id="rId9" Type="http://schemas.openxmlformats.org/officeDocument/2006/relationships/image" Target="../media/image37.jpg"/><Relationship Id="rId5" Type="http://schemas.openxmlformats.org/officeDocument/2006/relationships/image" Target="../media/image41.jpg"/><Relationship Id="rId6" Type="http://schemas.openxmlformats.org/officeDocument/2006/relationships/image" Target="../media/image30.jpg"/><Relationship Id="rId7" Type="http://schemas.openxmlformats.org/officeDocument/2006/relationships/image" Target="../media/image34.jpg"/><Relationship Id="rId8" Type="http://schemas.openxmlformats.org/officeDocument/2006/relationships/image" Target="../media/image4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sp>
        <p:nvSpPr>
          <p:cNvPr id="176" name="Google Shape;176;p1"/>
          <p:cNvSpPr/>
          <p:nvPr/>
        </p:nvSpPr>
        <p:spPr>
          <a:xfrm>
            <a:off x="5435963" y="2365300"/>
            <a:ext cx="5606400" cy="3330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600"/>
              <a:buFont typeface="Arial"/>
              <a:buNone/>
            </a:pPr>
            <a:r>
              <a:rPr b="1" i="0" lang="nl-NL" sz="2600" u="none" cap="none" strike="noStrike">
                <a:solidFill>
                  <a:schemeClr val="dk1"/>
                </a:solidFill>
                <a:latin typeface="Calibri"/>
                <a:ea typeface="Calibri"/>
                <a:cs typeface="Calibri"/>
                <a:sym typeface="Calibri"/>
              </a:rPr>
              <a:t>Bucharest Living Lab </a:t>
            </a:r>
            <a:endParaRPr b="1" i="0" sz="2600" u="none"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600"/>
              <a:buFont typeface="Arial"/>
              <a:buNone/>
            </a:pPr>
            <a:r>
              <a:rPr b="1" i="0" lang="nl-NL" sz="2600" u="none" cap="none" strike="noStrike">
                <a:solidFill>
                  <a:schemeClr val="dk1"/>
                </a:solidFill>
                <a:latin typeface="Calibri"/>
                <a:ea typeface="Calibri"/>
                <a:cs typeface="Calibri"/>
                <a:sym typeface="Calibri"/>
              </a:rPr>
              <a:t>Buruiană Community Garden</a:t>
            </a:r>
            <a:endParaRPr b="0" i="0" sz="26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600"/>
              <a:buFont typeface="Arial"/>
              <a:buNone/>
            </a:pPr>
            <a:r>
              <a:t/>
            </a:r>
            <a:endParaRPr b="0" i="0" sz="2600" u="none" cap="none" strike="noStrike">
              <a:solidFill>
                <a:schemeClr val="dk1"/>
              </a:solidFill>
              <a:latin typeface="Calibri"/>
              <a:ea typeface="Calibri"/>
              <a:cs typeface="Calibri"/>
              <a:sym typeface="Calibri"/>
            </a:endParaRPr>
          </a:p>
          <a:p>
            <a:pPr indent="-393700" lvl="0" marL="457200" marR="0" rtl="0" algn="l">
              <a:lnSpc>
                <a:spcPct val="90000"/>
              </a:lnSpc>
              <a:spcBef>
                <a:spcPts val="0"/>
              </a:spcBef>
              <a:spcAft>
                <a:spcPts val="0"/>
              </a:spcAft>
              <a:buClr>
                <a:schemeClr val="dk1"/>
              </a:buClr>
              <a:buSzPts val="2600"/>
              <a:buFont typeface="Calibri"/>
              <a:buChar char="●"/>
            </a:pPr>
            <a:r>
              <a:rPr b="0" i="0" lang="nl-NL" sz="2600" u="none" cap="none" strike="noStrike">
                <a:solidFill>
                  <a:schemeClr val="dk1"/>
                </a:solidFill>
                <a:latin typeface="Calibri"/>
                <a:ea typeface="Calibri"/>
                <a:cs typeface="Calibri"/>
                <a:sym typeface="Calibri"/>
              </a:rPr>
              <a:t>Ioana Elisabeta Enache, Romania, PhD candidate, UAUIM Bucharest</a:t>
            </a:r>
            <a:endParaRPr/>
          </a:p>
          <a:p>
            <a:pPr indent="-393700" lvl="0" marL="457200" marR="0" rtl="0" algn="l">
              <a:lnSpc>
                <a:spcPct val="90000"/>
              </a:lnSpc>
              <a:spcBef>
                <a:spcPts val="1000"/>
              </a:spcBef>
              <a:spcAft>
                <a:spcPts val="0"/>
              </a:spcAft>
              <a:buClr>
                <a:schemeClr val="dk1"/>
              </a:buClr>
              <a:buSzPts val="2600"/>
              <a:buFont typeface="Calibri"/>
              <a:buChar char="●"/>
            </a:pPr>
            <a:r>
              <a:rPr b="0" i="0" lang="nl-NL" sz="2600" u="none" cap="none" strike="noStrike">
                <a:solidFill>
                  <a:srgbClr val="000000"/>
                </a:solidFill>
                <a:latin typeface="Calibri"/>
                <a:ea typeface="Calibri"/>
                <a:cs typeface="Calibri"/>
                <a:sym typeface="Calibri"/>
              </a:rPr>
              <a:t>Adina Pasarel, Romania,  </a:t>
            </a:r>
            <a:endParaRPr b="0" i="0" sz="2600" u="none" cap="none" strike="noStrike">
              <a:solidFill>
                <a:srgbClr val="000000"/>
              </a:solidFill>
              <a:latin typeface="Calibri"/>
              <a:ea typeface="Calibri"/>
              <a:cs typeface="Calibri"/>
              <a:sym typeface="Calibri"/>
            </a:endParaRPr>
          </a:p>
          <a:p>
            <a:pPr indent="0" lvl="0" marL="457200" marR="0" rtl="0" algn="l">
              <a:lnSpc>
                <a:spcPct val="90000"/>
              </a:lnSpc>
              <a:spcBef>
                <a:spcPts val="0"/>
              </a:spcBef>
              <a:spcAft>
                <a:spcPts val="0"/>
              </a:spcAft>
              <a:buNone/>
            </a:pPr>
            <a:r>
              <a:rPr b="0" i="0" lang="nl-NL" sz="2600" u="none" cap="none" strike="noStrike">
                <a:solidFill>
                  <a:srgbClr val="000000"/>
                </a:solidFill>
                <a:latin typeface="Calibri"/>
                <a:ea typeface="Calibri"/>
                <a:cs typeface="Calibri"/>
                <a:sym typeface="Calibri"/>
              </a:rPr>
              <a:t>PhD candidate, USAMV Cluj</a:t>
            </a:r>
            <a:endParaRPr b="0" i="0" sz="2600" u="none" cap="none" strike="noStrike">
              <a:solidFill>
                <a:schemeClr val="dk1"/>
              </a:solidFill>
              <a:latin typeface="Calibri"/>
              <a:ea typeface="Calibri"/>
              <a:cs typeface="Calibri"/>
              <a:sym typeface="Calibri"/>
            </a:endParaRPr>
          </a:p>
          <a:p>
            <a:pPr indent="-393700" lvl="0" marL="457200" marR="0" rtl="0" algn="l">
              <a:lnSpc>
                <a:spcPct val="90000"/>
              </a:lnSpc>
              <a:spcBef>
                <a:spcPts val="1000"/>
              </a:spcBef>
              <a:spcAft>
                <a:spcPts val="0"/>
              </a:spcAft>
              <a:buClr>
                <a:schemeClr val="dk1"/>
              </a:buClr>
              <a:buSzPts val="2600"/>
              <a:buFont typeface="Calibri"/>
              <a:buChar char="●"/>
            </a:pPr>
            <a:r>
              <a:rPr b="0" i="0" lang="nl-NL" sz="2600" u="none" cap="none" strike="noStrike">
                <a:solidFill>
                  <a:schemeClr val="dk1"/>
                </a:solidFill>
                <a:latin typeface="Calibri"/>
                <a:ea typeface="Calibri"/>
                <a:cs typeface="Calibri"/>
                <a:sym typeface="Calibri"/>
              </a:rPr>
              <a:t>Tutor: Roxana Triboi</a:t>
            </a:r>
            <a:endParaRPr b="0" i="0" sz="1600" u="none" cap="none" strike="noStrike">
              <a:solidFill>
                <a:schemeClr val="lt1"/>
              </a:solidFill>
              <a:latin typeface="Calibri"/>
              <a:ea typeface="Calibri"/>
              <a:cs typeface="Calibri"/>
              <a:sym typeface="Calibri"/>
            </a:endParaRPr>
          </a:p>
        </p:txBody>
      </p:sp>
      <p:sp>
        <p:nvSpPr>
          <p:cNvPr id="177" name="Google Shape;177;p1"/>
          <p:cNvSpPr/>
          <p:nvPr/>
        </p:nvSpPr>
        <p:spPr>
          <a:xfrm>
            <a:off x="0" y="0"/>
            <a:ext cx="4717500" cy="6858000"/>
          </a:xfrm>
          <a:prstGeom prst="rect">
            <a:avLst/>
          </a:prstGeom>
          <a:gradFill>
            <a:gsLst>
              <a:gs pos="0">
                <a:srgbClr val="FFFFFF">
                  <a:alpha val="0"/>
                </a:srgbClr>
              </a:gs>
              <a:gs pos="19000">
                <a:srgbClr val="FFFFFF">
                  <a:alpha val="35686"/>
                </a:srgbClr>
              </a:gs>
              <a:gs pos="35000">
                <a:srgbClr val="FFFFFF">
                  <a:alpha val="74901"/>
                </a:srgbClr>
              </a:gs>
              <a:gs pos="48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Une image contenant texte&#10;&#10;Description générée automatiquement" id="178" name="Google Shape;178;p1"/>
          <p:cNvPicPr preferRelativeResize="0"/>
          <p:nvPr/>
        </p:nvPicPr>
        <p:blipFill rotWithShape="1">
          <a:blip r:embed="rId3">
            <a:alphaModFix/>
          </a:blip>
          <a:srcRect b="0" l="0" r="0" t="0"/>
          <a:stretch/>
        </p:blipFill>
        <p:spPr>
          <a:xfrm>
            <a:off x="323727" y="74071"/>
            <a:ext cx="4549175" cy="1820332"/>
          </a:xfrm>
          <a:prstGeom prst="rect">
            <a:avLst/>
          </a:prstGeom>
          <a:noFill/>
          <a:ln>
            <a:noFill/>
          </a:ln>
        </p:spPr>
      </p:pic>
      <p:sp>
        <p:nvSpPr>
          <p:cNvPr id="179" name="Google Shape;179;p1"/>
          <p:cNvSpPr/>
          <p:nvPr/>
        </p:nvSpPr>
        <p:spPr>
          <a:xfrm>
            <a:off x="155525" y="1503275"/>
            <a:ext cx="4717500" cy="33306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757070"/>
              </a:buClr>
              <a:buSzPts val="2000"/>
              <a:buFont typeface="Calibri"/>
              <a:buNone/>
            </a:pPr>
            <a:r>
              <a:t/>
            </a:r>
            <a:endParaRPr b="1" i="0" sz="20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5400"/>
              <a:buFont typeface="Calibri"/>
              <a:buNone/>
            </a:pPr>
            <a:r>
              <a:rPr b="1" i="0" lang="nl-NL" sz="5400" u="sng" cap="none" strike="noStrike">
                <a:solidFill>
                  <a:srgbClr val="000000"/>
                </a:solidFill>
                <a:latin typeface="Calibri"/>
                <a:ea typeface="Calibri"/>
                <a:cs typeface="Calibri"/>
                <a:sym typeface="Calibri"/>
              </a:rPr>
              <a:t>AESOP4Food</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4400"/>
              <a:buFont typeface="Calibri"/>
              <a:buNone/>
            </a:pPr>
            <a:r>
              <a:rPr b="1" i="1" lang="nl-NL" sz="4400" u="none" cap="none" strike="noStrike">
                <a:solidFill>
                  <a:srgbClr val="000000"/>
                </a:solidFill>
                <a:latin typeface="Calibri"/>
                <a:ea typeface="Calibri"/>
                <a:cs typeface="Calibri"/>
                <a:sym typeface="Calibri"/>
              </a:rPr>
              <a:t>Sustainable Food </a:t>
            </a:r>
            <a:endParaRPr b="1" i="1" sz="44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4400"/>
              <a:buFont typeface="Calibri"/>
              <a:buNone/>
            </a:pPr>
            <a:r>
              <a:rPr b="1" i="1" lang="nl-NL" sz="4400" u="none" cap="none" strike="noStrike">
                <a:solidFill>
                  <a:srgbClr val="000000"/>
                </a:solidFill>
                <a:latin typeface="Calibri"/>
                <a:ea typeface="Calibri"/>
                <a:cs typeface="Calibri"/>
                <a:sym typeface="Calibri"/>
              </a:rPr>
              <a:t>Planning Seminar </a:t>
            </a:r>
            <a:endParaRPr b="1" i="1" sz="4400" u="none" cap="none" strike="noStrike">
              <a:solidFill>
                <a:srgbClr val="000000"/>
              </a:solidFill>
              <a:latin typeface="Calibri"/>
              <a:ea typeface="Calibri"/>
              <a:cs typeface="Calibri"/>
              <a:sym typeface="Calibri"/>
            </a:endParaRPr>
          </a:p>
        </p:txBody>
      </p:sp>
      <p:pic>
        <p:nvPicPr>
          <p:cNvPr descr="O imagine care conține text&#10;&#10;Descriere generată automat" id="180" name="Google Shape;180;p1"/>
          <p:cNvPicPr preferRelativeResize="0"/>
          <p:nvPr/>
        </p:nvPicPr>
        <p:blipFill rotWithShape="1">
          <a:blip r:embed="rId4">
            <a:alphaModFix/>
          </a:blip>
          <a:srcRect b="0" l="0" r="0" t="0"/>
          <a:stretch/>
        </p:blipFill>
        <p:spPr>
          <a:xfrm>
            <a:off x="9494323" y="6473699"/>
            <a:ext cx="2743200" cy="402446"/>
          </a:xfrm>
          <a:prstGeom prst="rect">
            <a:avLst/>
          </a:prstGeom>
          <a:noFill/>
          <a:ln>
            <a:noFill/>
          </a:ln>
        </p:spPr>
      </p:pic>
      <p:sp>
        <p:nvSpPr>
          <p:cNvPr id="181" name="Google Shape;181;p1"/>
          <p:cNvSpPr txBox="1"/>
          <p:nvPr/>
        </p:nvSpPr>
        <p:spPr>
          <a:xfrm>
            <a:off x="146535" y="4505094"/>
            <a:ext cx="4447200" cy="2322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7F7F7F"/>
              </a:buClr>
              <a:buSzPts val="5400"/>
              <a:buFont typeface="Arial"/>
              <a:buNone/>
            </a:pPr>
            <a:r>
              <a:rPr b="1" i="1" lang="nl-NL" sz="5400" u="none" cap="none" strike="noStrike">
                <a:solidFill>
                  <a:srgbClr val="7F7F7F"/>
                </a:solidFill>
                <a:latin typeface="Calibri"/>
                <a:ea typeface="Calibri"/>
                <a:cs typeface="Calibri"/>
                <a:sym typeface="Calibri"/>
              </a:rPr>
              <a:t>Final</a:t>
            </a:r>
            <a:endParaRPr b="1" i="1" sz="5400" u="none" cap="none" strike="noStrike">
              <a:solidFill>
                <a:srgbClr val="7F7F7F"/>
              </a:solidFill>
              <a:latin typeface="Calibri"/>
              <a:ea typeface="Calibri"/>
              <a:cs typeface="Calibri"/>
              <a:sym typeface="Calibri"/>
            </a:endParaRPr>
          </a:p>
          <a:p>
            <a:pPr indent="0" lvl="0" marL="0" marR="0" rtl="0" algn="l">
              <a:lnSpc>
                <a:spcPct val="90000"/>
              </a:lnSpc>
              <a:spcBef>
                <a:spcPts val="0"/>
              </a:spcBef>
              <a:spcAft>
                <a:spcPts val="0"/>
              </a:spcAft>
              <a:buClr>
                <a:srgbClr val="7F7F7F"/>
              </a:buClr>
              <a:buSzPts val="5400"/>
              <a:buFont typeface="Arial"/>
              <a:buNone/>
            </a:pPr>
            <a:r>
              <a:rPr b="0" i="0" lang="nl-NL" sz="4000" u="none" cap="none" strike="noStrike">
                <a:solidFill>
                  <a:srgbClr val="7F7F7F"/>
                </a:solidFill>
                <a:latin typeface="Calibri"/>
                <a:ea typeface="Calibri"/>
                <a:cs typeface="Calibri"/>
                <a:sym typeface="Calibri"/>
              </a:rPr>
              <a:t>presentation 2023</a:t>
            </a:r>
            <a:br>
              <a:rPr b="0" i="0" lang="nl-NL" sz="4000" u="none" cap="none" strike="noStrike">
                <a:solidFill>
                  <a:srgbClr val="7F7F7F"/>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3600"/>
              <a:buFont typeface="Arial"/>
              <a:buNone/>
            </a:pPr>
            <a:r>
              <a:rPr b="1" i="1" lang="nl-NL" sz="3600" u="none" cap="none" strike="noStrike">
                <a:solidFill>
                  <a:srgbClr val="7F7F7F"/>
                </a:solidFill>
                <a:latin typeface="Calibri"/>
                <a:ea typeface="Calibri"/>
                <a:cs typeface="Calibri"/>
                <a:sym typeface="Calibri"/>
              </a:rPr>
              <a:t>June 15, 2023</a:t>
            </a:r>
            <a:endParaRPr b="0" i="0" sz="1800" u="none" cap="none" strike="noStrike">
              <a:solidFill>
                <a:schemeClr val="dk1"/>
              </a:solidFill>
              <a:latin typeface="Calibri"/>
              <a:ea typeface="Calibri"/>
              <a:cs typeface="Calibri"/>
              <a:sym typeface="Calibri"/>
            </a:endParaRPr>
          </a:p>
        </p:txBody>
      </p:sp>
      <p:pic>
        <p:nvPicPr>
          <p:cNvPr id="182" name="Google Shape;182;p1"/>
          <p:cNvPicPr preferRelativeResize="0"/>
          <p:nvPr/>
        </p:nvPicPr>
        <p:blipFill rotWithShape="1">
          <a:blip r:embed="rId5">
            <a:alphaModFix/>
          </a:blip>
          <a:srcRect b="0" l="0" r="0" t="0"/>
          <a:stretch/>
        </p:blipFill>
        <p:spPr>
          <a:xfrm>
            <a:off x="7241300" y="166403"/>
            <a:ext cx="1995737" cy="2005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250ec9d56e7_0_820"/>
          <p:cNvSpPr txBox="1"/>
          <p:nvPr>
            <p:ph type="title"/>
          </p:nvPr>
        </p:nvSpPr>
        <p:spPr>
          <a:xfrm>
            <a:off x="838200" y="365125"/>
            <a:ext cx="10515600" cy="470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nl-NL" sz="2700"/>
              <a:t>Scientific literature review - situation in Romania</a:t>
            </a:r>
            <a:endParaRPr sz="2700"/>
          </a:p>
        </p:txBody>
      </p:sp>
      <p:graphicFrame>
        <p:nvGraphicFramePr>
          <p:cNvPr id="313" name="Google Shape;313;g250ec9d56e7_0_820"/>
          <p:cNvGraphicFramePr/>
          <p:nvPr/>
        </p:nvGraphicFramePr>
        <p:xfrm>
          <a:off x="375088" y="835525"/>
          <a:ext cx="3000000" cy="3000000"/>
        </p:xfrm>
        <a:graphic>
          <a:graphicData uri="http://schemas.openxmlformats.org/drawingml/2006/table">
            <a:tbl>
              <a:tblPr>
                <a:noFill/>
                <a:tableStyleId>{DD706991-B20E-4A85-9D06-9E95DECC809B}</a:tableStyleId>
              </a:tblPr>
              <a:tblGrid>
                <a:gridCol w="8214025"/>
                <a:gridCol w="3602875"/>
              </a:tblGrid>
              <a:tr h="381000">
                <a:tc gridSpan="2">
                  <a:txBody>
                    <a:bodyPr/>
                    <a:lstStyle/>
                    <a:p>
                      <a:pPr indent="0" lvl="0" marL="719999" rtl="0" algn="l">
                        <a:lnSpc>
                          <a:spcPct val="115000"/>
                        </a:lnSpc>
                        <a:spcBef>
                          <a:spcPts val="1000"/>
                        </a:spcBef>
                        <a:spcAft>
                          <a:spcPts val="0"/>
                        </a:spcAft>
                        <a:buNone/>
                      </a:pPr>
                      <a:r>
                        <a:rPr b="1" lang="nl-NL" sz="1100">
                          <a:solidFill>
                            <a:schemeClr val="dk1"/>
                          </a:solidFill>
                          <a:latin typeface="Calibri"/>
                          <a:ea typeface="Calibri"/>
                          <a:cs typeface="Calibri"/>
                          <a:sym typeface="Calibri"/>
                        </a:rPr>
                        <a:t>FoodPLand - Integrating food provision in urban policies in the context of land use transformation and displacement </a:t>
                      </a:r>
                      <a:r>
                        <a:rPr lang="nl-NL" sz="1100">
                          <a:solidFill>
                            <a:schemeClr val="dk1"/>
                          </a:solidFill>
                          <a:latin typeface="Calibri"/>
                          <a:ea typeface="Calibri"/>
                          <a:cs typeface="Calibri"/>
                          <a:sym typeface="Calibri"/>
                        </a:rPr>
                        <a:t>(Grădinaru, Iojă, 2022):</a:t>
                      </a:r>
                      <a:endParaRPr sz="600">
                        <a:solidFill>
                          <a:schemeClr val="dk1"/>
                        </a:solidFill>
                        <a:latin typeface="Calibri"/>
                        <a:ea typeface="Calibri"/>
                        <a:cs typeface="Calibri"/>
                        <a:sym typeface="Calibri"/>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r>
              <a:tr h="381000">
                <a:tc>
                  <a:txBody>
                    <a:bodyPr/>
                    <a:lstStyle/>
                    <a:p>
                      <a:pPr indent="0" lvl="0" marL="0" rtl="0" algn="l">
                        <a:lnSpc>
                          <a:spcPct val="115000"/>
                        </a:lnSpc>
                        <a:spcBef>
                          <a:spcPts val="1000"/>
                        </a:spcBef>
                        <a:spcAft>
                          <a:spcPts val="1000"/>
                        </a:spcAft>
                        <a:buNone/>
                      </a:pPr>
                      <a:r>
                        <a:rPr lang="nl-NL" sz="1100">
                          <a:solidFill>
                            <a:schemeClr val="dk1"/>
                          </a:solidFill>
                          <a:latin typeface="Calibri"/>
                          <a:ea typeface="Calibri"/>
                          <a:cs typeface="Calibri"/>
                          <a:sym typeface="Calibri"/>
                        </a:rPr>
                        <a:t>local authorities perceive the </a:t>
                      </a:r>
                      <a:r>
                        <a:rPr b="1" lang="nl-NL" sz="1100">
                          <a:solidFill>
                            <a:schemeClr val="dk1"/>
                          </a:solidFill>
                          <a:latin typeface="Calibri"/>
                          <a:ea typeface="Calibri"/>
                          <a:cs typeface="Calibri"/>
                          <a:sym typeface="Calibri"/>
                        </a:rPr>
                        <a:t>expansion of built environment</a:t>
                      </a:r>
                      <a:r>
                        <a:rPr lang="nl-NL" sz="1100">
                          <a:solidFill>
                            <a:schemeClr val="dk1"/>
                          </a:solidFill>
                          <a:latin typeface="Calibri"/>
                          <a:ea typeface="Calibri"/>
                          <a:cs typeface="Calibri"/>
                          <a:sym typeface="Calibri"/>
                        </a:rPr>
                        <a:t> as a factor for economic growth = urban planning is not designed to minimize the loss of agricultural land, </a:t>
                      </a:r>
                      <a:r>
                        <a:rPr b="1" lang="nl-NL" sz="1100">
                          <a:solidFill>
                            <a:schemeClr val="dk1"/>
                          </a:solidFill>
                          <a:latin typeface="Calibri"/>
                          <a:ea typeface="Calibri"/>
                          <a:cs typeface="Calibri"/>
                          <a:sym typeface="Calibri"/>
                        </a:rPr>
                        <a:t>abandonment of agricultural land in peri-urban areas</a:t>
                      </a:r>
                      <a:r>
                        <a:rPr lang="nl-NL" sz="1100">
                          <a:solidFill>
                            <a:schemeClr val="dk1"/>
                          </a:solidFill>
                          <a:latin typeface="Calibri"/>
                          <a:ea typeface="Calibri"/>
                          <a:cs typeface="Calibri"/>
                          <a:sym typeface="Calibri"/>
                        </a:rPr>
                        <a:t> affect short food chains</a:t>
                      </a:r>
                      <a:endParaRPr sz="1100">
                        <a:latin typeface="Calibri"/>
                        <a:ea typeface="Calibri"/>
                        <a:cs typeface="Calibri"/>
                        <a:sym typeface="Calibri"/>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1000"/>
                        </a:spcBef>
                        <a:spcAft>
                          <a:spcPts val="1000"/>
                        </a:spcAft>
                        <a:buNone/>
                      </a:pPr>
                      <a:r>
                        <a:rPr b="1" lang="nl-NL" sz="1100">
                          <a:solidFill>
                            <a:srgbClr val="38761D"/>
                          </a:solidFill>
                          <a:latin typeface="Calibri"/>
                          <a:ea typeface="Calibri"/>
                          <a:cs typeface="Calibri"/>
                          <a:sym typeface="Calibri"/>
                        </a:rPr>
                        <a:t>community gardens raise awareness on the importance of agricultural activities</a:t>
                      </a:r>
                      <a:endParaRPr sz="1100">
                        <a:latin typeface="Calibri"/>
                        <a:ea typeface="Calibri"/>
                        <a:cs typeface="Calibri"/>
                        <a:sym typeface="Calibri"/>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lnSpc>
                          <a:spcPct val="115000"/>
                        </a:lnSpc>
                        <a:spcBef>
                          <a:spcPts val="0"/>
                        </a:spcBef>
                        <a:spcAft>
                          <a:spcPts val="1000"/>
                        </a:spcAft>
                        <a:buNone/>
                      </a:pPr>
                      <a:r>
                        <a:rPr b="1" lang="nl-NL" sz="1100">
                          <a:solidFill>
                            <a:schemeClr val="dk1"/>
                          </a:solidFill>
                          <a:latin typeface="Calibri"/>
                          <a:ea typeface="Calibri"/>
                          <a:cs typeface="Calibri"/>
                          <a:sym typeface="Calibri"/>
                        </a:rPr>
                        <a:t>family farms, traditional agricultural practices, local cultures</a:t>
                      </a:r>
                      <a:r>
                        <a:rPr lang="nl-NL" sz="1100">
                          <a:solidFill>
                            <a:schemeClr val="dk1"/>
                          </a:solidFill>
                          <a:latin typeface="Calibri"/>
                          <a:ea typeface="Calibri"/>
                          <a:cs typeface="Calibri"/>
                          <a:sym typeface="Calibri"/>
                        </a:rPr>
                        <a:t>, EU country with most small and subsistence farms</a:t>
                      </a:r>
                      <a:endParaRPr sz="1100">
                        <a:latin typeface="Calibri"/>
                        <a:ea typeface="Calibri"/>
                        <a:cs typeface="Calibri"/>
                        <a:sym typeface="Calibri"/>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1000"/>
                        </a:spcAft>
                        <a:buNone/>
                      </a:pPr>
                      <a:r>
                        <a:rPr b="1" lang="nl-NL" sz="1100">
                          <a:solidFill>
                            <a:srgbClr val="38761D"/>
                          </a:solidFill>
                          <a:latin typeface="Calibri"/>
                          <a:ea typeface="Calibri"/>
                          <a:cs typeface="Calibri"/>
                          <a:sym typeface="Calibri"/>
                        </a:rPr>
                        <a:t> opportunity to learn from local traditional practice</a:t>
                      </a:r>
                      <a:endParaRPr sz="1100">
                        <a:latin typeface="Calibri"/>
                        <a:ea typeface="Calibri"/>
                        <a:cs typeface="Calibri"/>
                        <a:sym typeface="Calibri"/>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lnSpc>
                          <a:spcPct val="115000"/>
                        </a:lnSpc>
                        <a:spcBef>
                          <a:spcPts val="0"/>
                        </a:spcBef>
                        <a:spcAft>
                          <a:spcPts val="1000"/>
                        </a:spcAft>
                        <a:buNone/>
                      </a:pPr>
                      <a:r>
                        <a:rPr b="1" lang="nl-NL" sz="1100">
                          <a:solidFill>
                            <a:schemeClr val="dk1"/>
                          </a:solidFill>
                          <a:latin typeface="Calibri"/>
                          <a:ea typeface="Calibri"/>
                          <a:cs typeface="Calibri"/>
                          <a:sym typeface="Calibri"/>
                        </a:rPr>
                        <a:t>lower financial return</a:t>
                      </a:r>
                      <a:r>
                        <a:rPr lang="nl-NL" sz="1100">
                          <a:solidFill>
                            <a:schemeClr val="dk1"/>
                          </a:solidFill>
                          <a:latin typeface="Calibri"/>
                          <a:ea typeface="Calibri"/>
                          <a:cs typeface="Calibri"/>
                          <a:sym typeface="Calibri"/>
                        </a:rPr>
                        <a:t> from agriculture, small farmers receive </a:t>
                      </a:r>
                      <a:r>
                        <a:rPr b="1" lang="nl-NL" sz="1100">
                          <a:solidFill>
                            <a:schemeClr val="dk1"/>
                          </a:solidFill>
                          <a:latin typeface="Calibri"/>
                          <a:ea typeface="Calibri"/>
                          <a:cs typeface="Calibri"/>
                          <a:sym typeface="Calibri"/>
                        </a:rPr>
                        <a:t>little support from state</a:t>
                      </a:r>
                      <a:r>
                        <a:rPr lang="nl-NL" sz="1100">
                          <a:solidFill>
                            <a:schemeClr val="dk1"/>
                          </a:solidFill>
                          <a:latin typeface="Calibri"/>
                          <a:ea typeface="Calibri"/>
                          <a:cs typeface="Calibri"/>
                          <a:sym typeface="Calibri"/>
                        </a:rPr>
                        <a:t>, </a:t>
                      </a:r>
                      <a:r>
                        <a:rPr b="1" lang="nl-NL" sz="1100">
                          <a:solidFill>
                            <a:schemeClr val="dk1"/>
                          </a:solidFill>
                          <a:latin typeface="Calibri"/>
                          <a:ea typeface="Calibri"/>
                          <a:cs typeface="Calibri"/>
                          <a:sym typeface="Calibri"/>
                        </a:rPr>
                        <a:t>import</a:t>
                      </a:r>
                      <a:r>
                        <a:rPr lang="nl-NL" sz="1100">
                          <a:solidFill>
                            <a:schemeClr val="dk1"/>
                          </a:solidFill>
                          <a:latin typeface="Calibri"/>
                          <a:ea typeface="Calibri"/>
                          <a:cs typeface="Calibri"/>
                          <a:sym typeface="Calibri"/>
                        </a:rPr>
                        <a:t> of cheap food, </a:t>
                      </a:r>
                      <a:r>
                        <a:rPr b="1" lang="nl-NL" sz="1100">
                          <a:solidFill>
                            <a:schemeClr val="dk1"/>
                          </a:solidFill>
                          <a:latin typeface="Calibri"/>
                          <a:ea typeface="Calibri"/>
                          <a:cs typeface="Calibri"/>
                          <a:sym typeface="Calibri"/>
                        </a:rPr>
                        <a:t>market competition</a:t>
                      </a:r>
                      <a:r>
                        <a:rPr lang="nl-NL" sz="1100">
                          <a:solidFill>
                            <a:schemeClr val="dk1"/>
                          </a:solidFill>
                          <a:latin typeface="Calibri"/>
                          <a:ea typeface="Calibri"/>
                          <a:cs typeface="Calibri"/>
                          <a:sym typeface="Calibri"/>
                        </a:rPr>
                        <a:t> (farmers markets, supermarkets), laws concerning food waste - voluntary activity of economic operators; </a:t>
                      </a:r>
                      <a:endParaRPr sz="1100">
                        <a:latin typeface="Calibri"/>
                        <a:ea typeface="Calibri"/>
                        <a:cs typeface="Calibri"/>
                        <a:sym typeface="Calibri"/>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1000"/>
                        </a:spcAft>
                        <a:buNone/>
                      </a:pPr>
                      <a:r>
                        <a:rPr b="1" lang="nl-NL" sz="1100">
                          <a:solidFill>
                            <a:srgbClr val="38761D"/>
                          </a:solidFill>
                          <a:latin typeface="Calibri"/>
                          <a:ea typeface="Calibri"/>
                          <a:cs typeface="Calibri"/>
                          <a:sym typeface="Calibri"/>
                        </a:rPr>
                        <a:t>raise awareness on the struggles of local farmers, a place for connecting to customers</a:t>
                      </a:r>
                      <a:endParaRPr sz="1100">
                        <a:latin typeface="Calibri"/>
                        <a:ea typeface="Calibri"/>
                        <a:cs typeface="Calibri"/>
                        <a:sym typeface="Calibri"/>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gridSpan="2">
                  <a:txBody>
                    <a:bodyPr/>
                    <a:lstStyle/>
                    <a:p>
                      <a:pPr indent="0" lvl="0" marL="719999" rtl="0" algn="l">
                        <a:lnSpc>
                          <a:spcPct val="115000"/>
                        </a:lnSpc>
                        <a:spcBef>
                          <a:spcPts val="1000"/>
                        </a:spcBef>
                        <a:spcAft>
                          <a:spcPts val="0"/>
                        </a:spcAft>
                        <a:buNone/>
                      </a:pPr>
                      <a:r>
                        <a:rPr b="1" lang="nl-NL" sz="1100">
                          <a:solidFill>
                            <a:schemeClr val="dk1"/>
                          </a:solidFill>
                          <a:latin typeface="Calibri"/>
                          <a:ea typeface="Calibri"/>
                          <a:cs typeface="Calibri"/>
                          <a:sym typeface="Calibri"/>
                        </a:rPr>
                        <a:t>SmallGreen - Contribution of small urban green infrastructure in achieving environmental justice</a:t>
                      </a:r>
                      <a:r>
                        <a:rPr lang="nl-NL" sz="1100">
                          <a:solidFill>
                            <a:schemeClr val="dk1"/>
                          </a:solidFill>
                          <a:latin typeface="Calibri"/>
                          <a:ea typeface="Calibri"/>
                          <a:cs typeface="Calibri"/>
                          <a:sym typeface="Calibri"/>
                        </a:rPr>
                        <a:t> (Onose, 2022):</a:t>
                      </a:r>
                      <a:endParaRPr sz="1100">
                        <a:solidFill>
                          <a:schemeClr val="dk1"/>
                        </a:solidFill>
                        <a:latin typeface="Calibri"/>
                        <a:ea typeface="Calibri"/>
                        <a:cs typeface="Calibri"/>
                        <a:sym typeface="Calibri"/>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hMerge="1"/>
              </a:tr>
              <a:tr h="381000">
                <a:tc>
                  <a:txBody>
                    <a:bodyPr/>
                    <a:lstStyle/>
                    <a:p>
                      <a:pPr indent="0" lvl="0" marL="0" rtl="0" algn="l">
                        <a:lnSpc>
                          <a:spcPct val="115000"/>
                        </a:lnSpc>
                        <a:spcBef>
                          <a:spcPts val="1000"/>
                        </a:spcBef>
                        <a:spcAft>
                          <a:spcPts val="1000"/>
                        </a:spcAft>
                        <a:buNone/>
                      </a:pPr>
                      <a:r>
                        <a:rPr lang="nl-NL" sz="1100">
                          <a:solidFill>
                            <a:schemeClr val="dk1"/>
                          </a:solidFill>
                          <a:latin typeface="Calibri"/>
                          <a:ea typeface="Calibri"/>
                          <a:cs typeface="Calibri"/>
                          <a:sym typeface="Calibri"/>
                        </a:rPr>
                        <a:t>authorities do not understand </a:t>
                      </a:r>
                      <a:r>
                        <a:rPr b="1" lang="nl-NL" sz="1100">
                          <a:solidFill>
                            <a:schemeClr val="dk1"/>
                          </a:solidFill>
                          <a:latin typeface="Calibri"/>
                          <a:ea typeface="Calibri"/>
                          <a:cs typeface="Calibri"/>
                          <a:sym typeface="Calibri"/>
                        </a:rPr>
                        <a:t>ecological benefits</a:t>
                      </a:r>
                      <a:r>
                        <a:rPr lang="nl-NL" sz="1100">
                          <a:solidFill>
                            <a:schemeClr val="dk1"/>
                          </a:solidFill>
                          <a:latin typeface="Calibri"/>
                          <a:ea typeface="Calibri"/>
                          <a:cs typeface="Calibri"/>
                          <a:sym typeface="Calibri"/>
                        </a:rPr>
                        <a:t> provided by green spaces, aesthetic approach in planning;</a:t>
                      </a:r>
                      <a:endParaRPr b="1" sz="1100">
                        <a:solidFill>
                          <a:schemeClr val="dk1"/>
                        </a:solidFill>
                        <a:latin typeface="Calibri"/>
                        <a:ea typeface="Calibri"/>
                        <a:cs typeface="Calibri"/>
                        <a:sym typeface="Calibri"/>
                      </a:endParaRPr>
                    </a:p>
                  </a:txBody>
                  <a:tcPr marT="91425" marB="91425" marR="91425" marL="91425">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lnSpc>
                          <a:spcPct val="115000"/>
                        </a:lnSpc>
                        <a:spcBef>
                          <a:spcPts val="1000"/>
                        </a:spcBef>
                        <a:spcAft>
                          <a:spcPts val="1000"/>
                        </a:spcAft>
                        <a:buNone/>
                      </a:pPr>
                      <a:r>
                        <a:rPr b="1" lang="nl-NL" sz="1100">
                          <a:solidFill>
                            <a:srgbClr val="38761D"/>
                          </a:solidFill>
                          <a:latin typeface="Calibri"/>
                          <a:ea typeface="Calibri"/>
                          <a:cs typeface="Calibri"/>
                          <a:sym typeface="Calibri"/>
                        </a:rPr>
                        <a:t>education on importance of green spaces</a:t>
                      </a:r>
                      <a:endParaRPr b="1" sz="1100">
                        <a:solidFill>
                          <a:srgbClr val="38761D"/>
                        </a:solidFill>
                        <a:latin typeface="Calibri"/>
                        <a:ea typeface="Calibri"/>
                        <a:cs typeface="Calibri"/>
                        <a:sym typeface="Calibri"/>
                      </a:endParaRPr>
                    </a:p>
                  </a:txBody>
                  <a:tcPr marT="91425" marB="91425" marR="91425" marL="91425">
                    <a:lnL cap="flat" cmpd="sng" w="9525">
                      <a:solidFill>
                        <a:schemeClr val="dk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lnSpc>
                          <a:spcPct val="115000"/>
                        </a:lnSpc>
                        <a:spcBef>
                          <a:spcPts val="1000"/>
                        </a:spcBef>
                        <a:spcAft>
                          <a:spcPts val="1000"/>
                        </a:spcAft>
                        <a:buNone/>
                      </a:pPr>
                      <a:r>
                        <a:rPr lang="nl-NL" sz="1100">
                          <a:solidFill>
                            <a:schemeClr val="dk1"/>
                          </a:solidFill>
                          <a:latin typeface="Calibri"/>
                          <a:ea typeface="Calibri"/>
                          <a:cs typeface="Calibri"/>
                          <a:sym typeface="Calibri"/>
                        </a:rPr>
                        <a:t>in peripheral areas the </a:t>
                      </a:r>
                      <a:r>
                        <a:rPr b="1" lang="nl-NL" sz="1100">
                          <a:solidFill>
                            <a:schemeClr val="dk1"/>
                          </a:solidFill>
                          <a:latin typeface="Calibri"/>
                          <a:ea typeface="Calibri"/>
                          <a:cs typeface="Calibri"/>
                          <a:sym typeface="Calibri"/>
                        </a:rPr>
                        <a:t>green spaces belonging to single family homes are very small</a:t>
                      </a:r>
                      <a:r>
                        <a:rPr lang="nl-NL" sz="1100">
                          <a:solidFill>
                            <a:schemeClr val="dk1"/>
                          </a:solidFill>
                          <a:latin typeface="Calibri"/>
                          <a:ea typeface="Calibri"/>
                          <a:cs typeface="Calibri"/>
                          <a:sym typeface="Calibri"/>
                        </a:rPr>
                        <a:t> (because of the high price of land) and are being used for garages or pavilions; young families with children prefer single family homes in periurban areas;</a:t>
                      </a:r>
                      <a:endParaRPr b="1" sz="1100">
                        <a:solidFill>
                          <a:schemeClr val="dk1"/>
                        </a:solidFill>
                        <a:latin typeface="Calibri"/>
                        <a:ea typeface="Calibri"/>
                        <a:cs typeface="Calibri"/>
                        <a:sym typeface="Calibri"/>
                      </a:endParaRPr>
                    </a:p>
                  </a:txBody>
                  <a:tcPr marT="91425" marB="91425" marR="91425" marL="91425">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lnSpc>
                          <a:spcPct val="115000"/>
                        </a:lnSpc>
                        <a:spcBef>
                          <a:spcPts val="1000"/>
                        </a:spcBef>
                        <a:spcAft>
                          <a:spcPts val="1000"/>
                        </a:spcAft>
                        <a:buNone/>
                      </a:pPr>
                      <a:r>
                        <a:rPr b="1" lang="nl-NL" sz="1100">
                          <a:solidFill>
                            <a:srgbClr val="38761D"/>
                          </a:solidFill>
                          <a:latin typeface="Calibri"/>
                          <a:ea typeface="Calibri"/>
                          <a:cs typeface="Calibri"/>
                          <a:sym typeface="Calibri"/>
                        </a:rPr>
                        <a:t>create a </a:t>
                      </a:r>
                      <a:r>
                        <a:rPr b="1" lang="nl-NL" sz="1100">
                          <a:solidFill>
                            <a:srgbClr val="38761D"/>
                          </a:solidFill>
                          <a:latin typeface="Calibri"/>
                          <a:ea typeface="Calibri"/>
                          <a:cs typeface="Calibri"/>
                          <a:sym typeface="Calibri"/>
                        </a:rPr>
                        <a:t>community gathering space that encourages gardening at home </a:t>
                      </a:r>
                      <a:endParaRPr b="1" sz="1100">
                        <a:solidFill>
                          <a:srgbClr val="38761D"/>
                        </a:solidFill>
                        <a:latin typeface="Calibri"/>
                        <a:ea typeface="Calibri"/>
                        <a:cs typeface="Calibri"/>
                        <a:sym typeface="Calibri"/>
                      </a:endParaRPr>
                    </a:p>
                  </a:txBody>
                  <a:tcPr marT="91425" marB="91425" marR="91425" marL="91425">
                    <a:lnL cap="flat" cmpd="sng" w="9525">
                      <a:solidFill>
                        <a:schemeClr val="dk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lnSpc>
                          <a:spcPct val="115000"/>
                        </a:lnSpc>
                        <a:spcBef>
                          <a:spcPts val="1000"/>
                        </a:spcBef>
                        <a:spcAft>
                          <a:spcPts val="1000"/>
                        </a:spcAft>
                        <a:buClr>
                          <a:schemeClr val="dk1"/>
                        </a:buClr>
                        <a:buSzPts val="1100"/>
                        <a:buFont typeface="Arial"/>
                        <a:buNone/>
                      </a:pPr>
                      <a:r>
                        <a:rPr lang="nl-NL" sz="1100">
                          <a:solidFill>
                            <a:schemeClr val="dk1"/>
                          </a:solidFill>
                          <a:latin typeface="Calibri"/>
                          <a:ea typeface="Calibri"/>
                          <a:cs typeface="Calibri"/>
                          <a:sym typeface="Calibri"/>
                        </a:rPr>
                        <a:t>the mentality developed in communist times inhibits the civil society from being involved in decision making.</a:t>
                      </a:r>
                      <a:endParaRPr sz="1100">
                        <a:solidFill>
                          <a:schemeClr val="dk1"/>
                        </a:solidFill>
                        <a:latin typeface="Calibri"/>
                        <a:ea typeface="Calibri"/>
                        <a:cs typeface="Calibri"/>
                        <a:sym typeface="Calibri"/>
                      </a:endParaRPr>
                    </a:p>
                  </a:txBody>
                  <a:tcPr marT="91425" marB="91425" marR="91425" marL="91425">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lnSpc>
                          <a:spcPct val="115000"/>
                        </a:lnSpc>
                        <a:spcBef>
                          <a:spcPts val="1000"/>
                        </a:spcBef>
                        <a:spcAft>
                          <a:spcPts val="1000"/>
                        </a:spcAft>
                        <a:buClr>
                          <a:schemeClr val="dk1"/>
                        </a:buClr>
                        <a:buSzPts val="1100"/>
                        <a:buFont typeface="Arial"/>
                        <a:buNone/>
                      </a:pPr>
                      <a:r>
                        <a:rPr b="1" lang="nl-NL" sz="1100">
                          <a:solidFill>
                            <a:srgbClr val="38761D"/>
                          </a:solidFill>
                          <a:latin typeface="Calibri"/>
                          <a:ea typeface="Calibri"/>
                          <a:cs typeface="Calibri"/>
                          <a:sym typeface="Calibri"/>
                        </a:rPr>
                        <a:t>opportunity to encourage civic engagement</a:t>
                      </a:r>
                      <a:endParaRPr b="1" sz="1100">
                        <a:solidFill>
                          <a:srgbClr val="38761D"/>
                        </a:solidFill>
                        <a:latin typeface="Calibri"/>
                        <a:ea typeface="Calibri"/>
                        <a:cs typeface="Calibri"/>
                        <a:sym typeface="Calibri"/>
                      </a:endParaRPr>
                    </a:p>
                  </a:txBody>
                  <a:tcPr marT="91425" marB="91425" marR="91425" marL="91425">
                    <a:lnL cap="flat" cmpd="sng" w="9525">
                      <a:solidFill>
                        <a:schemeClr val="dk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lnSpc>
                          <a:spcPct val="115000"/>
                        </a:lnSpc>
                        <a:spcBef>
                          <a:spcPts val="1000"/>
                        </a:spcBef>
                        <a:spcAft>
                          <a:spcPts val="1000"/>
                        </a:spcAft>
                        <a:buNone/>
                      </a:pPr>
                      <a:r>
                        <a:rPr lang="nl-NL" sz="1100">
                          <a:solidFill>
                            <a:schemeClr val="dk1"/>
                          </a:solidFill>
                          <a:latin typeface="Calibri"/>
                          <a:ea typeface="Calibri"/>
                          <a:cs typeface="Calibri"/>
                          <a:sym typeface="Calibri"/>
                        </a:rPr>
                        <a:t>the study in neighborhoods in Bucharest with collective housing shows that </a:t>
                      </a:r>
                      <a:r>
                        <a:rPr b="1" lang="nl-NL" sz="1100">
                          <a:solidFill>
                            <a:schemeClr val="dk1"/>
                          </a:solidFill>
                          <a:latin typeface="Calibri"/>
                          <a:ea typeface="Calibri"/>
                          <a:cs typeface="Calibri"/>
                          <a:sym typeface="Calibri"/>
                        </a:rPr>
                        <a:t>the population</a:t>
                      </a:r>
                      <a:r>
                        <a:rPr lang="nl-NL" sz="1100">
                          <a:solidFill>
                            <a:schemeClr val="dk1"/>
                          </a:solidFill>
                          <a:latin typeface="Calibri"/>
                          <a:ea typeface="Calibri"/>
                          <a:cs typeface="Calibri"/>
                          <a:sym typeface="Calibri"/>
                        </a:rPr>
                        <a:t> is prepared  and has an interest to be </a:t>
                      </a:r>
                      <a:r>
                        <a:rPr b="1" lang="nl-NL" sz="1100">
                          <a:solidFill>
                            <a:schemeClr val="dk1"/>
                          </a:solidFill>
                          <a:latin typeface="Calibri"/>
                          <a:ea typeface="Calibri"/>
                          <a:cs typeface="Calibri"/>
                          <a:sym typeface="Calibri"/>
                        </a:rPr>
                        <a:t>involved in urban planning, management and design of urban green spaces</a:t>
                      </a:r>
                      <a:r>
                        <a:rPr lang="nl-NL" sz="1100">
                          <a:solidFill>
                            <a:schemeClr val="dk1"/>
                          </a:solidFill>
                          <a:latin typeface="Calibri"/>
                          <a:ea typeface="Calibri"/>
                          <a:cs typeface="Calibri"/>
                          <a:sym typeface="Calibri"/>
                        </a:rPr>
                        <a:t>; </a:t>
                      </a:r>
                      <a:r>
                        <a:rPr lang="nl-NL"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txBody>
                  <a:tcPr marT="91425" marB="91425" marR="91425" marL="91425">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lnSpc>
                          <a:spcPct val="115000"/>
                        </a:lnSpc>
                        <a:spcBef>
                          <a:spcPts val="1000"/>
                        </a:spcBef>
                        <a:spcAft>
                          <a:spcPts val="1000"/>
                        </a:spcAft>
                        <a:buNone/>
                      </a:pPr>
                      <a:r>
                        <a:rPr b="1" lang="nl-NL" sz="1100">
                          <a:solidFill>
                            <a:srgbClr val="38761D"/>
                          </a:solidFill>
                          <a:latin typeface="Calibri"/>
                          <a:ea typeface="Calibri"/>
                          <a:cs typeface="Calibri"/>
                          <a:sym typeface="Calibri"/>
                        </a:rPr>
                        <a:t>interest of city inhabitants for community gardens, </a:t>
                      </a:r>
                      <a:endParaRPr b="1" sz="1100">
                        <a:solidFill>
                          <a:srgbClr val="38761D"/>
                        </a:solidFill>
                        <a:latin typeface="Calibri"/>
                        <a:ea typeface="Calibri"/>
                        <a:cs typeface="Calibri"/>
                        <a:sym typeface="Calibri"/>
                      </a:endParaRPr>
                    </a:p>
                  </a:txBody>
                  <a:tcPr marT="91425" marB="91425" marR="91425" marL="91425">
                    <a:lnL cap="flat" cmpd="sng" w="9525">
                      <a:solidFill>
                        <a:schemeClr val="dk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14" name="Google Shape;314;g250ec9d56e7_0_820"/>
          <p:cNvSpPr txBox="1"/>
          <p:nvPr/>
        </p:nvSpPr>
        <p:spPr>
          <a:xfrm>
            <a:off x="838200" y="5240600"/>
            <a:ext cx="11225700" cy="114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NL" sz="1000">
                <a:latin typeface="Calibri"/>
                <a:ea typeface="Calibri"/>
                <a:cs typeface="Calibri"/>
                <a:sym typeface="Calibri"/>
              </a:rPr>
              <a:t>Grădinaru S. R., Iojă C. I., (2022) Integrarea preocupărilor privind furnizarea hranei în politicile urbane în contextul schimbărilor în utilizarea terenurilor și delocalizării producției alimentare, Raport final al proiectului PN-III-P1-1.1-PD-2019-0588. Centru de Cercetare a Mediului și Efectuarea Studiilor de Impact, Universitatea din București.</a:t>
            </a:r>
            <a:endParaRPr sz="1000">
              <a:latin typeface="Calibri"/>
              <a:ea typeface="Calibri"/>
              <a:cs typeface="Calibri"/>
              <a:sym typeface="Calibri"/>
            </a:endParaRPr>
          </a:p>
          <a:p>
            <a:pPr indent="0" lvl="0" marL="0" rtl="0" algn="l">
              <a:spcBef>
                <a:spcPts val="1000"/>
              </a:spcBef>
              <a:spcAft>
                <a:spcPts val="0"/>
              </a:spcAft>
              <a:buNone/>
            </a:pPr>
            <a:r>
              <a:rPr lang="nl-NL" sz="1000">
                <a:solidFill>
                  <a:schemeClr val="dk1"/>
                </a:solidFill>
                <a:latin typeface="Calibri"/>
                <a:ea typeface="Calibri"/>
                <a:cs typeface="Calibri"/>
                <a:sym typeface="Calibri"/>
              </a:rPr>
              <a:t>Onose D. A. (2022) Contribuția infrastructurii verzi de mici dimensiuni în asigurarea echității în mediile urbane, Raport final al proiectului PN-III-P1-1.1-TE-2019-1543. Centru de Cercetare a Mediului și Efectuarea Studiilor de Impact, Universitatea din București.</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
          <p:cNvSpPr txBox="1"/>
          <p:nvPr/>
        </p:nvSpPr>
        <p:spPr>
          <a:xfrm>
            <a:off x="838200" y="1062446"/>
            <a:ext cx="5225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2"/>
          <p:cNvSpPr txBox="1"/>
          <p:nvPr/>
        </p:nvSpPr>
        <p:spPr>
          <a:xfrm>
            <a:off x="838200" y="404075"/>
            <a:ext cx="10515600" cy="418500"/>
          </a:xfrm>
          <a:prstGeom prst="rect">
            <a:avLst/>
          </a:prstGeom>
          <a:noFill/>
          <a:ln>
            <a:noFill/>
          </a:ln>
        </p:spPr>
        <p:txBody>
          <a:bodyPr anchorCtr="0" anchor="ctr" bIns="45700" lIns="91425" spcFirstLastPara="1" rIns="91425" wrap="square" tIns="45700">
            <a:normAutofit fontScale="90000" lnSpcReduction="20000"/>
          </a:bodyPr>
          <a:lstStyle/>
          <a:p>
            <a:pPr indent="0" lvl="0" marL="0" marR="0" rtl="0" algn="l">
              <a:lnSpc>
                <a:spcPct val="90000"/>
              </a:lnSpc>
              <a:spcBef>
                <a:spcPts val="0"/>
              </a:spcBef>
              <a:spcAft>
                <a:spcPts val="0"/>
              </a:spcAft>
              <a:buClr>
                <a:srgbClr val="757070"/>
              </a:buClr>
              <a:buSzPct val="60000"/>
              <a:buFont typeface="Calibri"/>
              <a:buNone/>
            </a:pPr>
            <a:r>
              <a:rPr b="1" i="0" lang="nl-NL" sz="3000" u="none" cap="none" strike="noStrike">
                <a:solidFill>
                  <a:srgbClr val="757070"/>
                </a:solidFill>
                <a:latin typeface="Calibri"/>
                <a:ea typeface="Calibri"/>
                <a:cs typeface="Calibri"/>
                <a:sym typeface="Calibri"/>
              </a:rPr>
              <a:t>Collaborative goal setting and visioning</a:t>
            </a:r>
            <a:endParaRPr b="0" i="0" sz="1400" u="none" cap="none" strike="noStrike">
              <a:solidFill>
                <a:srgbClr val="000000"/>
              </a:solidFill>
              <a:latin typeface="Arial"/>
              <a:ea typeface="Arial"/>
              <a:cs typeface="Arial"/>
              <a:sym typeface="Arial"/>
            </a:endParaRPr>
          </a:p>
        </p:txBody>
      </p:sp>
      <p:sp>
        <p:nvSpPr>
          <p:cNvPr id="321" name="Google Shape;321;p2"/>
          <p:cNvSpPr txBox="1"/>
          <p:nvPr/>
        </p:nvSpPr>
        <p:spPr>
          <a:xfrm>
            <a:off x="548640" y="4328160"/>
            <a:ext cx="6035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2"/>
          <p:cNvSpPr/>
          <p:nvPr/>
        </p:nvSpPr>
        <p:spPr>
          <a:xfrm>
            <a:off x="838200" y="854950"/>
            <a:ext cx="5680800" cy="1116900"/>
          </a:xfrm>
          <a:prstGeom prst="rect">
            <a:avLst/>
          </a:prstGeom>
          <a:solidFill>
            <a:srgbClr val="CC412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400"/>
              <a:buFont typeface="Arial"/>
              <a:buNone/>
            </a:pPr>
            <a:r>
              <a:rPr b="0" i="0" lang="nl-NL" sz="1400" u="none" cap="none" strike="noStrike">
                <a:solidFill>
                  <a:schemeClr val="lt1"/>
                </a:solidFill>
                <a:latin typeface="Roboto"/>
                <a:ea typeface="Roboto"/>
                <a:cs typeface="Roboto"/>
                <a:sym typeface="Roboto"/>
              </a:rPr>
              <a:t>CHALLENGE:</a:t>
            </a:r>
            <a:endParaRPr b="0" i="0" sz="14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lang="nl-NL">
                <a:solidFill>
                  <a:schemeClr val="lt1"/>
                </a:solidFill>
                <a:latin typeface="Roboto"/>
                <a:ea typeface="Roboto"/>
                <a:cs typeface="Roboto"/>
                <a:sym typeface="Roboto"/>
              </a:rPr>
              <a:t>U</a:t>
            </a:r>
            <a:r>
              <a:rPr b="0" i="0" lang="nl-NL" sz="1400" u="none" cap="none" strike="noStrike">
                <a:solidFill>
                  <a:schemeClr val="lt1"/>
                </a:solidFill>
                <a:latin typeface="Roboto"/>
                <a:ea typeface="Roboto"/>
                <a:cs typeface="Roboto"/>
                <a:sym typeface="Roboto"/>
              </a:rPr>
              <a:t>rban residents are not really engaged in community gardens,</a:t>
            </a:r>
            <a:endParaRPr b="0" i="0" sz="14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400"/>
              <a:buFont typeface="Arial"/>
              <a:buNone/>
            </a:pPr>
            <a:r>
              <a:rPr b="0" i="0" lang="nl-NL" sz="1400" u="none" cap="none" strike="noStrike">
                <a:solidFill>
                  <a:schemeClr val="lt1"/>
                </a:solidFill>
                <a:latin typeface="Roboto"/>
                <a:ea typeface="Roboto"/>
                <a:cs typeface="Roboto"/>
                <a:sym typeface="Roboto"/>
              </a:rPr>
              <a:t>these projects need some investment and participation to have a transformative role in the food system</a:t>
            </a:r>
            <a:endParaRPr b="0" i="0" sz="1300" u="none" cap="none" strike="noStrike">
              <a:solidFill>
                <a:schemeClr val="lt1"/>
              </a:solidFill>
              <a:latin typeface="Roboto"/>
              <a:ea typeface="Roboto"/>
              <a:cs typeface="Roboto"/>
              <a:sym typeface="Roboto"/>
            </a:endParaRPr>
          </a:p>
        </p:txBody>
      </p:sp>
      <p:sp>
        <p:nvSpPr>
          <p:cNvPr id="323" name="Google Shape;323;p2"/>
          <p:cNvSpPr/>
          <p:nvPr/>
        </p:nvSpPr>
        <p:spPr>
          <a:xfrm>
            <a:off x="2611350" y="2097775"/>
            <a:ext cx="2134500" cy="418500"/>
          </a:xfrm>
          <a:prstGeom prst="rect">
            <a:avLst/>
          </a:prstGeom>
          <a:solidFill>
            <a:srgbClr val="DD7E6B"/>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1" i="0" lang="nl-NL" sz="1300" u="none" cap="none" strike="noStrike">
                <a:solidFill>
                  <a:schemeClr val="lt1"/>
                </a:solidFill>
                <a:latin typeface="Roboto"/>
                <a:ea typeface="Roboto"/>
                <a:cs typeface="Roboto"/>
                <a:sym typeface="Roboto"/>
              </a:rPr>
              <a:t>GOALS</a:t>
            </a:r>
            <a:endParaRPr b="1" i="0" sz="1900" u="none" cap="none" strike="noStrike">
              <a:solidFill>
                <a:schemeClr val="lt1"/>
              </a:solidFill>
              <a:latin typeface="Arial"/>
              <a:ea typeface="Arial"/>
              <a:cs typeface="Arial"/>
              <a:sym typeface="Arial"/>
            </a:endParaRPr>
          </a:p>
        </p:txBody>
      </p:sp>
      <p:sp>
        <p:nvSpPr>
          <p:cNvPr id="324" name="Google Shape;324;p2"/>
          <p:cNvSpPr/>
          <p:nvPr/>
        </p:nvSpPr>
        <p:spPr>
          <a:xfrm>
            <a:off x="7163250" y="894000"/>
            <a:ext cx="4515600" cy="2831400"/>
          </a:xfrm>
          <a:prstGeom prst="rect">
            <a:avLst/>
          </a:prstGeom>
          <a:solidFill>
            <a:srgbClr val="1D7E7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400"/>
              <a:buFont typeface="Arial"/>
              <a:buNone/>
            </a:pPr>
            <a:r>
              <a:rPr b="1" i="0" lang="nl-NL" sz="1400" u="none" cap="none" strike="noStrike">
                <a:solidFill>
                  <a:schemeClr val="lt1"/>
                </a:solidFill>
                <a:latin typeface="Roboto"/>
                <a:ea typeface="Roboto"/>
                <a:cs typeface="Roboto"/>
                <a:sym typeface="Roboto"/>
              </a:rPr>
              <a:t>VISION:</a:t>
            </a:r>
            <a:endParaRPr b="1" i="0" sz="14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lang="nl-NL">
                <a:solidFill>
                  <a:schemeClr val="lt1"/>
                </a:solidFill>
                <a:latin typeface="Roboto"/>
                <a:ea typeface="Roboto"/>
                <a:cs typeface="Roboto"/>
                <a:sym typeface="Roboto"/>
              </a:rPr>
              <a:t>P</a:t>
            </a:r>
            <a:r>
              <a:rPr b="0" i="0" lang="nl-NL" sz="1400" u="none" cap="none" strike="noStrike">
                <a:solidFill>
                  <a:schemeClr val="lt1"/>
                </a:solidFill>
                <a:latin typeface="Roboto"/>
                <a:ea typeface="Roboto"/>
                <a:cs typeface="Roboto"/>
                <a:sym typeface="Roboto"/>
              </a:rPr>
              <a:t>eri-urban gardens are local initiatives and interaction accelerators and solicited by the urban residents that are really invested in process and participate regularly in the actions and events, </a:t>
            </a:r>
            <a:endParaRPr b="0" i="0" sz="14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400"/>
              <a:buFont typeface="Arial"/>
              <a:buNone/>
            </a:pPr>
            <a:r>
              <a:rPr b="0" i="0" lang="nl-NL" sz="1400" u="none" cap="none" strike="noStrike">
                <a:solidFill>
                  <a:schemeClr val="lt1"/>
                </a:solidFill>
                <a:latin typeface="Roboto"/>
                <a:ea typeface="Roboto"/>
                <a:cs typeface="Roboto"/>
                <a:sym typeface="Roboto"/>
              </a:rPr>
              <a:t>these kind of projects are flourishing on the outskirts of Bucharest, reinforcing local communities and ecosystems of actors and activities, improving life quality, and educating both city inhabitants of all ages and authorities</a:t>
            </a:r>
            <a:endParaRPr b="0" i="0" sz="14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FFFFFF"/>
              </a:solidFill>
              <a:latin typeface="Roboto"/>
              <a:ea typeface="Roboto"/>
              <a:cs typeface="Roboto"/>
              <a:sym typeface="Roboto"/>
            </a:endParaRPr>
          </a:p>
        </p:txBody>
      </p:sp>
      <p:sp>
        <p:nvSpPr>
          <p:cNvPr id="325" name="Google Shape;325;p2"/>
          <p:cNvSpPr/>
          <p:nvPr/>
        </p:nvSpPr>
        <p:spPr>
          <a:xfrm>
            <a:off x="4067400" y="2770813"/>
            <a:ext cx="2451600" cy="954600"/>
          </a:xfrm>
          <a:prstGeom prst="rect">
            <a:avLst/>
          </a:prstGeom>
          <a:solidFill>
            <a:srgbClr val="F9CB9C"/>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lang="nl-NL" sz="1300">
                <a:solidFill>
                  <a:schemeClr val="dk1"/>
                </a:solidFill>
                <a:latin typeface="Roboto"/>
                <a:ea typeface="Roboto"/>
                <a:cs typeface="Roboto"/>
                <a:sym typeface="Roboto"/>
              </a:rPr>
              <a:t>Agenda of</a:t>
            </a:r>
            <a:r>
              <a:rPr b="0" i="0" lang="nl-NL" sz="1300" u="none" cap="none" strike="noStrike">
                <a:solidFill>
                  <a:schemeClr val="dk1"/>
                </a:solidFill>
                <a:latin typeface="Roboto"/>
                <a:ea typeface="Roboto"/>
                <a:cs typeface="Roboto"/>
                <a:sym typeface="Roboto"/>
              </a:rPr>
              <a:t> events and educational activities</a:t>
            </a:r>
            <a:endParaRPr b="0" i="0" sz="1900" u="none" cap="none" strike="noStrike">
              <a:solidFill>
                <a:schemeClr val="dk1"/>
              </a:solidFill>
              <a:latin typeface="Arial"/>
              <a:ea typeface="Arial"/>
              <a:cs typeface="Arial"/>
              <a:sym typeface="Arial"/>
            </a:endParaRPr>
          </a:p>
        </p:txBody>
      </p:sp>
      <p:sp>
        <p:nvSpPr>
          <p:cNvPr id="326" name="Google Shape;326;p2"/>
          <p:cNvSpPr/>
          <p:nvPr/>
        </p:nvSpPr>
        <p:spPr>
          <a:xfrm>
            <a:off x="838200" y="2770825"/>
            <a:ext cx="2585100" cy="954600"/>
          </a:xfrm>
          <a:prstGeom prst="rect">
            <a:avLst/>
          </a:prstGeom>
          <a:solidFill>
            <a:srgbClr val="E6B8AF"/>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lang="nl-NL" sz="1300">
                <a:solidFill>
                  <a:schemeClr val="dk1"/>
                </a:solidFill>
                <a:latin typeface="Roboto"/>
                <a:ea typeface="Roboto"/>
                <a:cs typeface="Roboto"/>
                <a:sym typeface="Roboto"/>
              </a:rPr>
              <a:t>Part of a network of institutions and organisations with similar values</a:t>
            </a:r>
            <a:endParaRPr b="0" i="0" sz="1900" u="none" cap="none" strike="noStrike">
              <a:solidFill>
                <a:schemeClr val="dk1"/>
              </a:solidFill>
              <a:latin typeface="Arial"/>
              <a:ea typeface="Arial"/>
              <a:cs typeface="Arial"/>
              <a:sym typeface="Arial"/>
            </a:endParaRPr>
          </a:p>
        </p:txBody>
      </p:sp>
      <p:cxnSp>
        <p:nvCxnSpPr>
          <p:cNvPr id="327" name="Google Shape;327;p2"/>
          <p:cNvCxnSpPr>
            <a:stCxn id="323" idx="0"/>
            <a:endCxn id="322" idx="2"/>
          </p:cNvCxnSpPr>
          <p:nvPr/>
        </p:nvCxnSpPr>
        <p:spPr>
          <a:xfrm rot="-5400000">
            <a:off x="3615900" y="2034475"/>
            <a:ext cx="126000" cy="600"/>
          </a:xfrm>
          <a:prstGeom prst="bentConnector3">
            <a:avLst>
              <a:gd fmla="val 49970" name="adj1"/>
            </a:avLst>
          </a:prstGeom>
          <a:noFill/>
          <a:ln cap="flat" cmpd="sng" w="9525">
            <a:solidFill>
              <a:srgbClr val="C2C2C2"/>
            </a:solidFill>
            <a:prstDash val="solid"/>
            <a:round/>
            <a:headEnd len="sm" w="sm" type="none"/>
            <a:tailEnd len="sm" w="sm" type="none"/>
          </a:ln>
        </p:spPr>
      </p:cxnSp>
      <p:cxnSp>
        <p:nvCxnSpPr>
          <p:cNvPr id="328" name="Google Shape;328;p2"/>
          <p:cNvCxnSpPr>
            <a:stCxn id="323" idx="2"/>
            <a:endCxn id="325" idx="0"/>
          </p:cNvCxnSpPr>
          <p:nvPr/>
        </p:nvCxnSpPr>
        <p:spPr>
          <a:xfrm flipH="1" rot="-5400000">
            <a:off x="4358700" y="1836175"/>
            <a:ext cx="254400" cy="1614600"/>
          </a:xfrm>
          <a:prstGeom prst="bentConnector3">
            <a:avLst>
              <a:gd fmla="val 50027" name="adj1"/>
            </a:avLst>
          </a:prstGeom>
          <a:noFill/>
          <a:ln cap="flat" cmpd="sng" w="9525">
            <a:solidFill>
              <a:srgbClr val="C2C2C2"/>
            </a:solidFill>
            <a:prstDash val="solid"/>
            <a:round/>
            <a:headEnd len="sm" w="sm" type="none"/>
            <a:tailEnd len="sm" w="sm" type="none"/>
          </a:ln>
        </p:spPr>
      </p:cxnSp>
      <p:cxnSp>
        <p:nvCxnSpPr>
          <p:cNvPr id="329" name="Google Shape;329;p2"/>
          <p:cNvCxnSpPr>
            <a:stCxn id="326" idx="0"/>
            <a:endCxn id="323" idx="2"/>
          </p:cNvCxnSpPr>
          <p:nvPr/>
        </p:nvCxnSpPr>
        <p:spPr>
          <a:xfrm rot="-5400000">
            <a:off x="2777400" y="1869475"/>
            <a:ext cx="254700" cy="1548000"/>
          </a:xfrm>
          <a:prstGeom prst="bentConnector3">
            <a:avLst>
              <a:gd fmla="val 49971" name="adj1"/>
            </a:avLst>
          </a:prstGeom>
          <a:noFill/>
          <a:ln cap="flat" cmpd="sng" w="9525">
            <a:solidFill>
              <a:srgbClr val="C2C2C2"/>
            </a:solidFill>
            <a:prstDash val="solid"/>
            <a:round/>
            <a:headEnd len="sm" w="sm" type="none"/>
            <a:tailEnd len="sm" w="sm" type="none"/>
          </a:ln>
        </p:spPr>
      </p:cxnSp>
      <p:sp>
        <p:nvSpPr>
          <p:cNvPr id="330" name="Google Shape;330;p2"/>
          <p:cNvSpPr/>
          <p:nvPr/>
        </p:nvSpPr>
        <p:spPr>
          <a:xfrm>
            <a:off x="7341400" y="4524373"/>
            <a:ext cx="2134500" cy="1623600"/>
          </a:xfrm>
          <a:prstGeom prst="rect">
            <a:avLst/>
          </a:prstGeom>
          <a:solidFill>
            <a:srgbClr val="FCE5CD"/>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0" i="0" lang="nl-NL" sz="1300" u="none" cap="none" strike="noStrike">
                <a:solidFill>
                  <a:schemeClr val="dk1"/>
                </a:solidFill>
                <a:latin typeface="Roboto"/>
                <a:ea typeface="Roboto"/>
                <a:cs typeface="Roboto"/>
                <a:sym typeface="Roboto"/>
              </a:rPr>
              <a:t>Organise events (e. g. farmers market</a:t>
            </a:r>
            <a:r>
              <a:rPr lang="nl-NL" sz="1300">
                <a:solidFill>
                  <a:schemeClr val="dk1"/>
                </a:solidFill>
                <a:latin typeface="Roboto"/>
                <a:ea typeface="Roboto"/>
                <a:cs typeface="Roboto"/>
                <a:sym typeface="Roboto"/>
              </a:rPr>
              <a:t>), </a:t>
            </a:r>
            <a:r>
              <a:rPr b="0" i="0" lang="nl-NL" sz="1300" u="none" cap="none" strike="noStrike">
                <a:solidFill>
                  <a:schemeClr val="dk1"/>
                </a:solidFill>
                <a:latin typeface="Roboto"/>
                <a:ea typeface="Roboto"/>
                <a:cs typeface="Roboto"/>
                <a:sym typeface="Roboto"/>
              </a:rPr>
              <a:t>moving towards local residents by inviting them to the festivity</a:t>
            </a:r>
            <a:endParaRPr b="0" i="0" sz="1300" u="none" cap="none" strike="noStrike">
              <a:solidFill>
                <a:schemeClr val="dk1"/>
              </a:solidFill>
              <a:latin typeface="Roboto"/>
              <a:ea typeface="Roboto"/>
              <a:cs typeface="Roboto"/>
              <a:sym typeface="Roboto"/>
            </a:endParaRPr>
          </a:p>
        </p:txBody>
      </p:sp>
      <p:sp>
        <p:nvSpPr>
          <p:cNvPr id="331" name="Google Shape;331;p2"/>
          <p:cNvSpPr/>
          <p:nvPr/>
        </p:nvSpPr>
        <p:spPr>
          <a:xfrm>
            <a:off x="5028750" y="4524373"/>
            <a:ext cx="2134500" cy="1623600"/>
          </a:xfrm>
          <a:prstGeom prst="rect">
            <a:avLst/>
          </a:prstGeom>
          <a:solidFill>
            <a:srgbClr val="FCE5CD"/>
          </a:solidFill>
          <a:ln cap="flat" cmpd="sng" w="38100">
            <a:solidFill>
              <a:srgbClr val="1D7E7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nl-NL" sz="1300" u="none" cap="none" strike="noStrike">
                <a:solidFill>
                  <a:schemeClr val="dk1"/>
                </a:solidFill>
                <a:latin typeface="Roboto"/>
                <a:ea typeface="Roboto"/>
                <a:cs typeface="Roboto"/>
                <a:sym typeface="Roboto"/>
              </a:rPr>
              <a:t>Host educational programmes for schools and kindergartens (local and from the city) for day, weekend or week activities, class visits</a:t>
            </a:r>
            <a:r>
              <a:rPr b="0" i="0" lang="nl-NL" sz="1300" u="none" cap="none" strike="noStrike">
                <a:solidFill>
                  <a:srgbClr val="FFFFFF"/>
                </a:solidFill>
                <a:latin typeface="Roboto"/>
                <a:ea typeface="Roboto"/>
                <a:cs typeface="Roboto"/>
                <a:sym typeface="Roboto"/>
              </a:rPr>
              <a:t> </a:t>
            </a:r>
            <a:endParaRPr b="0" i="0" sz="1300" u="none" cap="none" strike="noStrike">
              <a:solidFill>
                <a:srgbClr val="FFFFFF"/>
              </a:solidFill>
              <a:latin typeface="Roboto"/>
              <a:ea typeface="Roboto"/>
              <a:cs typeface="Roboto"/>
              <a:sym typeface="Roboto"/>
            </a:endParaRPr>
          </a:p>
        </p:txBody>
      </p:sp>
      <p:sp>
        <p:nvSpPr>
          <p:cNvPr id="332" name="Google Shape;332;p2"/>
          <p:cNvSpPr/>
          <p:nvPr/>
        </p:nvSpPr>
        <p:spPr>
          <a:xfrm>
            <a:off x="2716125" y="4524373"/>
            <a:ext cx="2134500" cy="1623600"/>
          </a:xfrm>
          <a:prstGeom prst="rect">
            <a:avLst/>
          </a:prstGeom>
          <a:solidFill>
            <a:srgbClr val="F9E4E0"/>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nl-NL" sz="1300" u="none" cap="none" strike="noStrike">
                <a:solidFill>
                  <a:schemeClr val="dk1"/>
                </a:solidFill>
                <a:latin typeface="Roboto"/>
                <a:ea typeface="Roboto"/>
                <a:cs typeface="Roboto"/>
                <a:sym typeface="Roboto"/>
              </a:rPr>
              <a:t>Create collaboration with other related organisations: cooking, camping, art, volunteers</a:t>
            </a:r>
            <a:endParaRPr b="0" i="0" sz="1300" u="none" cap="none" strike="noStrike">
              <a:solidFill>
                <a:schemeClr val="dk1"/>
              </a:solidFill>
              <a:latin typeface="Roboto"/>
              <a:ea typeface="Roboto"/>
              <a:cs typeface="Roboto"/>
              <a:sym typeface="Roboto"/>
            </a:endParaRPr>
          </a:p>
        </p:txBody>
      </p:sp>
      <p:sp>
        <p:nvSpPr>
          <p:cNvPr id="333" name="Google Shape;333;p2"/>
          <p:cNvSpPr/>
          <p:nvPr/>
        </p:nvSpPr>
        <p:spPr>
          <a:xfrm>
            <a:off x="403575" y="4524375"/>
            <a:ext cx="2134500" cy="1623600"/>
          </a:xfrm>
          <a:prstGeom prst="rect">
            <a:avLst/>
          </a:prstGeom>
          <a:solidFill>
            <a:srgbClr val="F9E4E0"/>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nl-NL" sz="1300" u="none" cap="none" strike="noStrike">
                <a:solidFill>
                  <a:schemeClr val="dk1"/>
                </a:solidFill>
                <a:latin typeface="Roboto"/>
                <a:ea typeface="Roboto"/>
                <a:cs typeface="Roboto"/>
                <a:sym typeface="Roboto"/>
              </a:rPr>
              <a:t>Build collaboration with Universities for research and practical applications, Living Labs:</a:t>
            </a:r>
            <a:endParaRPr b="0" i="0" sz="13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300"/>
              <a:buFont typeface="Arial"/>
              <a:buNone/>
            </a:pPr>
            <a:r>
              <a:rPr b="0" i="0" lang="nl-NL" sz="1300" u="none" cap="none" strike="noStrike">
                <a:solidFill>
                  <a:schemeClr val="dk1"/>
                </a:solidFill>
                <a:latin typeface="Roboto"/>
                <a:ea typeface="Roboto"/>
                <a:cs typeface="Roboto"/>
                <a:sym typeface="Roboto"/>
              </a:rPr>
              <a:t>University of Agronomic Sciences and Veterinary Medicine of Bucharest</a:t>
            </a:r>
            <a:endParaRPr b="0" i="0" sz="1300" u="none" cap="none" strike="noStrike">
              <a:solidFill>
                <a:schemeClr val="dk1"/>
              </a:solidFill>
              <a:latin typeface="Roboto"/>
              <a:ea typeface="Roboto"/>
              <a:cs typeface="Roboto"/>
              <a:sym typeface="Roboto"/>
            </a:endParaRPr>
          </a:p>
        </p:txBody>
      </p:sp>
      <p:sp>
        <p:nvSpPr>
          <p:cNvPr id="334" name="Google Shape;334;p2"/>
          <p:cNvSpPr/>
          <p:nvPr/>
        </p:nvSpPr>
        <p:spPr>
          <a:xfrm>
            <a:off x="9654075" y="4524373"/>
            <a:ext cx="2134500" cy="1623600"/>
          </a:xfrm>
          <a:prstGeom prst="rect">
            <a:avLst/>
          </a:prstGeom>
          <a:solidFill>
            <a:srgbClr val="FCE5CD"/>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0" i="0" lang="nl-NL" sz="1300" u="none" cap="none" strike="noStrike">
                <a:solidFill>
                  <a:schemeClr val="dk1"/>
                </a:solidFill>
                <a:latin typeface="Roboto"/>
                <a:ea typeface="Roboto"/>
                <a:cs typeface="Roboto"/>
                <a:sym typeface="Roboto"/>
              </a:rPr>
              <a:t>Organise festival around food and agriculture</a:t>
            </a:r>
            <a:endParaRPr b="0" i="0" sz="1900" u="none" cap="none" strike="noStrike">
              <a:solidFill>
                <a:schemeClr val="dk1"/>
              </a:solidFill>
              <a:latin typeface="Arial"/>
              <a:ea typeface="Arial"/>
              <a:cs typeface="Arial"/>
              <a:sym typeface="Arial"/>
            </a:endParaRPr>
          </a:p>
        </p:txBody>
      </p:sp>
      <p:cxnSp>
        <p:nvCxnSpPr>
          <p:cNvPr id="335" name="Google Shape;335;p2"/>
          <p:cNvCxnSpPr>
            <a:stCxn id="333" idx="0"/>
            <a:endCxn id="326" idx="2"/>
          </p:cNvCxnSpPr>
          <p:nvPr/>
        </p:nvCxnSpPr>
        <p:spPr>
          <a:xfrm rot="-5400000">
            <a:off x="1401375" y="3794925"/>
            <a:ext cx="798900" cy="660000"/>
          </a:xfrm>
          <a:prstGeom prst="bentConnector3">
            <a:avLst>
              <a:gd fmla="val 50003" name="adj1"/>
            </a:avLst>
          </a:prstGeom>
          <a:noFill/>
          <a:ln cap="flat" cmpd="sng" w="9525">
            <a:solidFill>
              <a:srgbClr val="C2C2C2"/>
            </a:solidFill>
            <a:prstDash val="solid"/>
            <a:round/>
            <a:headEnd len="sm" w="sm" type="none"/>
            <a:tailEnd len="sm" w="sm" type="none"/>
          </a:ln>
        </p:spPr>
      </p:cxnSp>
      <p:cxnSp>
        <p:nvCxnSpPr>
          <p:cNvPr id="336" name="Google Shape;336;p2"/>
          <p:cNvCxnSpPr>
            <a:stCxn id="332" idx="0"/>
            <a:endCxn id="326" idx="2"/>
          </p:cNvCxnSpPr>
          <p:nvPr/>
        </p:nvCxnSpPr>
        <p:spPr>
          <a:xfrm flipH="1" rot="5400000">
            <a:off x="2557575" y="3298573"/>
            <a:ext cx="798900" cy="1652700"/>
          </a:xfrm>
          <a:prstGeom prst="bentConnector3">
            <a:avLst>
              <a:gd fmla="val 50003" name="adj1"/>
            </a:avLst>
          </a:prstGeom>
          <a:noFill/>
          <a:ln cap="flat" cmpd="sng" w="9525">
            <a:solidFill>
              <a:srgbClr val="C2C2C2"/>
            </a:solidFill>
            <a:prstDash val="solid"/>
            <a:round/>
            <a:headEnd len="sm" w="sm" type="none"/>
            <a:tailEnd len="sm" w="sm" type="none"/>
          </a:ln>
        </p:spPr>
      </p:cxnSp>
      <p:cxnSp>
        <p:nvCxnSpPr>
          <p:cNvPr id="337" name="Google Shape;337;p2"/>
          <p:cNvCxnSpPr>
            <a:stCxn id="331" idx="0"/>
            <a:endCxn id="330" idx="0"/>
          </p:cNvCxnSpPr>
          <p:nvPr/>
        </p:nvCxnSpPr>
        <p:spPr>
          <a:xfrm flipH="1" rot="-5400000">
            <a:off x="7252050" y="3368323"/>
            <a:ext cx="600" cy="2312700"/>
          </a:xfrm>
          <a:prstGeom prst="bentConnector3">
            <a:avLst>
              <a:gd fmla="val -67107942" name="adj1"/>
            </a:avLst>
          </a:prstGeom>
          <a:noFill/>
          <a:ln cap="flat" cmpd="sng" w="9525">
            <a:solidFill>
              <a:srgbClr val="C2C2C2"/>
            </a:solidFill>
            <a:prstDash val="solid"/>
            <a:round/>
            <a:headEnd len="sm" w="sm" type="none"/>
            <a:tailEnd len="sm" w="sm" type="none"/>
          </a:ln>
        </p:spPr>
      </p:cxnSp>
      <p:cxnSp>
        <p:nvCxnSpPr>
          <p:cNvPr id="338" name="Google Shape;338;p2"/>
          <p:cNvCxnSpPr>
            <a:stCxn id="330" idx="0"/>
            <a:endCxn id="325" idx="2"/>
          </p:cNvCxnSpPr>
          <p:nvPr/>
        </p:nvCxnSpPr>
        <p:spPr>
          <a:xfrm flipH="1" rot="5400000">
            <a:off x="6451450" y="2567173"/>
            <a:ext cx="798900" cy="3115500"/>
          </a:xfrm>
          <a:prstGeom prst="bentConnector3">
            <a:avLst>
              <a:gd fmla="val 66657" name="adj1"/>
            </a:avLst>
          </a:prstGeom>
          <a:noFill/>
          <a:ln cap="flat" cmpd="sng" w="9525">
            <a:solidFill>
              <a:srgbClr val="C2C2C2"/>
            </a:solidFill>
            <a:prstDash val="solid"/>
            <a:round/>
            <a:headEnd len="sm" w="sm" type="none"/>
            <a:tailEnd len="sm" w="sm" type="none"/>
          </a:ln>
        </p:spPr>
      </p:cxnSp>
      <p:cxnSp>
        <p:nvCxnSpPr>
          <p:cNvPr id="339" name="Google Shape;339;p2"/>
          <p:cNvCxnSpPr>
            <a:stCxn id="334" idx="0"/>
            <a:endCxn id="330" idx="0"/>
          </p:cNvCxnSpPr>
          <p:nvPr/>
        </p:nvCxnSpPr>
        <p:spPr>
          <a:xfrm rot="5400000">
            <a:off x="9564675" y="3368323"/>
            <a:ext cx="600" cy="2312700"/>
          </a:xfrm>
          <a:prstGeom prst="bentConnector3">
            <a:avLst>
              <a:gd fmla="val -67108050" name="adj1"/>
            </a:avLst>
          </a:prstGeom>
          <a:noFill/>
          <a:ln cap="flat" cmpd="sng" w="9525">
            <a:solidFill>
              <a:srgbClr val="C2C2C2"/>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grpSp>
        <p:nvGrpSpPr>
          <p:cNvPr id="344" name="Google Shape;344;g22c02b93429_1_706"/>
          <p:cNvGrpSpPr/>
          <p:nvPr/>
        </p:nvGrpSpPr>
        <p:grpSpPr>
          <a:xfrm>
            <a:off x="4176575" y="954897"/>
            <a:ext cx="3962930" cy="5129472"/>
            <a:chOff x="1113038" y="283725"/>
            <a:chExt cx="2096012" cy="4076510"/>
          </a:xfrm>
        </p:grpSpPr>
        <p:sp>
          <p:nvSpPr>
            <p:cNvPr id="345" name="Google Shape;345;g22c02b93429_1_706"/>
            <p:cNvSpPr/>
            <p:nvPr/>
          </p:nvSpPr>
          <p:spPr>
            <a:xfrm>
              <a:off x="1178650" y="283725"/>
              <a:ext cx="2030400" cy="4076400"/>
            </a:xfrm>
            <a:prstGeom prst="rect">
              <a:avLst/>
            </a:prstGeom>
            <a:solidFill>
              <a:srgbClr val="DD7E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 name="Google Shape;346;g22c02b93429_1_706"/>
            <p:cNvSpPr/>
            <p:nvPr/>
          </p:nvSpPr>
          <p:spPr>
            <a:xfrm>
              <a:off x="1118221" y="341744"/>
              <a:ext cx="2048100" cy="549300"/>
            </a:xfrm>
            <a:prstGeom prst="rect">
              <a:avLst/>
            </a:prstGeom>
            <a:solidFill>
              <a:srgbClr val="FFFFFF"/>
            </a:solidFill>
            <a:ln cap="flat" cmpd="sng" w="19050">
              <a:solidFill>
                <a:srgbClr val="CC412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 name="Google Shape;347;g22c02b93429_1_706"/>
            <p:cNvSpPr/>
            <p:nvPr/>
          </p:nvSpPr>
          <p:spPr>
            <a:xfrm>
              <a:off x="1256143" y="299675"/>
              <a:ext cx="1815000" cy="6750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nl-NL" sz="1800">
                  <a:solidFill>
                    <a:srgbClr val="CC4125"/>
                  </a:solidFill>
                  <a:latin typeface="Roboto"/>
                  <a:ea typeface="Roboto"/>
                  <a:cs typeface="Roboto"/>
                  <a:sym typeface="Roboto"/>
                </a:rPr>
                <a:t>3 years</a:t>
              </a:r>
              <a:endParaRPr b="1" sz="1800">
                <a:solidFill>
                  <a:srgbClr val="CC4125"/>
                </a:solidFill>
                <a:latin typeface="Roboto"/>
                <a:ea typeface="Roboto"/>
                <a:cs typeface="Roboto"/>
                <a:sym typeface="Roboto"/>
              </a:endParaRPr>
            </a:p>
            <a:p>
              <a:pPr indent="0" lvl="0" marL="0" rtl="0" algn="ctr">
                <a:spcBef>
                  <a:spcPts val="0"/>
                </a:spcBef>
                <a:spcAft>
                  <a:spcPts val="0"/>
                </a:spcAft>
                <a:buNone/>
              </a:pPr>
              <a:r>
                <a:rPr b="1" lang="nl-NL" sz="1800">
                  <a:solidFill>
                    <a:srgbClr val="CC4125"/>
                  </a:solidFill>
                  <a:latin typeface="Roboto"/>
                  <a:ea typeface="Roboto"/>
                  <a:cs typeface="Roboto"/>
                  <a:sym typeface="Roboto"/>
                </a:rPr>
                <a:t>2027</a:t>
              </a:r>
              <a:endParaRPr b="1" sz="1800">
                <a:solidFill>
                  <a:srgbClr val="CC4125"/>
                </a:solidFill>
                <a:latin typeface="Roboto"/>
                <a:ea typeface="Roboto"/>
                <a:cs typeface="Roboto"/>
                <a:sym typeface="Roboto"/>
              </a:endParaRPr>
            </a:p>
          </p:txBody>
        </p:sp>
        <p:sp>
          <p:nvSpPr>
            <p:cNvPr id="348" name="Google Shape;348;g22c02b93429_1_706"/>
            <p:cNvSpPr/>
            <p:nvPr/>
          </p:nvSpPr>
          <p:spPr>
            <a:xfrm rot="5400000">
              <a:off x="1933682" y="873556"/>
              <a:ext cx="389100" cy="278100"/>
            </a:xfrm>
            <a:prstGeom prst="rightArrow">
              <a:avLst>
                <a:gd fmla="val 34239" name="adj1"/>
                <a:gd fmla="val 57035" name="adj2"/>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 name="Google Shape;349;g22c02b93429_1_706"/>
            <p:cNvSpPr/>
            <p:nvPr/>
          </p:nvSpPr>
          <p:spPr>
            <a:xfrm>
              <a:off x="1113038" y="891035"/>
              <a:ext cx="2090700" cy="3469200"/>
            </a:xfrm>
            <a:prstGeom prst="rect">
              <a:avLst/>
            </a:prstGeom>
            <a:noFill/>
            <a:ln>
              <a:noFill/>
            </a:ln>
          </p:spPr>
          <p:txBody>
            <a:bodyPr anchorCtr="0" anchor="t" bIns="121900" lIns="121900" spcFirstLastPara="1" rIns="121900" wrap="square" tIns="121900">
              <a:noAutofit/>
            </a:bodyPr>
            <a:lstStyle/>
            <a:p>
              <a:pPr indent="-172551" lvl="0" marL="360000" rtl="0" algn="l">
                <a:lnSpc>
                  <a:spcPct val="115000"/>
                </a:lnSpc>
                <a:spcBef>
                  <a:spcPts val="0"/>
                </a:spcBef>
                <a:spcAft>
                  <a:spcPts val="0"/>
                </a:spcAft>
                <a:buClr>
                  <a:schemeClr val="dk1"/>
                </a:buClr>
                <a:buSzPts val="1300"/>
                <a:buFont typeface="Roboto"/>
                <a:buChar char="●"/>
              </a:pPr>
              <a:r>
                <a:rPr lang="nl-NL" sz="1300">
                  <a:solidFill>
                    <a:schemeClr val="dk1"/>
                  </a:solidFill>
                  <a:latin typeface="Roboto"/>
                  <a:ea typeface="Roboto"/>
                  <a:cs typeface="Roboto"/>
                  <a:sym typeface="Roboto"/>
                </a:rPr>
                <a:t>allotment gardens</a:t>
              </a:r>
              <a:endParaRPr sz="1300">
                <a:solidFill>
                  <a:schemeClr val="dk1"/>
                </a:solidFill>
                <a:latin typeface="Roboto"/>
                <a:ea typeface="Roboto"/>
                <a:cs typeface="Roboto"/>
                <a:sym typeface="Roboto"/>
              </a:endParaRPr>
            </a:p>
            <a:p>
              <a:pPr indent="-172551" lvl="0" marL="360000" rtl="0" algn="l">
                <a:lnSpc>
                  <a:spcPct val="115000"/>
                </a:lnSpc>
                <a:spcBef>
                  <a:spcPts val="0"/>
                </a:spcBef>
                <a:spcAft>
                  <a:spcPts val="0"/>
                </a:spcAft>
                <a:buClr>
                  <a:schemeClr val="dk1"/>
                </a:buClr>
                <a:buSzPts val="1300"/>
                <a:buFont typeface="Roboto"/>
                <a:buChar char="●"/>
              </a:pPr>
              <a:r>
                <a:rPr lang="nl-NL" sz="1300">
                  <a:solidFill>
                    <a:schemeClr val="dk1"/>
                  </a:solidFill>
                  <a:latin typeface="Roboto"/>
                  <a:ea typeface="Roboto"/>
                  <a:cs typeface="Roboto"/>
                  <a:sym typeface="Roboto"/>
                </a:rPr>
                <a:t>experiment different monthly events: food growing, harvesting, cooking, nutrition, </a:t>
              </a:r>
              <a:r>
                <a:rPr lang="nl-NL" sz="1300">
                  <a:solidFill>
                    <a:schemeClr val="dk1"/>
                  </a:solidFill>
                  <a:latin typeface="Roboto"/>
                  <a:ea typeface="Roboto"/>
                  <a:cs typeface="Roboto"/>
                  <a:sym typeface="Roboto"/>
                </a:rPr>
                <a:t>sports, markets, foraging, camping, retreat, treasure hunt, etc. </a:t>
              </a:r>
              <a:endParaRPr sz="1300">
                <a:solidFill>
                  <a:schemeClr val="dk1"/>
                </a:solidFill>
                <a:latin typeface="Roboto"/>
                <a:ea typeface="Roboto"/>
                <a:cs typeface="Roboto"/>
                <a:sym typeface="Roboto"/>
              </a:endParaRPr>
            </a:p>
            <a:p>
              <a:pPr indent="-172551" lvl="0" marL="360000" rtl="0" algn="l">
                <a:lnSpc>
                  <a:spcPct val="115000"/>
                </a:lnSpc>
                <a:spcBef>
                  <a:spcPts val="0"/>
                </a:spcBef>
                <a:spcAft>
                  <a:spcPts val="0"/>
                </a:spcAft>
                <a:buClr>
                  <a:schemeClr val="dk1"/>
                </a:buClr>
                <a:buSzPts val="1300"/>
                <a:buFont typeface="Roboto"/>
                <a:buChar char="●"/>
              </a:pPr>
              <a:r>
                <a:rPr lang="nl-NL" sz="1300">
                  <a:solidFill>
                    <a:schemeClr val="dk1"/>
                  </a:solidFill>
                  <a:latin typeface="Roboto"/>
                  <a:ea typeface="Roboto"/>
                  <a:cs typeface="Roboto"/>
                  <a:sym typeface="Roboto"/>
                </a:rPr>
                <a:t>educational programmes for schools during Green Week and vacations, camps</a:t>
              </a:r>
              <a:endParaRPr sz="1300">
                <a:solidFill>
                  <a:schemeClr val="dk1"/>
                </a:solidFill>
                <a:latin typeface="Roboto"/>
                <a:ea typeface="Roboto"/>
                <a:cs typeface="Roboto"/>
                <a:sym typeface="Roboto"/>
              </a:endParaRPr>
            </a:p>
            <a:p>
              <a:pPr indent="-172551" lvl="0" marL="360000" rtl="0" algn="l">
                <a:lnSpc>
                  <a:spcPct val="115000"/>
                </a:lnSpc>
                <a:spcBef>
                  <a:spcPts val="0"/>
                </a:spcBef>
                <a:spcAft>
                  <a:spcPts val="0"/>
                </a:spcAft>
                <a:buClr>
                  <a:schemeClr val="dk1"/>
                </a:buClr>
                <a:buSzPts val="1300"/>
                <a:buFont typeface="Roboto"/>
                <a:buChar char="●"/>
              </a:pPr>
              <a:r>
                <a:rPr b="1" lang="nl-NL" sz="1300">
                  <a:solidFill>
                    <a:schemeClr val="dk1"/>
                  </a:solidFill>
                  <a:latin typeface="Roboto"/>
                  <a:ea typeface="Roboto"/>
                  <a:cs typeface="Roboto"/>
                  <a:sym typeface="Roboto"/>
                </a:rPr>
                <a:t>collaborate with universities</a:t>
              </a:r>
              <a:r>
                <a:rPr lang="nl-NL" sz="1300">
                  <a:solidFill>
                    <a:schemeClr val="dk1"/>
                  </a:solidFill>
                  <a:latin typeface="Roboto"/>
                  <a:ea typeface="Roboto"/>
                  <a:cs typeface="Roboto"/>
                  <a:sym typeface="Roboto"/>
                </a:rPr>
                <a:t> - organise workshops for permaculture growing or building with natural materials, camps, Living Lab</a:t>
              </a:r>
              <a:endParaRPr sz="1300">
                <a:solidFill>
                  <a:schemeClr val="dk1"/>
                </a:solidFill>
                <a:latin typeface="Roboto"/>
                <a:ea typeface="Roboto"/>
                <a:cs typeface="Roboto"/>
                <a:sym typeface="Roboto"/>
              </a:endParaRPr>
            </a:p>
            <a:p>
              <a:pPr indent="-172551" lvl="0" marL="360000" rtl="0" algn="l">
                <a:lnSpc>
                  <a:spcPct val="115000"/>
                </a:lnSpc>
                <a:spcBef>
                  <a:spcPts val="0"/>
                </a:spcBef>
                <a:spcAft>
                  <a:spcPts val="0"/>
                </a:spcAft>
                <a:buClr>
                  <a:schemeClr val="dk1"/>
                </a:buClr>
                <a:buSzPts val="1300"/>
                <a:buFont typeface="Roboto"/>
                <a:buChar char="●"/>
              </a:pPr>
              <a:r>
                <a:rPr b="1" lang="nl-NL" sz="1300">
                  <a:solidFill>
                    <a:schemeClr val="dk1"/>
                  </a:solidFill>
                  <a:latin typeface="Roboto"/>
                  <a:ea typeface="Roboto"/>
                  <a:cs typeface="Roboto"/>
                  <a:sym typeface="Roboto"/>
                </a:rPr>
                <a:t>organise yearly festival around food growing </a:t>
              </a:r>
              <a:endParaRPr b="1" sz="1300">
                <a:solidFill>
                  <a:schemeClr val="dk1"/>
                </a:solidFill>
                <a:latin typeface="Roboto"/>
                <a:ea typeface="Roboto"/>
                <a:cs typeface="Roboto"/>
                <a:sym typeface="Roboto"/>
              </a:endParaRPr>
            </a:p>
            <a:p>
              <a:pPr indent="-172551" lvl="0" marL="360000" rtl="0" algn="l">
                <a:lnSpc>
                  <a:spcPct val="115000"/>
                </a:lnSpc>
                <a:spcBef>
                  <a:spcPts val="0"/>
                </a:spcBef>
                <a:spcAft>
                  <a:spcPts val="0"/>
                </a:spcAft>
                <a:buClr>
                  <a:schemeClr val="dk1"/>
                </a:buClr>
                <a:buSzPts val="1300"/>
                <a:buFont typeface="Roboto"/>
                <a:buChar char="●"/>
              </a:pPr>
              <a:r>
                <a:rPr lang="nl-NL" sz="1300">
                  <a:solidFill>
                    <a:schemeClr val="dk1"/>
                  </a:solidFill>
                  <a:latin typeface="Roboto"/>
                  <a:ea typeface="Roboto"/>
                  <a:cs typeface="Roboto"/>
                  <a:sym typeface="Roboto"/>
                </a:rPr>
                <a:t>plan a thematic</a:t>
              </a:r>
              <a:r>
                <a:rPr b="1" lang="nl-NL" sz="1300">
                  <a:solidFill>
                    <a:schemeClr val="dk1"/>
                  </a:solidFill>
                  <a:latin typeface="Roboto"/>
                  <a:ea typeface="Roboto"/>
                  <a:cs typeface="Roboto"/>
                  <a:sym typeface="Roboto"/>
                </a:rPr>
                <a:t> tour </a:t>
              </a:r>
              <a:r>
                <a:rPr lang="nl-NL" sz="1300">
                  <a:solidFill>
                    <a:schemeClr val="dk1"/>
                  </a:solidFill>
                  <a:latin typeface="Roboto"/>
                  <a:ea typeface="Roboto"/>
                  <a:cs typeface="Roboto"/>
                  <a:sym typeface="Roboto"/>
                </a:rPr>
                <a:t>around food growing and natural sites (e.g. for </a:t>
              </a:r>
              <a:r>
                <a:rPr lang="nl-NL" sz="1300">
                  <a:solidFill>
                    <a:schemeClr val="dk1"/>
                  </a:solidFill>
                  <a:latin typeface="Roboto"/>
                  <a:ea typeface="Roboto"/>
                  <a:cs typeface="Roboto"/>
                  <a:sym typeface="Roboto"/>
                </a:rPr>
                <a:t>bicycle</a:t>
              </a:r>
              <a:r>
                <a:rPr lang="nl-NL" sz="1300">
                  <a:solidFill>
                    <a:schemeClr val="dk1"/>
                  </a:solidFill>
                  <a:latin typeface="Roboto"/>
                  <a:ea typeface="Roboto"/>
                  <a:cs typeface="Roboto"/>
                  <a:sym typeface="Roboto"/>
                </a:rPr>
                <a:t>) </a:t>
              </a:r>
              <a:endParaRPr sz="1300">
                <a:solidFill>
                  <a:schemeClr val="dk1"/>
                </a:solidFill>
                <a:latin typeface="Roboto"/>
                <a:ea typeface="Roboto"/>
                <a:cs typeface="Roboto"/>
                <a:sym typeface="Roboto"/>
              </a:endParaRPr>
            </a:p>
            <a:p>
              <a:pPr indent="-172551" lvl="0" marL="360000" rtl="0" algn="l">
                <a:lnSpc>
                  <a:spcPct val="115000"/>
                </a:lnSpc>
                <a:spcBef>
                  <a:spcPts val="0"/>
                </a:spcBef>
                <a:spcAft>
                  <a:spcPts val="0"/>
                </a:spcAft>
                <a:buClr>
                  <a:schemeClr val="dk1"/>
                </a:buClr>
                <a:buSzPts val="1300"/>
                <a:buFont typeface="Roboto"/>
                <a:buChar char="●"/>
              </a:pPr>
              <a:r>
                <a:rPr lang="nl-NL" sz="1300">
                  <a:solidFill>
                    <a:schemeClr val="dk1"/>
                  </a:solidFill>
                  <a:latin typeface="Roboto"/>
                  <a:ea typeface="Roboto"/>
                  <a:cs typeface="Roboto"/>
                  <a:sym typeface="Roboto"/>
                </a:rPr>
                <a:t>connect to international </a:t>
              </a:r>
              <a:r>
                <a:rPr b="1" lang="nl-NL" sz="1300">
                  <a:solidFill>
                    <a:schemeClr val="dk1"/>
                  </a:solidFill>
                  <a:latin typeface="Roboto"/>
                  <a:ea typeface="Roboto"/>
                  <a:cs typeface="Roboto"/>
                  <a:sym typeface="Roboto"/>
                </a:rPr>
                <a:t>volunteer</a:t>
              </a:r>
              <a:r>
                <a:rPr lang="nl-NL" sz="1300">
                  <a:solidFill>
                    <a:schemeClr val="dk1"/>
                  </a:solidFill>
                  <a:latin typeface="Roboto"/>
                  <a:ea typeface="Roboto"/>
                  <a:cs typeface="Roboto"/>
                  <a:sym typeface="Roboto"/>
                </a:rPr>
                <a:t> organisation </a:t>
              </a:r>
              <a:endParaRPr sz="1300">
                <a:solidFill>
                  <a:schemeClr val="dk1"/>
                </a:solidFill>
                <a:latin typeface="Roboto"/>
                <a:ea typeface="Roboto"/>
                <a:cs typeface="Roboto"/>
                <a:sym typeface="Roboto"/>
              </a:endParaRPr>
            </a:p>
            <a:p>
              <a:pPr indent="-172551" lvl="0" marL="360000" rtl="0" algn="l">
                <a:lnSpc>
                  <a:spcPct val="115000"/>
                </a:lnSpc>
                <a:spcBef>
                  <a:spcPts val="0"/>
                </a:spcBef>
                <a:spcAft>
                  <a:spcPts val="0"/>
                </a:spcAft>
                <a:buClr>
                  <a:schemeClr val="dk1"/>
                </a:buClr>
                <a:buSzPts val="1300"/>
                <a:buFont typeface="Roboto"/>
                <a:buChar char="●"/>
              </a:pPr>
              <a:r>
                <a:rPr lang="nl-NL" sz="1300">
                  <a:solidFill>
                    <a:schemeClr val="dk1"/>
                  </a:solidFill>
                  <a:latin typeface="Roboto"/>
                  <a:ea typeface="Roboto"/>
                  <a:cs typeface="Roboto"/>
                  <a:sym typeface="Roboto"/>
                </a:rPr>
                <a:t>collaborate with other organisations</a:t>
              </a:r>
              <a:endParaRPr sz="1300">
                <a:solidFill>
                  <a:schemeClr val="dk1"/>
                </a:solidFill>
                <a:latin typeface="Roboto"/>
                <a:ea typeface="Roboto"/>
                <a:cs typeface="Roboto"/>
                <a:sym typeface="Roboto"/>
              </a:endParaRPr>
            </a:p>
          </p:txBody>
        </p:sp>
      </p:grpSp>
      <p:grpSp>
        <p:nvGrpSpPr>
          <p:cNvPr id="350" name="Google Shape;350;g22c02b93429_1_706"/>
          <p:cNvGrpSpPr/>
          <p:nvPr/>
        </p:nvGrpSpPr>
        <p:grpSpPr>
          <a:xfrm>
            <a:off x="8238750" y="954897"/>
            <a:ext cx="3963246" cy="5129334"/>
            <a:chOff x="1118226" y="283725"/>
            <a:chExt cx="2096179" cy="4076400"/>
          </a:xfrm>
        </p:grpSpPr>
        <p:sp>
          <p:nvSpPr>
            <p:cNvPr id="351" name="Google Shape;351;g22c02b93429_1_706"/>
            <p:cNvSpPr/>
            <p:nvPr/>
          </p:nvSpPr>
          <p:spPr>
            <a:xfrm>
              <a:off x="1178650" y="283725"/>
              <a:ext cx="2030400" cy="4076400"/>
            </a:xfrm>
            <a:prstGeom prst="rect">
              <a:avLst/>
            </a:prstGeom>
            <a:solidFill>
              <a:srgbClr val="1B786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 name="Google Shape;352;g22c02b93429_1_706"/>
            <p:cNvSpPr/>
            <p:nvPr/>
          </p:nvSpPr>
          <p:spPr>
            <a:xfrm>
              <a:off x="1118226" y="341744"/>
              <a:ext cx="2048100" cy="538800"/>
            </a:xfrm>
            <a:prstGeom prst="rect">
              <a:avLst/>
            </a:prstGeom>
            <a:solidFill>
              <a:srgbClr val="FFFFFF"/>
            </a:solidFill>
            <a:ln cap="flat" cmpd="sng" w="19050">
              <a:solidFill>
                <a:srgbClr val="1D7E7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 name="Google Shape;353;g22c02b93429_1_706"/>
            <p:cNvSpPr/>
            <p:nvPr/>
          </p:nvSpPr>
          <p:spPr>
            <a:xfrm>
              <a:off x="1233924" y="283726"/>
              <a:ext cx="1815000" cy="6081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nl-NL" sz="1800">
                  <a:solidFill>
                    <a:srgbClr val="1D7E74"/>
                  </a:solidFill>
                  <a:latin typeface="Roboto"/>
                  <a:ea typeface="Roboto"/>
                  <a:cs typeface="Roboto"/>
                  <a:sym typeface="Roboto"/>
                </a:rPr>
                <a:t>10 years</a:t>
              </a:r>
              <a:endParaRPr b="1" sz="1800">
                <a:solidFill>
                  <a:srgbClr val="1D7E74"/>
                </a:solidFill>
                <a:latin typeface="Roboto"/>
                <a:ea typeface="Roboto"/>
                <a:cs typeface="Roboto"/>
                <a:sym typeface="Roboto"/>
              </a:endParaRPr>
            </a:p>
            <a:p>
              <a:pPr indent="0" lvl="0" marL="0" rtl="0" algn="ctr">
                <a:spcBef>
                  <a:spcPts val="0"/>
                </a:spcBef>
                <a:spcAft>
                  <a:spcPts val="0"/>
                </a:spcAft>
                <a:buNone/>
              </a:pPr>
              <a:r>
                <a:rPr b="1" lang="nl-NL" sz="1800">
                  <a:solidFill>
                    <a:srgbClr val="1D7E74"/>
                  </a:solidFill>
                  <a:latin typeface="Roboto"/>
                  <a:ea typeface="Roboto"/>
                  <a:cs typeface="Roboto"/>
                  <a:sym typeface="Roboto"/>
                </a:rPr>
                <a:t>2034</a:t>
              </a:r>
              <a:endParaRPr b="1" sz="5300">
                <a:solidFill>
                  <a:srgbClr val="1D7E74"/>
                </a:solidFill>
                <a:latin typeface="Roboto"/>
                <a:ea typeface="Roboto"/>
                <a:cs typeface="Roboto"/>
                <a:sym typeface="Roboto"/>
              </a:endParaRPr>
            </a:p>
            <a:p>
              <a:pPr indent="0" lvl="0" marL="0" rtl="0" algn="l">
                <a:spcBef>
                  <a:spcPts val="0"/>
                </a:spcBef>
                <a:spcAft>
                  <a:spcPts val="0"/>
                </a:spcAft>
                <a:buNone/>
              </a:pPr>
              <a:r>
                <a:t/>
              </a:r>
              <a:endParaRPr b="1" sz="5300">
                <a:solidFill>
                  <a:srgbClr val="1D7E74"/>
                </a:solidFill>
                <a:latin typeface="Roboto"/>
                <a:ea typeface="Roboto"/>
                <a:cs typeface="Roboto"/>
                <a:sym typeface="Roboto"/>
              </a:endParaRPr>
            </a:p>
          </p:txBody>
        </p:sp>
        <p:sp>
          <p:nvSpPr>
            <p:cNvPr id="354" name="Google Shape;354;g22c02b93429_1_706"/>
            <p:cNvSpPr/>
            <p:nvPr/>
          </p:nvSpPr>
          <p:spPr>
            <a:xfrm rot="5400000">
              <a:off x="1938957" y="846386"/>
              <a:ext cx="389100" cy="278100"/>
            </a:xfrm>
            <a:prstGeom prst="rightArrow">
              <a:avLst>
                <a:gd fmla="val 34239" name="adj1"/>
                <a:gd fmla="val 57035" name="adj2"/>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 name="Google Shape;355;g22c02b93429_1_706"/>
            <p:cNvSpPr/>
            <p:nvPr/>
          </p:nvSpPr>
          <p:spPr>
            <a:xfrm>
              <a:off x="1118306" y="1131955"/>
              <a:ext cx="2096100" cy="3126000"/>
            </a:xfrm>
            <a:prstGeom prst="rect">
              <a:avLst/>
            </a:prstGeom>
            <a:noFill/>
            <a:ln>
              <a:noFill/>
            </a:ln>
          </p:spPr>
          <p:txBody>
            <a:bodyPr anchorCtr="0" anchor="t" bIns="121900" lIns="121900" spcFirstLastPara="1" rIns="121900" wrap="square" tIns="121900">
              <a:noAutofit/>
            </a:bodyPr>
            <a:lstStyle/>
            <a:p>
              <a:pPr indent="-172551" lvl="0" marL="360000" rtl="0" algn="l">
                <a:lnSpc>
                  <a:spcPct val="115000"/>
                </a:lnSpc>
                <a:spcBef>
                  <a:spcPts val="0"/>
                </a:spcBef>
                <a:spcAft>
                  <a:spcPts val="0"/>
                </a:spcAft>
                <a:buClr>
                  <a:srgbClr val="FFFFFF"/>
                </a:buClr>
                <a:buSzPts val="1300"/>
                <a:buFont typeface="Roboto"/>
                <a:buChar char="●"/>
              </a:pPr>
              <a:r>
                <a:rPr lang="nl-NL" sz="1300">
                  <a:solidFill>
                    <a:srgbClr val="FFFFFF"/>
                  </a:solidFill>
                  <a:latin typeface="Roboto"/>
                  <a:ea typeface="Roboto"/>
                  <a:cs typeface="Roboto"/>
                  <a:sym typeface="Roboto"/>
                </a:rPr>
                <a:t>have stable </a:t>
              </a:r>
              <a:r>
                <a:rPr b="1" lang="nl-NL" sz="1300">
                  <a:solidFill>
                    <a:srgbClr val="FFFFFF"/>
                  </a:solidFill>
                  <a:latin typeface="Roboto"/>
                  <a:ea typeface="Roboto"/>
                  <a:cs typeface="Roboto"/>
                  <a:sym typeface="Roboto"/>
                </a:rPr>
                <a:t>funding</a:t>
              </a:r>
              <a:r>
                <a:rPr lang="nl-NL" sz="1300">
                  <a:solidFill>
                    <a:srgbClr val="FFFFFF"/>
                  </a:solidFill>
                  <a:latin typeface="Roboto"/>
                  <a:ea typeface="Roboto"/>
                  <a:cs typeface="Roboto"/>
                  <a:sym typeface="Roboto"/>
                </a:rPr>
                <a:t> and </a:t>
              </a:r>
              <a:r>
                <a:rPr b="1" lang="nl-NL" sz="1300">
                  <a:solidFill>
                    <a:srgbClr val="FFFFFF"/>
                  </a:solidFill>
                  <a:latin typeface="Roboto"/>
                  <a:ea typeface="Roboto"/>
                  <a:cs typeface="Roboto"/>
                  <a:sym typeface="Roboto"/>
                </a:rPr>
                <a:t>volunteers</a:t>
              </a:r>
              <a:endParaRPr b="1" sz="1300">
                <a:solidFill>
                  <a:srgbClr val="FFFFFF"/>
                </a:solidFill>
                <a:latin typeface="Roboto"/>
                <a:ea typeface="Roboto"/>
                <a:cs typeface="Roboto"/>
                <a:sym typeface="Roboto"/>
              </a:endParaRPr>
            </a:p>
            <a:p>
              <a:pPr indent="-172551" lvl="0" marL="360000" rtl="0" algn="l">
                <a:lnSpc>
                  <a:spcPct val="115000"/>
                </a:lnSpc>
                <a:spcBef>
                  <a:spcPts val="0"/>
                </a:spcBef>
                <a:spcAft>
                  <a:spcPts val="0"/>
                </a:spcAft>
                <a:buClr>
                  <a:srgbClr val="FFFFFF"/>
                </a:buClr>
                <a:buSzPts val="1300"/>
                <a:buFont typeface="Roboto"/>
                <a:buChar char="●"/>
              </a:pPr>
              <a:r>
                <a:rPr b="1" lang="nl-NL" sz="1300">
                  <a:solidFill>
                    <a:srgbClr val="FFFFFF"/>
                  </a:solidFill>
                  <a:latin typeface="Roboto"/>
                  <a:ea typeface="Roboto"/>
                  <a:cs typeface="Roboto"/>
                  <a:sym typeface="Roboto"/>
                </a:rPr>
                <a:t>allotment gardens</a:t>
              </a:r>
              <a:r>
                <a:rPr lang="nl-NL" sz="1300">
                  <a:solidFill>
                    <a:srgbClr val="FFFFFF"/>
                  </a:solidFill>
                  <a:latin typeface="Roboto"/>
                  <a:ea typeface="Roboto"/>
                  <a:cs typeface="Roboto"/>
                  <a:sym typeface="Roboto"/>
                </a:rPr>
                <a:t> and </a:t>
              </a:r>
              <a:r>
                <a:rPr b="1" lang="nl-NL" sz="1300">
                  <a:solidFill>
                    <a:srgbClr val="FFFFFF"/>
                  </a:solidFill>
                  <a:latin typeface="Roboto"/>
                  <a:ea typeface="Roboto"/>
                  <a:cs typeface="Roboto"/>
                  <a:sym typeface="Roboto"/>
                </a:rPr>
                <a:t>community garden</a:t>
              </a:r>
              <a:r>
                <a:rPr lang="nl-NL" sz="1300">
                  <a:solidFill>
                    <a:srgbClr val="FFFFFF"/>
                  </a:solidFill>
                  <a:latin typeface="Roboto"/>
                  <a:ea typeface="Roboto"/>
                  <a:cs typeface="Roboto"/>
                  <a:sym typeface="Roboto"/>
                </a:rPr>
                <a:t> with</a:t>
              </a:r>
              <a:r>
                <a:rPr b="1" lang="nl-NL" sz="1300">
                  <a:solidFill>
                    <a:srgbClr val="FFFFFF"/>
                  </a:solidFill>
                  <a:latin typeface="Roboto"/>
                  <a:ea typeface="Roboto"/>
                  <a:cs typeface="Roboto"/>
                  <a:sym typeface="Roboto"/>
                </a:rPr>
                <a:t> weekly events</a:t>
              </a:r>
              <a:r>
                <a:rPr lang="nl-NL" sz="1300">
                  <a:solidFill>
                    <a:srgbClr val="FFFFFF"/>
                  </a:solidFill>
                  <a:latin typeface="Roboto"/>
                  <a:ea typeface="Roboto"/>
                  <a:cs typeface="Roboto"/>
                  <a:sym typeface="Roboto"/>
                </a:rPr>
                <a:t> on weekends, organised by </a:t>
              </a:r>
              <a:r>
                <a:rPr lang="nl-NL" sz="1300">
                  <a:solidFill>
                    <a:srgbClr val="FFFFFF"/>
                  </a:solidFill>
                  <a:latin typeface="Roboto"/>
                  <a:ea typeface="Roboto"/>
                  <a:cs typeface="Roboto"/>
                  <a:sym typeface="Roboto"/>
                </a:rPr>
                <a:t>different</a:t>
              </a:r>
              <a:r>
                <a:rPr lang="nl-NL" sz="1300">
                  <a:solidFill>
                    <a:srgbClr val="FFFFFF"/>
                  </a:solidFill>
                  <a:latin typeface="Roboto"/>
                  <a:ea typeface="Roboto"/>
                  <a:cs typeface="Roboto"/>
                  <a:sym typeface="Roboto"/>
                </a:rPr>
                <a:t> </a:t>
              </a:r>
              <a:r>
                <a:rPr lang="nl-NL" sz="1300">
                  <a:solidFill>
                    <a:srgbClr val="FFFFFF"/>
                  </a:solidFill>
                  <a:latin typeface="Roboto"/>
                  <a:ea typeface="Roboto"/>
                  <a:cs typeface="Roboto"/>
                  <a:sym typeface="Roboto"/>
                </a:rPr>
                <a:t>members of the team or external collaborators</a:t>
              </a:r>
              <a:endParaRPr sz="1300">
                <a:solidFill>
                  <a:srgbClr val="FFFFFF"/>
                </a:solidFill>
                <a:latin typeface="Roboto"/>
                <a:ea typeface="Roboto"/>
                <a:cs typeface="Roboto"/>
                <a:sym typeface="Roboto"/>
              </a:endParaRPr>
            </a:p>
            <a:p>
              <a:pPr indent="-172551" lvl="0" marL="360000" rtl="0" algn="l">
                <a:lnSpc>
                  <a:spcPct val="115000"/>
                </a:lnSpc>
                <a:spcBef>
                  <a:spcPts val="0"/>
                </a:spcBef>
                <a:spcAft>
                  <a:spcPts val="0"/>
                </a:spcAft>
                <a:buClr>
                  <a:srgbClr val="FFFFFF"/>
                </a:buClr>
                <a:buSzPts val="1300"/>
                <a:buFont typeface="Roboto"/>
                <a:buChar char="●"/>
              </a:pPr>
              <a:r>
                <a:rPr lang="nl-NL" sz="1300">
                  <a:solidFill>
                    <a:srgbClr val="FFFFFF"/>
                  </a:solidFill>
                  <a:latin typeface="Roboto"/>
                  <a:ea typeface="Roboto"/>
                  <a:cs typeface="Roboto"/>
                  <a:sym typeface="Roboto"/>
                </a:rPr>
                <a:t>organise</a:t>
              </a:r>
              <a:r>
                <a:rPr b="1" lang="nl-NL" sz="1300">
                  <a:solidFill>
                    <a:srgbClr val="FFFFFF"/>
                  </a:solidFill>
                  <a:latin typeface="Roboto"/>
                  <a:ea typeface="Roboto"/>
                  <a:cs typeface="Roboto"/>
                  <a:sym typeface="Roboto"/>
                </a:rPr>
                <a:t> yearly festival</a:t>
              </a:r>
              <a:r>
                <a:rPr lang="nl-NL" sz="1300">
                  <a:solidFill>
                    <a:srgbClr val="FFFFFF"/>
                  </a:solidFill>
                  <a:latin typeface="Roboto"/>
                  <a:ea typeface="Roboto"/>
                  <a:cs typeface="Roboto"/>
                  <a:sym typeface="Roboto"/>
                </a:rPr>
                <a:t> </a:t>
              </a:r>
              <a:endParaRPr sz="1300">
                <a:solidFill>
                  <a:srgbClr val="FFFFFF"/>
                </a:solidFill>
                <a:latin typeface="Roboto"/>
                <a:ea typeface="Roboto"/>
                <a:cs typeface="Roboto"/>
                <a:sym typeface="Roboto"/>
              </a:endParaRPr>
            </a:p>
            <a:p>
              <a:pPr indent="-172551" lvl="0" marL="360000" rtl="0" algn="l">
                <a:lnSpc>
                  <a:spcPct val="115000"/>
                </a:lnSpc>
                <a:spcBef>
                  <a:spcPts val="0"/>
                </a:spcBef>
                <a:spcAft>
                  <a:spcPts val="0"/>
                </a:spcAft>
                <a:buClr>
                  <a:srgbClr val="FFFFFF"/>
                </a:buClr>
                <a:buSzPts val="1300"/>
                <a:buFont typeface="Roboto"/>
                <a:buChar char="●"/>
              </a:pPr>
              <a:r>
                <a:rPr lang="nl-NL" sz="1300">
                  <a:solidFill>
                    <a:srgbClr val="FFFFFF"/>
                  </a:solidFill>
                  <a:latin typeface="Roboto"/>
                  <a:ea typeface="Roboto"/>
                  <a:cs typeface="Roboto"/>
                  <a:sym typeface="Roboto"/>
                </a:rPr>
                <a:t>keep a healthy relationship to immediate </a:t>
              </a:r>
              <a:r>
                <a:rPr b="1" lang="nl-NL" sz="1300">
                  <a:solidFill>
                    <a:srgbClr val="FFFFFF"/>
                  </a:solidFill>
                  <a:latin typeface="Roboto"/>
                  <a:ea typeface="Roboto"/>
                  <a:cs typeface="Roboto"/>
                  <a:sym typeface="Roboto"/>
                </a:rPr>
                <a:t>neighbours</a:t>
              </a:r>
              <a:r>
                <a:rPr lang="nl-NL" sz="1300">
                  <a:solidFill>
                    <a:srgbClr val="FFFFFF"/>
                  </a:solidFill>
                  <a:latin typeface="Roboto"/>
                  <a:ea typeface="Roboto"/>
                  <a:cs typeface="Roboto"/>
                  <a:sym typeface="Roboto"/>
                </a:rPr>
                <a:t> </a:t>
              </a:r>
              <a:endParaRPr sz="1300">
                <a:solidFill>
                  <a:srgbClr val="FFFFFF"/>
                </a:solidFill>
                <a:latin typeface="Roboto"/>
                <a:ea typeface="Roboto"/>
                <a:cs typeface="Roboto"/>
                <a:sym typeface="Roboto"/>
              </a:endParaRPr>
            </a:p>
            <a:p>
              <a:pPr indent="-172551" lvl="0" marL="360000" rtl="0" algn="l">
                <a:lnSpc>
                  <a:spcPct val="115000"/>
                </a:lnSpc>
                <a:spcBef>
                  <a:spcPts val="0"/>
                </a:spcBef>
                <a:spcAft>
                  <a:spcPts val="0"/>
                </a:spcAft>
                <a:buClr>
                  <a:srgbClr val="FFFFFF"/>
                </a:buClr>
                <a:buSzPts val="1300"/>
                <a:buFont typeface="Roboto"/>
                <a:buChar char="●"/>
              </a:pPr>
              <a:r>
                <a:rPr lang="nl-NL" sz="1300">
                  <a:solidFill>
                    <a:srgbClr val="FFFFFF"/>
                  </a:solidFill>
                  <a:latin typeface="Roboto"/>
                  <a:ea typeface="Roboto"/>
                  <a:cs typeface="Roboto"/>
                  <a:sym typeface="Roboto"/>
                </a:rPr>
                <a:t>host </a:t>
              </a:r>
              <a:r>
                <a:rPr b="1" lang="nl-NL" sz="1300">
                  <a:solidFill>
                    <a:srgbClr val="FFFFFF"/>
                  </a:solidFill>
                  <a:latin typeface="Roboto"/>
                  <a:ea typeface="Roboto"/>
                  <a:cs typeface="Roboto"/>
                  <a:sym typeface="Roboto"/>
                </a:rPr>
                <a:t>programmes for children and elderly</a:t>
              </a:r>
              <a:endParaRPr b="1" sz="1300">
                <a:solidFill>
                  <a:srgbClr val="FFFFFF"/>
                </a:solidFill>
                <a:latin typeface="Roboto"/>
                <a:ea typeface="Roboto"/>
                <a:cs typeface="Roboto"/>
                <a:sym typeface="Roboto"/>
              </a:endParaRPr>
            </a:p>
            <a:p>
              <a:pPr indent="-172551" lvl="0" marL="360000" rtl="0" algn="l">
                <a:lnSpc>
                  <a:spcPct val="115000"/>
                </a:lnSpc>
                <a:spcBef>
                  <a:spcPts val="0"/>
                </a:spcBef>
                <a:spcAft>
                  <a:spcPts val="0"/>
                </a:spcAft>
                <a:buClr>
                  <a:srgbClr val="FFFFFF"/>
                </a:buClr>
                <a:buSzPts val="1300"/>
                <a:buFont typeface="Roboto"/>
                <a:buChar char="●"/>
              </a:pPr>
              <a:r>
                <a:rPr lang="nl-NL" sz="1300">
                  <a:solidFill>
                    <a:srgbClr val="FFFFFF"/>
                  </a:solidFill>
                  <a:latin typeface="Roboto"/>
                  <a:ea typeface="Roboto"/>
                  <a:cs typeface="Roboto"/>
                  <a:sym typeface="Roboto"/>
                </a:rPr>
                <a:t>build </a:t>
              </a:r>
              <a:r>
                <a:rPr b="1" lang="nl-NL" sz="1300">
                  <a:solidFill>
                    <a:srgbClr val="FFFFFF"/>
                  </a:solidFill>
                  <a:latin typeface="Roboto"/>
                  <a:ea typeface="Roboto"/>
                  <a:cs typeface="Roboto"/>
                  <a:sym typeface="Roboto"/>
                </a:rPr>
                <a:t>infrastructure for elderly</a:t>
              </a:r>
              <a:endParaRPr b="1" sz="1300">
                <a:solidFill>
                  <a:srgbClr val="FFFFFF"/>
                </a:solidFill>
                <a:latin typeface="Roboto"/>
                <a:ea typeface="Roboto"/>
                <a:cs typeface="Roboto"/>
                <a:sym typeface="Roboto"/>
              </a:endParaRPr>
            </a:p>
            <a:p>
              <a:pPr indent="-172551" lvl="0" marL="360000" rtl="0" algn="l">
                <a:lnSpc>
                  <a:spcPct val="115000"/>
                </a:lnSpc>
                <a:spcBef>
                  <a:spcPts val="0"/>
                </a:spcBef>
                <a:spcAft>
                  <a:spcPts val="0"/>
                </a:spcAft>
                <a:buClr>
                  <a:srgbClr val="FFFFFF"/>
                </a:buClr>
                <a:buSzPts val="1300"/>
                <a:buFont typeface="Roboto"/>
                <a:buChar char="●"/>
              </a:pPr>
              <a:r>
                <a:rPr b="1" lang="nl-NL" sz="1300">
                  <a:solidFill>
                    <a:srgbClr val="FFFFFF"/>
                  </a:solidFill>
                  <a:latin typeface="Roboto"/>
                  <a:ea typeface="Roboto"/>
                  <a:cs typeface="Roboto"/>
                  <a:sym typeface="Roboto"/>
                </a:rPr>
                <a:t>building for hosting events </a:t>
              </a:r>
              <a:r>
                <a:rPr lang="nl-NL" sz="1300">
                  <a:solidFill>
                    <a:srgbClr val="FFFFFF"/>
                  </a:solidFill>
                  <a:latin typeface="Roboto"/>
                  <a:ea typeface="Roboto"/>
                  <a:cs typeface="Roboto"/>
                  <a:sym typeface="Roboto"/>
                </a:rPr>
                <a:t>during winter/rainy weather</a:t>
              </a:r>
              <a:endParaRPr sz="1300">
                <a:solidFill>
                  <a:srgbClr val="FFFFFF"/>
                </a:solidFill>
                <a:latin typeface="Roboto"/>
                <a:ea typeface="Roboto"/>
                <a:cs typeface="Roboto"/>
                <a:sym typeface="Roboto"/>
              </a:endParaRPr>
            </a:p>
            <a:p>
              <a:pPr indent="-172551" lvl="0" marL="360000" rtl="0" algn="l">
                <a:lnSpc>
                  <a:spcPct val="115000"/>
                </a:lnSpc>
                <a:spcBef>
                  <a:spcPts val="0"/>
                </a:spcBef>
                <a:spcAft>
                  <a:spcPts val="0"/>
                </a:spcAft>
                <a:buClr>
                  <a:srgbClr val="FFFFFF"/>
                </a:buClr>
                <a:buSzPts val="1300"/>
                <a:buFont typeface="Roboto"/>
                <a:buChar char="●"/>
              </a:pPr>
              <a:r>
                <a:rPr lang="nl-NL" sz="1300">
                  <a:solidFill>
                    <a:srgbClr val="FFFFFF"/>
                  </a:solidFill>
                  <a:latin typeface="Roboto"/>
                  <a:ea typeface="Roboto"/>
                  <a:cs typeface="Roboto"/>
                  <a:sym typeface="Roboto"/>
                </a:rPr>
                <a:t>collaborate</a:t>
              </a:r>
              <a:r>
                <a:rPr b="1" lang="nl-NL" sz="1300">
                  <a:solidFill>
                    <a:srgbClr val="FFFFFF"/>
                  </a:solidFill>
                  <a:latin typeface="Roboto"/>
                  <a:ea typeface="Roboto"/>
                  <a:cs typeface="Roboto"/>
                  <a:sym typeface="Roboto"/>
                </a:rPr>
                <a:t> with universities</a:t>
              </a:r>
              <a:endParaRPr b="1" sz="1300">
                <a:solidFill>
                  <a:srgbClr val="FFFFFF"/>
                </a:solidFill>
                <a:latin typeface="Roboto"/>
                <a:ea typeface="Roboto"/>
                <a:cs typeface="Roboto"/>
                <a:sym typeface="Roboto"/>
              </a:endParaRPr>
            </a:p>
            <a:p>
              <a:pPr indent="-172551" lvl="0" marL="360000" rtl="0" algn="l">
                <a:lnSpc>
                  <a:spcPct val="115000"/>
                </a:lnSpc>
                <a:spcBef>
                  <a:spcPts val="0"/>
                </a:spcBef>
                <a:spcAft>
                  <a:spcPts val="0"/>
                </a:spcAft>
                <a:buClr>
                  <a:srgbClr val="FFFFFF"/>
                </a:buClr>
                <a:buSzPts val="1300"/>
                <a:buFont typeface="Roboto"/>
                <a:buChar char="●"/>
              </a:pPr>
              <a:r>
                <a:rPr lang="nl-NL" sz="1300">
                  <a:solidFill>
                    <a:srgbClr val="FFFFFF"/>
                  </a:solidFill>
                  <a:latin typeface="Roboto"/>
                  <a:ea typeface="Roboto"/>
                  <a:cs typeface="Roboto"/>
                  <a:sym typeface="Roboto"/>
                </a:rPr>
                <a:t>build a </a:t>
              </a:r>
              <a:r>
                <a:rPr b="1" lang="nl-NL" sz="1300">
                  <a:solidFill>
                    <a:srgbClr val="FFFFFF"/>
                  </a:solidFill>
                  <a:latin typeface="Roboto"/>
                  <a:ea typeface="Roboto"/>
                  <a:cs typeface="Roboto"/>
                  <a:sym typeface="Roboto"/>
                </a:rPr>
                <a:t>network </a:t>
              </a:r>
              <a:r>
                <a:rPr lang="nl-NL" sz="1300">
                  <a:solidFill>
                    <a:srgbClr val="FFFFFF"/>
                  </a:solidFill>
                  <a:latin typeface="Roboto"/>
                  <a:ea typeface="Roboto"/>
                  <a:cs typeface="Roboto"/>
                  <a:sym typeface="Roboto"/>
                </a:rPr>
                <a:t>with other community gardens / farms / cooperatives</a:t>
              </a:r>
              <a:endParaRPr sz="1300">
                <a:solidFill>
                  <a:srgbClr val="FFFFFF"/>
                </a:solidFill>
                <a:latin typeface="Roboto"/>
                <a:ea typeface="Roboto"/>
                <a:cs typeface="Roboto"/>
                <a:sym typeface="Roboto"/>
              </a:endParaRPr>
            </a:p>
          </p:txBody>
        </p:sp>
      </p:grpSp>
      <p:sp>
        <p:nvSpPr>
          <p:cNvPr id="356" name="Google Shape;356;g22c02b93429_1_706"/>
          <p:cNvSpPr txBox="1"/>
          <p:nvPr/>
        </p:nvSpPr>
        <p:spPr>
          <a:xfrm>
            <a:off x="838200" y="404075"/>
            <a:ext cx="10515600" cy="418500"/>
          </a:xfrm>
          <a:prstGeom prst="rect">
            <a:avLst/>
          </a:prstGeom>
          <a:noFill/>
          <a:ln>
            <a:noFill/>
          </a:ln>
        </p:spPr>
        <p:txBody>
          <a:bodyPr anchorCtr="0" anchor="ctr" bIns="45700" lIns="91425" spcFirstLastPara="1" rIns="91425" wrap="square" tIns="45700">
            <a:normAutofit/>
          </a:bodyPr>
          <a:lstStyle/>
          <a:p>
            <a:pPr indent="0" lvl="0" marL="0" marR="0" rtl="0" algn="l">
              <a:lnSpc>
                <a:spcPct val="70000"/>
              </a:lnSpc>
              <a:spcBef>
                <a:spcPts val="0"/>
              </a:spcBef>
              <a:spcAft>
                <a:spcPts val="0"/>
              </a:spcAft>
              <a:buClr>
                <a:srgbClr val="757070"/>
              </a:buClr>
              <a:buSzPts val="1800"/>
              <a:buFont typeface="Calibri"/>
              <a:buNone/>
            </a:pPr>
            <a:r>
              <a:rPr b="1" lang="nl-NL" sz="2700">
                <a:solidFill>
                  <a:srgbClr val="757070"/>
                </a:solidFill>
                <a:latin typeface="Calibri"/>
                <a:ea typeface="Calibri"/>
                <a:cs typeface="Calibri"/>
                <a:sym typeface="Calibri"/>
              </a:rPr>
              <a:t>Strategy</a:t>
            </a:r>
            <a:endParaRPr b="0" i="0" sz="1100" u="none" cap="none" strike="noStrike">
              <a:solidFill>
                <a:srgbClr val="000000"/>
              </a:solidFill>
              <a:latin typeface="Arial"/>
              <a:ea typeface="Arial"/>
              <a:cs typeface="Arial"/>
              <a:sym typeface="Arial"/>
            </a:endParaRPr>
          </a:p>
        </p:txBody>
      </p:sp>
      <p:grpSp>
        <p:nvGrpSpPr>
          <p:cNvPr id="357" name="Google Shape;357;g22c02b93429_1_706"/>
          <p:cNvGrpSpPr/>
          <p:nvPr/>
        </p:nvGrpSpPr>
        <p:grpSpPr>
          <a:xfrm>
            <a:off x="134000" y="954897"/>
            <a:ext cx="3986467" cy="5129334"/>
            <a:chOff x="1118217" y="283725"/>
            <a:chExt cx="2108461" cy="4076400"/>
          </a:xfrm>
        </p:grpSpPr>
        <p:sp>
          <p:nvSpPr>
            <p:cNvPr id="358" name="Google Shape;358;g22c02b93429_1_706"/>
            <p:cNvSpPr/>
            <p:nvPr/>
          </p:nvSpPr>
          <p:spPr>
            <a:xfrm>
              <a:off x="1178650" y="283725"/>
              <a:ext cx="2030400" cy="4076400"/>
            </a:xfrm>
            <a:prstGeom prst="rect">
              <a:avLst/>
            </a:prstGeom>
            <a:solidFill>
              <a:srgbClr val="E6B8A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 name="Google Shape;359;g22c02b93429_1_706"/>
            <p:cNvSpPr/>
            <p:nvPr/>
          </p:nvSpPr>
          <p:spPr>
            <a:xfrm>
              <a:off x="1118217" y="341744"/>
              <a:ext cx="2048100" cy="549300"/>
            </a:xfrm>
            <a:prstGeom prst="rect">
              <a:avLst/>
            </a:prstGeom>
            <a:solidFill>
              <a:srgbClr val="FFFFFF"/>
            </a:solidFill>
            <a:ln cap="flat" cmpd="sng" w="19050">
              <a:solidFill>
                <a:srgbClr val="DD7E6B"/>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 name="Google Shape;360;g22c02b93429_1_706"/>
            <p:cNvSpPr/>
            <p:nvPr/>
          </p:nvSpPr>
          <p:spPr>
            <a:xfrm rot="5400000">
              <a:off x="1938958" y="895863"/>
              <a:ext cx="389100" cy="278100"/>
            </a:xfrm>
            <a:prstGeom prst="rightArrow">
              <a:avLst>
                <a:gd fmla="val 34239" name="adj1"/>
                <a:gd fmla="val 57035" name="adj2"/>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 name="Google Shape;361;g22c02b93429_1_706"/>
            <p:cNvSpPr/>
            <p:nvPr/>
          </p:nvSpPr>
          <p:spPr>
            <a:xfrm>
              <a:off x="1178578" y="891035"/>
              <a:ext cx="2048100" cy="3306000"/>
            </a:xfrm>
            <a:prstGeom prst="rect">
              <a:avLst/>
            </a:prstGeom>
            <a:noFill/>
            <a:ln>
              <a:noFill/>
            </a:ln>
          </p:spPr>
          <p:txBody>
            <a:bodyPr anchorCtr="0" anchor="t" bIns="121900" lIns="121900" spcFirstLastPara="1" rIns="121900" wrap="square" tIns="121900">
              <a:noAutofit/>
            </a:bodyPr>
            <a:lstStyle/>
            <a:p>
              <a:pPr indent="-172549" lvl="0" marL="269999" rtl="0" algn="l">
                <a:lnSpc>
                  <a:spcPct val="115000"/>
                </a:lnSpc>
                <a:spcBef>
                  <a:spcPts val="0"/>
                </a:spcBef>
                <a:spcAft>
                  <a:spcPts val="0"/>
                </a:spcAft>
                <a:buClr>
                  <a:schemeClr val="dk1"/>
                </a:buClr>
                <a:buSzPts val="1300"/>
                <a:buFont typeface="Roboto"/>
                <a:buChar char="●"/>
              </a:pPr>
              <a:r>
                <a:rPr lang="nl-NL" sz="1300">
                  <a:solidFill>
                    <a:schemeClr val="dk1"/>
                  </a:solidFill>
                  <a:latin typeface="Roboto"/>
                  <a:ea typeface="Roboto"/>
                  <a:cs typeface="Roboto"/>
                  <a:sym typeface="Roboto"/>
                </a:rPr>
                <a:t>continue renting allotment gardens</a:t>
              </a:r>
              <a:endParaRPr sz="1300">
                <a:solidFill>
                  <a:schemeClr val="dk1"/>
                </a:solidFill>
                <a:latin typeface="Roboto"/>
                <a:ea typeface="Roboto"/>
                <a:cs typeface="Roboto"/>
                <a:sym typeface="Roboto"/>
              </a:endParaRPr>
            </a:p>
            <a:p>
              <a:pPr indent="-172549" lvl="0" marL="269999" rtl="0" algn="l">
                <a:lnSpc>
                  <a:spcPct val="115000"/>
                </a:lnSpc>
                <a:spcBef>
                  <a:spcPts val="0"/>
                </a:spcBef>
                <a:spcAft>
                  <a:spcPts val="0"/>
                </a:spcAft>
                <a:buClr>
                  <a:schemeClr val="dk1"/>
                </a:buClr>
                <a:buSzPts val="1300"/>
                <a:buFont typeface="Roboto"/>
                <a:buChar char="●"/>
              </a:pPr>
              <a:r>
                <a:rPr lang="nl-NL" sz="1300">
                  <a:solidFill>
                    <a:schemeClr val="dk1"/>
                  </a:solidFill>
                  <a:latin typeface="Roboto"/>
                  <a:ea typeface="Roboto"/>
                  <a:cs typeface="Roboto"/>
                  <a:sym typeface="Roboto"/>
                </a:rPr>
                <a:t>continue organising gardening events (permaculture workshops), set a goal of 6-10 events/year</a:t>
              </a:r>
              <a:endParaRPr sz="1300">
                <a:solidFill>
                  <a:schemeClr val="dk1"/>
                </a:solidFill>
                <a:latin typeface="Roboto"/>
                <a:ea typeface="Roboto"/>
                <a:cs typeface="Roboto"/>
                <a:sym typeface="Roboto"/>
              </a:endParaRPr>
            </a:p>
            <a:p>
              <a:pPr indent="-172549" lvl="0" marL="269999" rtl="0" algn="l">
                <a:lnSpc>
                  <a:spcPct val="115000"/>
                </a:lnSpc>
                <a:spcBef>
                  <a:spcPts val="0"/>
                </a:spcBef>
                <a:spcAft>
                  <a:spcPts val="0"/>
                </a:spcAft>
                <a:buClr>
                  <a:schemeClr val="dk1"/>
                </a:buClr>
                <a:buSzPts val="1300"/>
                <a:buFont typeface="Roboto"/>
                <a:buChar char="●"/>
              </a:pPr>
              <a:r>
                <a:rPr lang="nl-NL" sz="1300">
                  <a:solidFill>
                    <a:schemeClr val="dk1"/>
                  </a:solidFill>
                  <a:latin typeface="Roboto"/>
                  <a:ea typeface="Roboto"/>
                  <a:cs typeface="Roboto"/>
                  <a:sym typeface="Roboto"/>
                </a:rPr>
                <a:t>continue food forest project</a:t>
              </a:r>
              <a:endParaRPr sz="1300">
                <a:solidFill>
                  <a:schemeClr val="dk1"/>
                </a:solidFill>
                <a:latin typeface="Roboto"/>
                <a:ea typeface="Roboto"/>
                <a:cs typeface="Roboto"/>
                <a:sym typeface="Roboto"/>
              </a:endParaRPr>
            </a:p>
            <a:p>
              <a:pPr indent="-172549" lvl="0" marL="269999" rtl="0" algn="l">
                <a:lnSpc>
                  <a:spcPct val="115000"/>
                </a:lnSpc>
                <a:spcBef>
                  <a:spcPts val="0"/>
                </a:spcBef>
                <a:spcAft>
                  <a:spcPts val="0"/>
                </a:spcAft>
                <a:buClr>
                  <a:schemeClr val="dk1"/>
                </a:buClr>
                <a:buSzPts val="1300"/>
                <a:buFont typeface="Roboto"/>
                <a:buChar char="●"/>
              </a:pPr>
              <a:r>
                <a:rPr lang="nl-NL" sz="1300">
                  <a:solidFill>
                    <a:schemeClr val="dk1"/>
                  </a:solidFill>
                  <a:latin typeface="Roboto"/>
                  <a:ea typeface="Roboto"/>
                  <a:cs typeface="Roboto"/>
                  <a:sym typeface="Roboto"/>
                </a:rPr>
                <a:t>prepare</a:t>
              </a:r>
              <a:r>
                <a:rPr b="1" lang="nl-NL" sz="1300">
                  <a:solidFill>
                    <a:schemeClr val="dk1"/>
                  </a:solidFill>
                  <a:latin typeface="Roboto"/>
                  <a:ea typeface="Roboto"/>
                  <a:cs typeface="Roboto"/>
                  <a:sym typeface="Roboto"/>
                </a:rPr>
                <a:t> educational programmes for children, schools, preschools </a:t>
              </a:r>
              <a:r>
                <a:rPr lang="nl-NL" sz="1300">
                  <a:solidFill>
                    <a:schemeClr val="dk1"/>
                  </a:solidFill>
                  <a:latin typeface="Roboto"/>
                  <a:ea typeface="Roboto"/>
                  <a:cs typeface="Roboto"/>
                  <a:sym typeface="Roboto"/>
                </a:rPr>
                <a:t>(Green School week) and invite local schools, collaborate with other organisations</a:t>
              </a:r>
              <a:endParaRPr sz="1300">
                <a:solidFill>
                  <a:schemeClr val="dk1"/>
                </a:solidFill>
                <a:latin typeface="Roboto"/>
                <a:ea typeface="Roboto"/>
                <a:cs typeface="Roboto"/>
                <a:sym typeface="Roboto"/>
              </a:endParaRPr>
            </a:p>
            <a:p>
              <a:pPr indent="-172549" lvl="0" marL="269999" rtl="0" algn="l">
                <a:lnSpc>
                  <a:spcPct val="115000"/>
                </a:lnSpc>
                <a:spcBef>
                  <a:spcPts val="0"/>
                </a:spcBef>
                <a:spcAft>
                  <a:spcPts val="0"/>
                </a:spcAft>
                <a:buClr>
                  <a:schemeClr val="dk1"/>
                </a:buClr>
                <a:buSzPts val="1300"/>
                <a:buFont typeface="Roboto"/>
                <a:buChar char="●"/>
              </a:pPr>
              <a:r>
                <a:rPr lang="nl-NL" sz="1300">
                  <a:solidFill>
                    <a:schemeClr val="dk1"/>
                  </a:solidFill>
                  <a:latin typeface="Roboto"/>
                  <a:ea typeface="Roboto"/>
                  <a:cs typeface="Roboto"/>
                  <a:sym typeface="Roboto"/>
                </a:rPr>
                <a:t>organise </a:t>
              </a:r>
              <a:r>
                <a:rPr b="1" lang="nl-NL" sz="1300">
                  <a:solidFill>
                    <a:schemeClr val="dk1"/>
                  </a:solidFill>
                  <a:latin typeface="Roboto"/>
                  <a:ea typeface="Roboto"/>
                  <a:cs typeface="Roboto"/>
                  <a:sym typeface="Roboto"/>
                </a:rPr>
                <a:t>camps for children &amp; adults during summer time, </a:t>
              </a:r>
              <a:r>
                <a:rPr lang="nl-NL" sz="1300">
                  <a:solidFill>
                    <a:schemeClr val="dk1"/>
                  </a:solidFill>
                  <a:latin typeface="Roboto"/>
                  <a:ea typeface="Roboto"/>
                  <a:cs typeface="Roboto"/>
                  <a:sym typeface="Roboto"/>
                </a:rPr>
                <a:t>collaborate with other initiatives, invite local schools, include events with local children </a:t>
              </a:r>
              <a:endParaRPr sz="1300">
                <a:solidFill>
                  <a:schemeClr val="dk1"/>
                </a:solidFill>
                <a:latin typeface="Roboto"/>
                <a:ea typeface="Roboto"/>
                <a:cs typeface="Roboto"/>
                <a:sym typeface="Roboto"/>
              </a:endParaRPr>
            </a:p>
            <a:p>
              <a:pPr indent="-172549" lvl="0" marL="269999" rtl="0" algn="l">
                <a:lnSpc>
                  <a:spcPct val="115000"/>
                </a:lnSpc>
                <a:spcBef>
                  <a:spcPts val="0"/>
                </a:spcBef>
                <a:spcAft>
                  <a:spcPts val="0"/>
                </a:spcAft>
                <a:buClr>
                  <a:schemeClr val="dk1"/>
                </a:buClr>
                <a:buSzPts val="1300"/>
                <a:buFont typeface="Roboto"/>
                <a:buChar char="●"/>
              </a:pPr>
              <a:r>
                <a:rPr lang="nl-NL" sz="1300">
                  <a:solidFill>
                    <a:schemeClr val="dk1"/>
                  </a:solidFill>
                  <a:latin typeface="Roboto"/>
                  <a:ea typeface="Roboto"/>
                  <a:cs typeface="Roboto"/>
                  <a:sym typeface="Roboto"/>
                </a:rPr>
                <a:t>organise </a:t>
              </a:r>
              <a:r>
                <a:rPr b="1" lang="nl-NL" sz="1300">
                  <a:solidFill>
                    <a:schemeClr val="dk1"/>
                  </a:solidFill>
                  <a:latin typeface="Roboto"/>
                  <a:ea typeface="Roboto"/>
                  <a:cs typeface="Roboto"/>
                  <a:sym typeface="Roboto"/>
                </a:rPr>
                <a:t>festival around gardening and food, </a:t>
              </a:r>
              <a:r>
                <a:rPr lang="nl-NL" sz="1300">
                  <a:solidFill>
                    <a:schemeClr val="dk1"/>
                  </a:solidFill>
                  <a:latin typeface="Roboto"/>
                  <a:ea typeface="Roboto"/>
                  <a:cs typeface="Roboto"/>
                  <a:sym typeface="Roboto"/>
                </a:rPr>
                <a:t>invite local authorities, institutions, potential collaborators (universities)</a:t>
              </a:r>
              <a:endParaRPr sz="1300">
                <a:solidFill>
                  <a:schemeClr val="dk1"/>
                </a:solidFill>
                <a:latin typeface="Roboto"/>
                <a:ea typeface="Roboto"/>
                <a:cs typeface="Roboto"/>
                <a:sym typeface="Roboto"/>
              </a:endParaRPr>
            </a:p>
            <a:p>
              <a:pPr indent="-172549" lvl="0" marL="269999" rtl="0" algn="l">
                <a:lnSpc>
                  <a:spcPct val="115000"/>
                </a:lnSpc>
                <a:spcBef>
                  <a:spcPts val="0"/>
                </a:spcBef>
                <a:spcAft>
                  <a:spcPts val="0"/>
                </a:spcAft>
                <a:buClr>
                  <a:schemeClr val="dk1"/>
                </a:buClr>
                <a:buSzPts val="1300"/>
                <a:buFont typeface="Roboto"/>
                <a:buChar char="●"/>
              </a:pPr>
              <a:r>
                <a:rPr lang="nl-NL" sz="1300">
                  <a:solidFill>
                    <a:schemeClr val="dk1"/>
                  </a:solidFill>
                  <a:latin typeface="Roboto"/>
                  <a:ea typeface="Roboto"/>
                  <a:cs typeface="Roboto"/>
                  <a:sym typeface="Roboto"/>
                </a:rPr>
                <a:t>research funding possibilities   </a:t>
              </a:r>
              <a:endParaRPr sz="1300">
                <a:solidFill>
                  <a:schemeClr val="dk1"/>
                </a:solidFill>
                <a:latin typeface="Roboto"/>
                <a:ea typeface="Roboto"/>
                <a:cs typeface="Roboto"/>
                <a:sym typeface="Roboto"/>
              </a:endParaRPr>
            </a:p>
          </p:txBody>
        </p:sp>
        <p:sp>
          <p:nvSpPr>
            <p:cNvPr id="362" name="Google Shape;362;g22c02b93429_1_706"/>
            <p:cNvSpPr/>
            <p:nvPr/>
          </p:nvSpPr>
          <p:spPr>
            <a:xfrm>
              <a:off x="1256135" y="295381"/>
              <a:ext cx="1815000" cy="5493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nl-NL" sz="1800">
                  <a:solidFill>
                    <a:srgbClr val="DD7E6B"/>
                  </a:solidFill>
                  <a:latin typeface="Roboto"/>
                  <a:ea typeface="Roboto"/>
                  <a:cs typeface="Roboto"/>
                  <a:sym typeface="Roboto"/>
                </a:rPr>
                <a:t>1 year</a:t>
              </a:r>
              <a:endParaRPr b="1" sz="1800">
                <a:solidFill>
                  <a:srgbClr val="DD7E6B"/>
                </a:solidFill>
                <a:latin typeface="Roboto"/>
                <a:ea typeface="Roboto"/>
                <a:cs typeface="Roboto"/>
                <a:sym typeface="Roboto"/>
              </a:endParaRPr>
            </a:p>
            <a:p>
              <a:pPr indent="0" lvl="0" marL="0" rtl="0" algn="ctr">
                <a:spcBef>
                  <a:spcPts val="0"/>
                </a:spcBef>
                <a:spcAft>
                  <a:spcPts val="0"/>
                </a:spcAft>
                <a:buNone/>
              </a:pPr>
              <a:r>
                <a:rPr b="1" lang="nl-NL" sz="1800">
                  <a:solidFill>
                    <a:srgbClr val="DD7E6B"/>
                  </a:solidFill>
                  <a:latin typeface="Roboto"/>
                  <a:ea typeface="Roboto"/>
                  <a:cs typeface="Roboto"/>
                  <a:sym typeface="Roboto"/>
                </a:rPr>
                <a:t>2024</a:t>
              </a:r>
              <a:endParaRPr b="1" sz="1800">
                <a:solidFill>
                  <a:srgbClr val="DD7E6B"/>
                </a:solidFill>
                <a:latin typeface="Roboto"/>
                <a:ea typeface="Roboto"/>
                <a:cs typeface="Roboto"/>
                <a:sym typeface="Robo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20a60f81f04_0_64"/>
          <p:cNvSpPr txBox="1"/>
          <p:nvPr/>
        </p:nvSpPr>
        <p:spPr>
          <a:xfrm>
            <a:off x="323875" y="165975"/>
            <a:ext cx="10161000" cy="1182300"/>
          </a:xfrm>
          <a:prstGeom prst="rect">
            <a:avLst/>
          </a:prstGeom>
          <a:solidFill>
            <a:schemeClr val="accent5"/>
          </a:solidFill>
          <a:ln>
            <a:noFill/>
          </a:ln>
        </p:spPr>
        <p:txBody>
          <a:bodyPr anchorCtr="0" anchor="ctr" bIns="45700" lIns="91425" spcFirstLastPara="1" rIns="91425" wrap="square" tIns="45700">
            <a:normAutofit fontScale="25000" lnSpcReduction="20000"/>
          </a:bodyPr>
          <a:lstStyle/>
          <a:p>
            <a:pPr indent="0" lvl="0" marL="0" rtl="0" algn="l">
              <a:lnSpc>
                <a:spcPct val="70000"/>
              </a:lnSpc>
              <a:spcBef>
                <a:spcPts val="0"/>
              </a:spcBef>
              <a:spcAft>
                <a:spcPts val="0"/>
              </a:spcAft>
              <a:buClr>
                <a:schemeClr val="dk1"/>
              </a:buClr>
              <a:buSzPts val="450"/>
              <a:buFont typeface="Arial"/>
              <a:buNone/>
            </a:pPr>
            <a:r>
              <a:rPr b="1" lang="nl-NL" sz="9038">
                <a:solidFill>
                  <a:srgbClr val="757070"/>
                </a:solidFill>
                <a:latin typeface="Calibri"/>
                <a:ea typeface="Calibri"/>
                <a:cs typeface="Calibri"/>
                <a:sym typeface="Calibri"/>
              </a:rPr>
              <a:t>f</a:t>
            </a:r>
            <a:r>
              <a:rPr b="1" lang="nl-NL" sz="12638">
                <a:solidFill>
                  <a:schemeClr val="lt1"/>
                </a:solidFill>
                <a:latin typeface="Calibri"/>
                <a:ea typeface="Calibri"/>
                <a:cs typeface="Calibri"/>
                <a:sym typeface="Calibri"/>
              </a:rPr>
              <a:t>f</a:t>
            </a:r>
            <a:r>
              <a:rPr b="1" lang="nl-NL" sz="12638">
                <a:solidFill>
                  <a:schemeClr val="lt1"/>
                </a:solidFill>
                <a:latin typeface="Calibri"/>
                <a:ea typeface="Calibri"/>
                <a:cs typeface="Calibri"/>
                <a:sym typeface="Calibri"/>
              </a:rPr>
              <a:t>unding possibilities / projects in partnerships</a:t>
            </a:r>
            <a:endParaRPr b="1" sz="12638">
              <a:solidFill>
                <a:schemeClr val="lt1"/>
              </a:solidFill>
              <a:latin typeface="Calibri"/>
              <a:ea typeface="Calibri"/>
              <a:cs typeface="Calibri"/>
              <a:sym typeface="Calibri"/>
            </a:endParaRPr>
          </a:p>
          <a:p>
            <a:pPr indent="0" lvl="0" marL="0" rtl="0" algn="l">
              <a:lnSpc>
                <a:spcPct val="70000"/>
              </a:lnSpc>
              <a:spcBef>
                <a:spcPts val="1000"/>
              </a:spcBef>
              <a:spcAft>
                <a:spcPts val="0"/>
              </a:spcAft>
              <a:buClr>
                <a:schemeClr val="dk1"/>
              </a:buClr>
              <a:buSzPts val="151"/>
              <a:buFont typeface="Arial"/>
              <a:buNone/>
            </a:pPr>
            <a:r>
              <a:rPr b="1" lang="nl-NL" sz="12935">
                <a:solidFill>
                  <a:srgbClr val="202124"/>
                </a:solidFill>
                <a:highlight>
                  <a:srgbClr val="F8F9FA"/>
                </a:highlight>
                <a:latin typeface="Roboto"/>
                <a:ea typeface="Roboto"/>
                <a:cs typeface="Roboto"/>
                <a:sym typeface="Roboto"/>
              </a:rPr>
              <a:t>Education and Employment Program Romania  </a:t>
            </a:r>
            <a:endParaRPr b="1" sz="12935">
              <a:solidFill>
                <a:srgbClr val="202124"/>
              </a:solidFill>
              <a:highlight>
                <a:srgbClr val="F8F9FA"/>
              </a:highlight>
              <a:latin typeface="Roboto"/>
              <a:ea typeface="Roboto"/>
              <a:cs typeface="Roboto"/>
              <a:sym typeface="Roboto"/>
            </a:endParaRPr>
          </a:p>
          <a:p>
            <a:pPr indent="0" lvl="0" marL="0" rtl="0" algn="l">
              <a:lnSpc>
                <a:spcPct val="70000"/>
              </a:lnSpc>
              <a:spcBef>
                <a:spcPts val="1000"/>
              </a:spcBef>
              <a:spcAft>
                <a:spcPts val="0"/>
              </a:spcAft>
              <a:buClr>
                <a:schemeClr val="dk1"/>
              </a:buClr>
              <a:buSzPts val="151"/>
              <a:buFont typeface="Arial"/>
              <a:buNone/>
            </a:pPr>
            <a:r>
              <a:rPr b="1" lang="nl-NL" sz="12628">
                <a:solidFill>
                  <a:schemeClr val="dk1"/>
                </a:solidFill>
                <a:highlight>
                  <a:srgbClr val="F8F9FA"/>
                </a:highlight>
                <a:latin typeface="Calibri"/>
                <a:ea typeface="Calibri"/>
                <a:cs typeface="Calibri"/>
                <a:sym typeface="Calibri"/>
              </a:rPr>
              <a:t>  Open calls coming soon June /July 2023 </a:t>
            </a:r>
            <a:endParaRPr b="1" sz="12628">
              <a:solidFill>
                <a:schemeClr val="dk1"/>
              </a:solidFill>
              <a:highlight>
                <a:srgbClr val="F8F9FA"/>
              </a:highlight>
              <a:latin typeface="Calibri"/>
              <a:ea typeface="Calibri"/>
              <a:cs typeface="Calibri"/>
              <a:sym typeface="Calibri"/>
            </a:endParaRPr>
          </a:p>
          <a:p>
            <a:pPr indent="0" lvl="0" marL="0" rtl="0" algn="l">
              <a:lnSpc>
                <a:spcPct val="70000"/>
              </a:lnSpc>
              <a:spcBef>
                <a:spcPts val="1000"/>
              </a:spcBef>
              <a:spcAft>
                <a:spcPts val="0"/>
              </a:spcAft>
              <a:buClr>
                <a:schemeClr val="dk1"/>
              </a:buClr>
              <a:buSzPts val="151"/>
              <a:buFont typeface="Arial"/>
              <a:buNone/>
            </a:pPr>
            <a:r>
              <a:t/>
            </a:r>
            <a:endParaRPr sz="5796">
              <a:solidFill>
                <a:srgbClr val="202124"/>
              </a:solidFill>
              <a:highlight>
                <a:srgbClr val="F3F3F3"/>
              </a:highlight>
              <a:latin typeface="Roboto"/>
              <a:ea typeface="Roboto"/>
              <a:cs typeface="Roboto"/>
              <a:sym typeface="Roboto"/>
            </a:endParaRPr>
          </a:p>
          <a:p>
            <a:pPr indent="0" lvl="0" marL="0" marR="0" rtl="0" algn="l">
              <a:lnSpc>
                <a:spcPct val="70000"/>
              </a:lnSpc>
              <a:spcBef>
                <a:spcPts val="0"/>
              </a:spcBef>
              <a:spcAft>
                <a:spcPts val="0"/>
              </a:spcAft>
              <a:buClr>
                <a:srgbClr val="757070"/>
              </a:buClr>
              <a:buSzPct val="66666"/>
              <a:buFont typeface="Calibri"/>
              <a:buNone/>
            </a:pPr>
            <a:r>
              <a:t/>
            </a:r>
            <a:endParaRPr b="1" sz="2700">
              <a:solidFill>
                <a:srgbClr val="757070"/>
              </a:solidFill>
              <a:latin typeface="Calibri"/>
              <a:ea typeface="Calibri"/>
              <a:cs typeface="Calibri"/>
              <a:sym typeface="Calibri"/>
            </a:endParaRPr>
          </a:p>
        </p:txBody>
      </p:sp>
      <p:grpSp>
        <p:nvGrpSpPr>
          <p:cNvPr id="368" name="Google Shape;368;g20a60f81f04_0_64"/>
          <p:cNvGrpSpPr/>
          <p:nvPr/>
        </p:nvGrpSpPr>
        <p:grpSpPr>
          <a:xfrm>
            <a:off x="437356" y="1348276"/>
            <a:ext cx="3525804" cy="4735962"/>
            <a:chOff x="1178572" y="283725"/>
            <a:chExt cx="2048100" cy="4076400"/>
          </a:xfrm>
        </p:grpSpPr>
        <p:sp>
          <p:nvSpPr>
            <p:cNvPr id="369" name="Google Shape;369;g20a60f81f04_0_64"/>
            <p:cNvSpPr/>
            <p:nvPr/>
          </p:nvSpPr>
          <p:spPr>
            <a:xfrm>
              <a:off x="1178650" y="283725"/>
              <a:ext cx="2030400" cy="4076400"/>
            </a:xfrm>
            <a:prstGeom prst="rect">
              <a:avLst/>
            </a:prstGeom>
            <a:solidFill>
              <a:srgbClr val="CFE2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 name="Google Shape;370;g20a60f81f04_0_64"/>
            <p:cNvSpPr/>
            <p:nvPr/>
          </p:nvSpPr>
          <p:spPr>
            <a:xfrm>
              <a:off x="1178572" y="402084"/>
              <a:ext cx="2048100" cy="3795000"/>
            </a:xfrm>
            <a:prstGeom prst="rect">
              <a:avLst/>
            </a:prstGeom>
            <a:solidFill>
              <a:srgbClr val="CFE2F3"/>
            </a:solidFill>
            <a:ln>
              <a:noFill/>
            </a:ln>
          </p:spPr>
          <p:txBody>
            <a:bodyPr anchorCtr="0" anchor="t" bIns="121900" lIns="121900" spcFirstLastPara="1" rIns="121900" wrap="square" tIns="121900">
              <a:noAutofit/>
            </a:bodyPr>
            <a:lstStyle/>
            <a:p>
              <a:pPr indent="0" lvl="0" marL="0" marR="38100" rtl="0" algn="l">
                <a:lnSpc>
                  <a:spcPct val="128571"/>
                </a:lnSpc>
                <a:spcBef>
                  <a:spcPts val="0"/>
                </a:spcBef>
                <a:spcAft>
                  <a:spcPts val="0"/>
                </a:spcAft>
                <a:buNone/>
              </a:pPr>
              <a:r>
                <a:rPr b="1" lang="nl-NL" sz="2100">
                  <a:solidFill>
                    <a:srgbClr val="202124"/>
                  </a:solidFill>
                  <a:latin typeface="Calibri"/>
                  <a:ea typeface="Calibri"/>
                  <a:cs typeface="Calibri"/>
                  <a:sym typeface="Calibri"/>
                </a:rPr>
                <a:t>Open calls  for Capacity Building </a:t>
              </a:r>
              <a:endParaRPr b="1" sz="2100">
                <a:solidFill>
                  <a:srgbClr val="202124"/>
                </a:solidFill>
                <a:latin typeface="Calibri"/>
                <a:ea typeface="Calibri"/>
                <a:cs typeface="Calibri"/>
                <a:sym typeface="Calibri"/>
              </a:endParaRPr>
            </a:p>
            <a:p>
              <a:pPr indent="0" lvl="0" marL="0" marR="38100" rtl="0" algn="l">
                <a:lnSpc>
                  <a:spcPct val="128571"/>
                </a:lnSpc>
                <a:spcBef>
                  <a:spcPts val="0"/>
                </a:spcBef>
                <a:spcAft>
                  <a:spcPts val="0"/>
                </a:spcAft>
                <a:buNone/>
              </a:pPr>
              <a:r>
                <a:rPr lang="nl-NL" sz="2100">
                  <a:solidFill>
                    <a:srgbClr val="202124"/>
                  </a:solidFill>
                  <a:latin typeface="Calibri"/>
                  <a:ea typeface="Calibri"/>
                  <a:cs typeface="Calibri"/>
                  <a:sym typeface="Calibri"/>
                </a:rPr>
                <a:t>Call 1 : Strengthening social dialogue and partnerships for employment and training III - Civil society organizations</a:t>
              </a:r>
              <a:endParaRPr sz="2100">
                <a:solidFill>
                  <a:srgbClr val="202124"/>
                </a:solidFill>
                <a:latin typeface="Calibri"/>
                <a:ea typeface="Calibri"/>
                <a:cs typeface="Calibri"/>
                <a:sym typeface="Calibri"/>
              </a:endParaRPr>
            </a:p>
            <a:p>
              <a:pPr indent="0" lvl="0" marL="0" marR="38100" rtl="0" algn="l">
                <a:lnSpc>
                  <a:spcPct val="128571"/>
                </a:lnSpc>
                <a:spcBef>
                  <a:spcPts val="0"/>
                </a:spcBef>
                <a:spcAft>
                  <a:spcPts val="0"/>
                </a:spcAft>
                <a:buNone/>
              </a:pPr>
              <a:r>
                <a:t/>
              </a:r>
              <a:endParaRPr sz="2100">
                <a:solidFill>
                  <a:srgbClr val="202124"/>
                </a:solidFill>
                <a:latin typeface="Calibri"/>
                <a:ea typeface="Calibri"/>
                <a:cs typeface="Calibri"/>
                <a:sym typeface="Calibri"/>
              </a:endParaRPr>
            </a:p>
            <a:p>
              <a:pPr indent="0" lvl="0" marL="0" rtl="0" algn="l">
                <a:lnSpc>
                  <a:spcPct val="115000"/>
                </a:lnSpc>
                <a:spcBef>
                  <a:spcPts val="1200"/>
                </a:spcBef>
                <a:spcAft>
                  <a:spcPts val="0"/>
                </a:spcAft>
                <a:buNone/>
              </a:pPr>
              <a:r>
                <a:rPr lang="nl-NL" sz="2100">
                  <a:solidFill>
                    <a:srgbClr val="202124"/>
                  </a:solidFill>
                  <a:latin typeface="Times New Roman"/>
                  <a:ea typeface="Times New Roman"/>
                  <a:cs typeface="Times New Roman"/>
                  <a:sym typeface="Times New Roman"/>
                </a:rPr>
                <a:t>Call  2 Support for the establishment of social enterprises in the urban environment</a:t>
              </a:r>
              <a:endParaRPr sz="2100">
                <a:solidFill>
                  <a:srgbClr val="202124"/>
                </a:solidFill>
                <a:latin typeface="Times New Roman"/>
                <a:ea typeface="Times New Roman"/>
                <a:cs typeface="Times New Roman"/>
                <a:sym typeface="Times New Roman"/>
              </a:endParaRPr>
            </a:p>
            <a:p>
              <a:pPr indent="0" lvl="0" marL="0" marR="38100" rtl="0" algn="l">
                <a:lnSpc>
                  <a:spcPct val="128571"/>
                </a:lnSpc>
                <a:spcBef>
                  <a:spcPts val="1200"/>
                </a:spcBef>
                <a:spcAft>
                  <a:spcPts val="0"/>
                </a:spcAft>
                <a:buNone/>
              </a:pPr>
              <a:r>
                <a:t/>
              </a:r>
              <a:endParaRPr sz="2100">
                <a:solidFill>
                  <a:srgbClr val="202124"/>
                </a:solidFill>
                <a:latin typeface="Calibri"/>
                <a:ea typeface="Calibri"/>
                <a:cs typeface="Calibri"/>
                <a:sym typeface="Calibri"/>
              </a:endParaRPr>
            </a:p>
            <a:p>
              <a:pPr indent="0" lvl="0" marL="609600" rtl="0" algn="l">
                <a:lnSpc>
                  <a:spcPct val="115000"/>
                </a:lnSpc>
                <a:spcBef>
                  <a:spcPts val="0"/>
                </a:spcBef>
                <a:spcAft>
                  <a:spcPts val="0"/>
                </a:spcAft>
                <a:buNone/>
              </a:pPr>
              <a:r>
                <a:t/>
              </a:r>
              <a:endParaRPr sz="1300">
                <a:solidFill>
                  <a:schemeClr val="dk1"/>
                </a:solidFill>
                <a:latin typeface="Roboto"/>
                <a:ea typeface="Roboto"/>
                <a:cs typeface="Roboto"/>
                <a:sym typeface="Roboto"/>
              </a:endParaRPr>
            </a:p>
          </p:txBody>
        </p:sp>
      </p:grpSp>
      <p:sp>
        <p:nvSpPr>
          <p:cNvPr id="371" name="Google Shape;371;g20a60f81f04_0_64"/>
          <p:cNvSpPr/>
          <p:nvPr/>
        </p:nvSpPr>
        <p:spPr>
          <a:xfrm>
            <a:off x="3963149" y="1348325"/>
            <a:ext cx="4165800" cy="4735800"/>
          </a:xfrm>
          <a:prstGeom prst="rect">
            <a:avLst/>
          </a:prstGeom>
          <a:solidFill>
            <a:srgbClr val="00FFFF"/>
          </a:solidFill>
          <a:ln>
            <a:noFill/>
          </a:ln>
        </p:spPr>
        <p:txBody>
          <a:bodyPr anchorCtr="0" anchor="t" bIns="121900" lIns="121900" spcFirstLastPara="1" rIns="121900" wrap="square" tIns="121900">
            <a:noAutofit/>
          </a:bodyPr>
          <a:lstStyle/>
          <a:p>
            <a:pPr indent="0" lvl="0" marL="0" rtl="0" algn="l">
              <a:lnSpc>
                <a:spcPct val="115000"/>
              </a:lnSpc>
              <a:spcBef>
                <a:spcPts val="1200"/>
              </a:spcBef>
              <a:spcAft>
                <a:spcPts val="0"/>
              </a:spcAft>
              <a:buNone/>
            </a:pPr>
            <a:r>
              <a:rPr b="1" lang="nl-NL" sz="2100">
                <a:solidFill>
                  <a:srgbClr val="202124"/>
                </a:solidFill>
                <a:latin typeface="Times New Roman"/>
                <a:ea typeface="Times New Roman"/>
                <a:cs typeface="Times New Roman"/>
                <a:sym typeface="Times New Roman"/>
              </a:rPr>
              <a:t>Open calls for activities with students </a:t>
            </a:r>
            <a:endParaRPr b="1" sz="2100">
              <a:solidFill>
                <a:srgbClr val="202124"/>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nl-NL" sz="2100">
                <a:solidFill>
                  <a:srgbClr val="202124"/>
                </a:solidFill>
                <a:latin typeface="Times New Roman"/>
                <a:ea typeface="Times New Roman"/>
                <a:cs typeface="Times New Roman"/>
                <a:sym typeface="Times New Roman"/>
              </a:rPr>
              <a:t>Call 1 : Promoting the development of high-quality tertiary study programs, flexible and linked to the demands of the labor market - STUDENT INTERNSHIPS</a:t>
            </a:r>
            <a:endParaRPr sz="2100">
              <a:solidFill>
                <a:srgbClr val="202124"/>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nl-NL" sz="2100">
                <a:solidFill>
                  <a:srgbClr val="202124"/>
                </a:solidFill>
                <a:latin typeface="Times New Roman"/>
                <a:ea typeface="Times New Roman"/>
                <a:cs typeface="Times New Roman"/>
                <a:sym typeface="Times New Roman"/>
              </a:rPr>
              <a:t>Call 2 : </a:t>
            </a:r>
            <a:r>
              <a:rPr lang="nl-NL" sz="2100">
                <a:solidFill>
                  <a:srgbClr val="202124"/>
                </a:solidFill>
                <a:highlight>
                  <a:srgbClr val="F8F9FA"/>
                </a:highlight>
                <a:latin typeface="Times New Roman"/>
                <a:ea typeface="Times New Roman"/>
                <a:cs typeface="Times New Roman"/>
                <a:sym typeface="Times New Roman"/>
              </a:rPr>
              <a:t>Adaptation of educational services addressed to students and teaching staff in VET – Internships for students</a:t>
            </a:r>
            <a:endParaRPr sz="2100">
              <a:solidFill>
                <a:srgbClr val="202124"/>
              </a:solidFill>
              <a:highlight>
                <a:srgbClr val="F8F9FA"/>
              </a:highlight>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t/>
            </a:r>
            <a:endParaRPr sz="2100">
              <a:solidFill>
                <a:srgbClr val="202124"/>
              </a:solidFill>
              <a:latin typeface="Times New Roman"/>
              <a:ea typeface="Times New Roman"/>
              <a:cs typeface="Times New Roman"/>
              <a:sym typeface="Times New Roman"/>
            </a:endParaRPr>
          </a:p>
        </p:txBody>
      </p:sp>
      <p:sp>
        <p:nvSpPr>
          <p:cNvPr id="372" name="Google Shape;372;g20a60f81f04_0_64"/>
          <p:cNvSpPr/>
          <p:nvPr/>
        </p:nvSpPr>
        <p:spPr>
          <a:xfrm>
            <a:off x="8353000" y="1348575"/>
            <a:ext cx="3838800" cy="4735800"/>
          </a:xfrm>
          <a:prstGeom prst="rect">
            <a:avLst/>
          </a:prstGeom>
          <a:solidFill>
            <a:srgbClr val="1B786E"/>
          </a:solidFill>
          <a:ln>
            <a:noFill/>
          </a:ln>
        </p:spPr>
        <p:txBody>
          <a:bodyPr anchorCtr="0" anchor="ctr" bIns="121900" lIns="121900" spcFirstLastPara="1" rIns="121900" wrap="square" tIns="121900">
            <a:noAutofit/>
          </a:bodyPr>
          <a:lstStyle/>
          <a:p>
            <a:pPr indent="0" lvl="0" marL="0" rtl="0" algn="l">
              <a:lnSpc>
                <a:spcPct val="115000"/>
              </a:lnSpc>
              <a:spcBef>
                <a:spcPts val="1200"/>
              </a:spcBef>
              <a:spcAft>
                <a:spcPts val="0"/>
              </a:spcAft>
              <a:buNone/>
            </a:pPr>
            <a:r>
              <a:rPr lang="nl-NL" sz="2100">
                <a:solidFill>
                  <a:srgbClr val="202124"/>
                </a:solidFill>
                <a:highlight>
                  <a:srgbClr val="FFFFFF"/>
                </a:highlight>
              </a:rPr>
              <a:t>Open call for activities with seniors </a:t>
            </a:r>
            <a:endParaRPr sz="2100">
              <a:solidFill>
                <a:srgbClr val="202124"/>
              </a:solidFill>
              <a:highlight>
                <a:srgbClr val="FFFFFF"/>
              </a:highlight>
            </a:endParaRPr>
          </a:p>
          <a:p>
            <a:pPr indent="0" lvl="0" marL="0" rtl="0" algn="l">
              <a:lnSpc>
                <a:spcPct val="115000"/>
              </a:lnSpc>
              <a:spcBef>
                <a:spcPts val="1200"/>
              </a:spcBef>
              <a:spcAft>
                <a:spcPts val="0"/>
              </a:spcAft>
              <a:buNone/>
            </a:pPr>
            <a:r>
              <a:rPr lang="nl-NL" sz="2100">
                <a:solidFill>
                  <a:srgbClr val="202124"/>
                </a:solidFill>
                <a:highlight>
                  <a:srgbClr val="FFFFFF"/>
                </a:highlight>
              </a:rPr>
              <a:t>Keeping up", "Strengthening population participation in lifelong learning to facilitate transitions and mobility</a:t>
            </a:r>
            <a:r>
              <a:rPr lang="nl-NL" sz="2100">
                <a:solidFill>
                  <a:srgbClr val="202124"/>
                </a:solidFill>
                <a:highlight>
                  <a:srgbClr val="FFFFFF"/>
                </a:highlight>
                <a:latin typeface="Times New Roman"/>
                <a:ea typeface="Times New Roman"/>
                <a:cs typeface="Times New Roman"/>
                <a:sym typeface="Times New Roman"/>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251f11f664a_0_1"/>
          <p:cNvSpPr txBox="1"/>
          <p:nvPr>
            <p:ph idx="1" type="body"/>
          </p:nvPr>
        </p:nvSpPr>
        <p:spPr>
          <a:xfrm>
            <a:off x="382450" y="1034250"/>
            <a:ext cx="10515600" cy="356100"/>
          </a:xfrm>
          <a:prstGeom prst="rect">
            <a:avLst/>
          </a:prstGeom>
        </p:spPr>
        <p:txBody>
          <a:bodyPr anchorCtr="0" anchor="t" bIns="45700" lIns="91425" spcFirstLastPara="1" rIns="91425" wrap="square" tIns="45700">
            <a:noAutofit/>
          </a:bodyPr>
          <a:lstStyle/>
          <a:p>
            <a:pPr indent="0" lvl="0" marL="0" rtl="0" algn="l">
              <a:lnSpc>
                <a:spcPct val="107000"/>
              </a:lnSpc>
              <a:spcBef>
                <a:spcPts val="0"/>
              </a:spcBef>
              <a:spcAft>
                <a:spcPts val="0"/>
              </a:spcAft>
              <a:buClr>
                <a:schemeClr val="dk1"/>
              </a:buClr>
              <a:buSzPts val="1100"/>
              <a:buFont typeface="Arial"/>
              <a:buNone/>
            </a:pPr>
            <a:r>
              <a:rPr lang="nl-NL" sz="1800"/>
              <a:t>What is driving that change? How is it shaped? (cf. Scoones) </a:t>
            </a:r>
            <a:endParaRPr sz="1800"/>
          </a:p>
          <a:p>
            <a:pPr indent="0" lvl="0" marL="0" rtl="0" algn="l">
              <a:lnSpc>
                <a:spcPct val="107000"/>
              </a:lnSpc>
              <a:spcBef>
                <a:spcPts val="0"/>
              </a:spcBef>
              <a:spcAft>
                <a:spcPts val="0"/>
              </a:spcAft>
              <a:buClr>
                <a:schemeClr val="dk1"/>
              </a:buClr>
              <a:buSzPts val="1100"/>
              <a:buFont typeface="Arial"/>
              <a:buNone/>
            </a:pPr>
            <a:r>
              <a:t/>
            </a:r>
            <a:endParaRPr sz="3600"/>
          </a:p>
        </p:txBody>
      </p:sp>
      <p:sp>
        <p:nvSpPr>
          <p:cNvPr id="379" name="Google Shape;379;g251f11f664a_0_1"/>
          <p:cNvSpPr txBox="1"/>
          <p:nvPr/>
        </p:nvSpPr>
        <p:spPr>
          <a:xfrm>
            <a:off x="838200" y="404075"/>
            <a:ext cx="10515600" cy="418500"/>
          </a:xfrm>
          <a:prstGeom prst="rect">
            <a:avLst/>
          </a:prstGeom>
          <a:noFill/>
          <a:ln>
            <a:noFill/>
          </a:ln>
        </p:spPr>
        <p:txBody>
          <a:bodyPr anchorCtr="0" anchor="ctr" bIns="45700" lIns="91425" spcFirstLastPara="1" rIns="91425" wrap="square" tIns="45700">
            <a:normAutofit/>
          </a:bodyPr>
          <a:lstStyle/>
          <a:p>
            <a:pPr indent="0" lvl="0" marL="0" marR="0" rtl="0" algn="l">
              <a:lnSpc>
                <a:spcPct val="70000"/>
              </a:lnSpc>
              <a:spcBef>
                <a:spcPts val="0"/>
              </a:spcBef>
              <a:spcAft>
                <a:spcPts val="0"/>
              </a:spcAft>
              <a:buClr>
                <a:srgbClr val="757070"/>
              </a:buClr>
              <a:buSzPts val="1800"/>
              <a:buFont typeface="Calibri"/>
              <a:buNone/>
            </a:pPr>
            <a:r>
              <a:rPr b="1" lang="nl-NL" sz="2700">
                <a:solidFill>
                  <a:srgbClr val="757070"/>
                </a:solidFill>
                <a:latin typeface="Calibri"/>
                <a:ea typeface="Calibri"/>
                <a:cs typeface="Calibri"/>
                <a:sym typeface="Calibri"/>
              </a:rPr>
              <a:t>Further action within the Living Lab</a:t>
            </a:r>
            <a:endParaRPr b="0" i="0" sz="1100" u="none" cap="none" strike="noStrike">
              <a:solidFill>
                <a:srgbClr val="000000"/>
              </a:solidFill>
              <a:latin typeface="Arial"/>
              <a:ea typeface="Arial"/>
              <a:cs typeface="Arial"/>
              <a:sym typeface="Arial"/>
            </a:endParaRPr>
          </a:p>
        </p:txBody>
      </p:sp>
      <p:sp>
        <p:nvSpPr>
          <p:cNvPr id="380" name="Google Shape;380;g251f11f664a_0_1"/>
          <p:cNvSpPr txBox="1"/>
          <p:nvPr/>
        </p:nvSpPr>
        <p:spPr>
          <a:xfrm>
            <a:off x="382450" y="2391400"/>
            <a:ext cx="10579500" cy="4617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nl-NL" sz="1800">
                <a:solidFill>
                  <a:schemeClr val="dk1"/>
                </a:solidFill>
                <a:latin typeface="Calibri"/>
                <a:ea typeface="Calibri"/>
                <a:cs typeface="Calibri"/>
                <a:sym typeface="Calibri"/>
              </a:rPr>
              <a:t>What is already in place? How are you building on this? What is missing? What is key (and cannot be left out)?</a:t>
            </a:r>
            <a:endParaRPr/>
          </a:p>
        </p:txBody>
      </p:sp>
      <p:sp>
        <p:nvSpPr>
          <p:cNvPr id="381" name="Google Shape;381;g251f11f664a_0_1"/>
          <p:cNvSpPr txBox="1"/>
          <p:nvPr/>
        </p:nvSpPr>
        <p:spPr>
          <a:xfrm>
            <a:off x="382450" y="4144275"/>
            <a:ext cx="8986500" cy="7581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nl-NL" sz="1800">
                <a:solidFill>
                  <a:schemeClr val="dk1"/>
                </a:solidFill>
                <a:latin typeface="Calibri"/>
                <a:ea typeface="Calibri"/>
                <a:cs typeface="Calibri"/>
                <a:sym typeface="Calibri"/>
              </a:rPr>
              <a:t>What may follow? In 1 year, in 5, in 10? When will you consider this action to be successful? </a:t>
            </a:r>
            <a:endParaRPr sz="1800">
              <a:solidFill>
                <a:schemeClr val="dk1"/>
              </a:solidFill>
              <a:latin typeface="Calibri"/>
              <a:ea typeface="Calibri"/>
              <a:cs typeface="Calibri"/>
              <a:sym typeface="Calibri"/>
            </a:endParaRPr>
          </a:p>
          <a:p>
            <a:pPr indent="0" lvl="0" marL="0" rtl="0" algn="l">
              <a:lnSpc>
                <a:spcPct val="107000"/>
              </a:lnSpc>
              <a:spcBef>
                <a:spcPts val="0"/>
              </a:spcBef>
              <a:spcAft>
                <a:spcPts val="0"/>
              </a:spcAft>
              <a:buNone/>
            </a:pPr>
            <a:r>
              <a:rPr lang="nl-NL" sz="1800">
                <a:solidFill>
                  <a:schemeClr val="dk1"/>
                </a:solidFill>
                <a:latin typeface="Calibri"/>
                <a:ea typeface="Calibri"/>
                <a:cs typeface="Calibri"/>
                <a:sym typeface="Calibri"/>
              </a:rPr>
              <a:t>What should it yield? How may it affect the food system?</a:t>
            </a:r>
            <a:endParaRPr/>
          </a:p>
        </p:txBody>
      </p:sp>
      <p:sp>
        <p:nvSpPr>
          <p:cNvPr id="382" name="Google Shape;382;g251f11f664a_0_1"/>
          <p:cNvSpPr txBox="1"/>
          <p:nvPr/>
        </p:nvSpPr>
        <p:spPr>
          <a:xfrm>
            <a:off x="717725" y="1521425"/>
            <a:ext cx="2289600" cy="738900"/>
          </a:xfrm>
          <a:prstGeom prst="rect">
            <a:avLst/>
          </a:prstGeom>
          <a:solidFill>
            <a:srgbClr val="D0E0E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nl-NL" sz="1800">
                <a:solidFill>
                  <a:schemeClr val="dk1"/>
                </a:solidFill>
                <a:latin typeface="Calibri"/>
                <a:ea typeface="Calibri"/>
                <a:cs typeface="Calibri"/>
                <a:sym typeface="Calibri"/>
              </a:rPr>
              <a:t>Citizen-led transformation</a:t>
            </a:r>
            <a:endParaRPr sz="1800">
              <a:solidFill>
                <a:schemeClr val="dk1"/>
              </a:solidFill>
              <a:latin typeface="Calibri"/>
              <a:ea typeface="Calibri"/>
              <a:cs typeface="Calibri"/>
              <a:sym typeface="Calibri"/>
            </a:endParaRPr>
          </a:p>
        </p:txBody>
      </p:sp>
      <p:sp>
        <p:nvSpPr>
          <p:cNvPr id="383" name="Google Shape;383;g251f11f664a_0_1"/>
          <p:cNvSpPr txBox="1"/>
          <p:nvPr/>
        </p:nvSpPr>
        <p:spPr>
          <a:xfrm>
            <a:off x="717725" y="2853100"/>
            <a:ext cx="2289600" cy="1015800"/>
          </a:xfrm>
          <a:prstGeom prst="rect">
            <a:avLst/>
          </a:prstGeom>
          <a:solidFill>
            <a:srgbClr val="1D7E74"/>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nl-NL" sz="1800">
                <a:solidFill>
                  <a:schemeClr val="lt1"/>
                </a:solidFill>
                <a:latin typeface="Calibri"/>
                <a:ea typeface="Calibri"/>
                <a:cs typeface="Calibri"/>
                <a:sym typeface="Calibri"/>
              </a:rPr>
              <a:t>the garden, NGO</a:t>
            </a:r>
            <a:endParaRPr sz="1800">
              <a:solidFill>
                <a:schemeClr val="lt1"/>
              </a:solidFill>
              <a:latin typeface="Calibri"/>
              <a:ea typeface="Calibri"/>
              <a:cs typeface="Calibri"/>
              <a:sym typeface="Calibri"/>
            </a:endParaRPr>
          </a:p>
          <a:p>
            <a:pPr indent="0" lvl="0" marL="0" rtl="0" algn="ctr">
              <a:spcBef>
                <a:spcPts val="0"/>
              </a:spcBef>
              <a:spcAft>
                <a:spcPts val="0"/>
              </a:spcAft>
              <a:buNone/>
            </a:pPr>
            <a:r>
              <a:rPr lang="nl-NL" sz="1800">
                <a:solidFill>
                  <a:schemeClr val="lt1"/>
                </a:solidFill>
                <a:latin typeface="Calibri"/>
                <a:ea typeface="Calibri"/>
                <a:cs typeface="Calibri"/>
                <a:sym typeface="Calibri"/>
              </a:rPr>
              <a:t>a growing community</a:t>
            </a:r>
            <a:endParaRPr sz="1800">
              <a:solidFill>
                <a:schemeClr val="lt1"/>
              </a:solidFill>
              <a:latin typeface="Calibri"/>
              <a:ea typeface="Calibri"/>
              <a:cs typeface="Calibri"/>
              <a:sym typeface="Calibri"/>
            </a:endParaRPr>
          </a:p>
          <a:p>
            <a:pPr indent="0" lvl="0" marL="0" rtl="0" algn="ctr">
              <a:spcBef>
                <a:spcPts val="0"/>
              </a:spcBef>
              <a:spcAft>
                <a:spcPts val="0"/>
              </a:spcAft>
              <a:buNone/>
            </a:pPr>
            <a:r>
              <a:rPr lang="nl-NL" sz="1800">
                <a:solidFill>
                  <a:schemeClr val="lt1"/>
                </a:solidFill>
                <a:latin typeface="Calibri"/>
                <a:ea typeface="Calibri"/>
                <a:cs typeface="Calibri"/>
                <a:sym typeface="Calibri"/>
              </a:rPr>
              <a:t>set of values </a:t>
            </a:r>
            <a:endParaRPr sz="1800">
              <a:solidFill>
                <a:schemeClr val="lt1"/>
              </a:solidFill>
              <a:latin typeface="Calibri"/>
              <a:ea typeface="Calibri"/>
              <a:cs typeface="Calibri"/>
              <a:sym typeface="Calibri"/>
            </a:endParaRPr>
          </a:p>
        </p:txBody>
      </p:sp>
      <p:sp>
        <p:nvSpPr>
          <p:cNvPr id="384" name="Google Shape;384;g251f11f664a_0_1"/>
          <p:cNvSpPr txBox="1"/>
          <p:nvPr/>
        </p:nvSpPr>
        <p:spPr>
          <a:xfrm>
            <a:off x="6672975" y="2984150"/>
            <a:ext cx="2289600" cy="738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nl-NL" sz="1800">
                <a:solidFill>
                  <a:schemeClr val="dk1"/>
                </a:solidFill>
                <a:latin typeface="Calibri"/>
                <a:ea typeface="Calibri"/>
                <a:cs typeface="Calibri"/>
                <a:sym typeface="Calibri"/>
              </a:rPr>
              <a:t>financial sustainability</a:t>
            </a:r>
            <a:endParaRPr sz="1800">
              <a:solidFill>
                <a:schemeClr val="dk1"/>
              </a:solidFill>
              <a:latin typeface="Calibri"/>
              <a:ea typeface="Calibri"/>
              <a:cs typeface="Calibri"/>
              <a:sym typeface="Calibri"/>
            </a:endParaRPr>
          </a:p>
        </p:txBody>
      </p:sp>
      <p:sp>
        <p:nvSpPr>
          <p:cNvPr id="385" name="Google Shape;385;g251f11f664a_0_1"/>
          <p:cNvSpPr txBox="1"/>
          <p:nvPr/>
        </p:nvSpPr>
        <p:spPr>
          <a:xfrm>
            <a:off x="9368900" y="2991550"/>
            <a:ext cx="2289600" cy="738900"/>
          </a:xfrm>
          <a:prstGeom prst="rect">
            <a:avLst/>
          </a:prstGeom>
          <a:solidFill>
            <a:srgbClr val="F6B26B"/>
          </a:solidFill>
          <a:ln>
            <a:noFill/>
          </a:ln>
        </p:spPr>
        <p:txBody>
          <a:bodyPr anchorCtr="0" anchor="ctr" bIns="91425" lIns="91425" spcFirstLastPara="1" rIns="91425" wrap="square" tIns="91425">
            <a:noAutofit/>
          </a:bodyPr>
          <a:lstStyle/>
          <a:p>
            <a:pPr indent="0" lvl="0" marL="0" rtl="0" algn="ctr">
              <a:spcBef>
                <a:spcPts val="1000"/>
              </a:spcBef>
              <a:spcAft>
                <a:spcPts val="1000"/>
              </a:spcAft>
              <a:buNone/>
            </a:pPr>
            <a:r>
              <a:rPr lang="nl-NL" sz="1800">
                <a:solidFill>
                  <a:schemeClr val="dk1"/>
                </a:solidFill>
                <a:latin typeface="Calibri"/>
                <a:ea typeface="Calibri"/>
                <a:cs typeface="Calibri"/>
                <a:sym typeface="Calibri"/>
              </a:rPr>
              <a:t>invested participants</a:t>
            </a:r>
            <a:endParaRPr sz="1800">
              <a:solidFill>
                <a:schemeClr val="dk1"/>
              </a:solidFill>
              <a:latin typeface="Calibri"/>
              <a:ea typeface="Calibri"/>
              <a:cs typeface="Calibri"/>
              <a:sym typeface="Calibri"/>
            </a:endParaRPr>
          </a:p>
        </p:txBody>
      </p:sp>
      <p:sp>
        <p:nvSpPr>
          <p:cNvPr id="386" name="Google Shape;386;g251f11f664a_0_1"/>
          <p:cNvSpPr txBox="1"/>
          <p:nvPr/>
        </p:nvSpPr>
        <p:spPr>
          <a:xfrm>
            <a:off x="3413651" y="2845688"/>
            <a:ext cx="2853000" cy="1015800"/>
          </a:xfrm>
          <a:prstGeom prst="rect">
            <a:avLst/>
          </a:prstGeom>
          <a:solidFill>
            <a:srgbClr val="FCE5C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nl-NL" sz="1800">
                <a:solidFill>
                  <a:schemeClr val="dk1"/>
                </a:solidFill>
                <a:latin typeface="Calibri"/>
                <a:ea typeface="Calibri"/>
                <a:cs typeface="Calibri"/>
                <a:sym typeface="Calibri"/>
              </a:rPr>
              <a:t>growing the outreach</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nl-NL" sz="1800">
                <a:solidFill>
                  <a:schemeClr val="dk1"/>
                </a:solidFill>
                <a:latin typeface="Calibri"/>
                <a:ea typeface="Calibri"/>
                <a:cs typeface="Calibri"/>
                <a:sym typeface="Calibri"/>
              </a:rPr>
              <a:t>involving stakeholders building collaborations</a:t>
            </a:r>
            <a:endParaRPr sz="1800">
              <a:solidFill>
                <a:schemeClr val="dk1"/>
              </a:solidFill>
              <a:latin typeface="Calibri"/>
              <a:ea typeface="Calibri"/>
              <a:cs typeface="Calibri"/>
              <a:sym typeface="Calibri"/>
            </a:endParaRPr>
          </a:p>
        </p:txBody>
      </p:sp>
      <p:sp>
        <p:nvSpPr>
          <p:cNvPr id="387" name="Google Shape;387;g251f11f664a_0_1"/>
          <p:cNvSpPr txBox="1"/>
          <p:nvPr/>
        </p:nvSpPr>
        <p:spPr>
          <a:xfrm>
            <a:off x="838200" y="4983725"/>
            <a:ext cx="3877500" cy="901800"/>
          </a:xfrm>
          <a:prstGeom prst="rect">
            <a:avLst/>
          </a:prstGeom>
          <a:solidFill>
            <a:srgbClr val="F9E4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nl-NL" sz="1800">
                <a:solidFill>
                  <a:schemeClr val="dk1"/>
                </a:solidFill>
                <a:latin typeface="Calibri"/>
                <a:ea typeface="Calibri"/>
                <a:cs typeface="Calibri"/>
                <a:sym typeface="Calibri"/>
              </a:rPr>
              <a:t>financial sustainability </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nl-NL" sz="1800">
                <a:solidFill>
                  <a:schemeClr val="dk1"/>
                </a:solidFill>
                <a:latin typeface="Calibri"/>
                <a:ea typeface="Calibri"/>
                <a:cs typeface="Calibri"/>
                <a:sym typeface="Calibri"/>
              </a:rPr>
              <a:t>successful</a:t>
            </a:r>
            <a:r>
              <a:rPr lang="nl-NL" sz="1800">
                <a:solidFill>
                  <a:schemeClr val="dk1"/>
                </a:solidFill>
                <a:latin typeface="Calibri"/>
                <a:ea typeface="Calibri"/>
                <a:cs typeface="Calibri"/>
                <a:sym typeface="Calibri"/>
              </a:rPr>
              <a:t> collaborations</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nl-NL" sz="1800">
                <a:solidFill>
                  <a:schemeClr val="dk1"/>
                </a:solidFill>
                <a:latin typeface="Calibri"/>
                <a:ea typeface="Calibri"/>
                <a:cs typeface="Calibri"/>
                <a:sym typeface="Calibri"/>
              </a:rPr>
              <a:t>agenda of events and activities</a:t>
            </a:r>
            <a:endParaRPr sz="1800">
              <a:solidFill>
                <a:schemeClr val="dk1"/>
              </a:solidFill>
              <a:latin typeface="Calibri"/>
              <a:ea typeface="Calibri"/>
              <a:cs typeface="Calibri"/>
              <a:sym typeface="Calibri"/>
            </a:endParaRPr>
          </a:p>
        </p:txBody>
      </p:sp>
      <p:sp>
        <p:nvSpPr>
          <p:cNvPr id="388" name="Google Shape;388;g251f11f664a_0_1"/>
          <p:cNvSpPr txBox="1"/>
          <p:nvPr/>
        </p:nvSpPr>
        <p:spPr>
          <a:xfrm>
            <a:off x="5125300" y="4983725"/>
            <a:ext cx="2853000" cy="901800"/>
          </a:xfrm>
          <a:prstGeom prst="rect">
            <a:avLst/>
          </a:prstGeom>
          <a:solidFill>
            <a:srgbClr val="E6B8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nl-NL" sz="1800">
                <a:solidFill>
                  <a:schemeClr val="dk1"/>
                </a:solidFill>
                <a:latin typeface="Calibri"/>
                <a:ea typeface="Calibri"/>
                <a:cs typeface="Calibri"/>
                <a:sym typeface="Calibri"/>
              </a:rPr>
              <a:t>positive impact on the lifestyle of participants</a:t>
            </a:r>
            <a:endParaRPr sz="1800">
              <a:solidFill>
                <a:schemeClr val="dk1"/>
              </a:solidFill>
              <a:latin typeface="Calibri"/>
              <a:ea typeface="Calibri"/>
              <a:cs typeface="Calibri"/>
              <a:sym typeface="Calibri"/>
            </a:endParaRPr>
          </a:p>
        </p:txBody>
      </p:sp>
      <p:sp>
        <p:nvSpPr>
          <p:cNvPr id="389" name="Google Shape;389;g251f11f664a_0_1"/>
          <p:cNvSpPr txBox="1"/>
          <p:nvPr/>
        </p:nvSpPr>
        <p:spPr>
          <a:xfrm>
            <a:off x="8387900" y="4983725"/>
            <a:ext cx="3270600" cy="901800"/>
          </a:xfrm>
          <a:prstGeom prst="rect">
            <a:avLst/>
          </a:prstGeom>
          <a:solidFill>
            <a:srgbClr val="DD7E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nl-NL" sz="1800">
                <a:solidFill>
                  <a:schemeClr val="dk1"/>
                </a:solidFill>
                <a:latin typeface="Calibri"/>
                <a:ea typeface="Calibri"/>
                <a:cs typeface="Calibri"/>
                <a:sym typeface="Calibri"/>
              </a:rPr>
              <a:t>changing mentalities and consumption patterns</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nl-NL" sz="1800">
                <a:solidFill>
                  <a:schemeClr val="dk1"/>
                </a:solidFill>
                <a:latin typeface="Calibri"/>
                <a:ea typeface="Calibri"/>
                <a:cs typeface="Calibri"/>
                <a:sym typeface="Calibri"/>
              </a:rPr>
              <a:t>pressuring decision makers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228b830c697_0_24"/>
          <p:cNvSpPr/>
          <p:nvPr/>
        </p:nvSpPr>
        <p:spPr>
          <a:xfrm>
            <a:off x="345100" y="967175"/>
            <a:ext cx="3903900" cy="1318800"/>
          </a:xfrm>
          <a:prstGeom prst="flowChartAlternateProcess">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28b830c697_0_24"/>
          <p:cNvSpPr txBox="1"/>
          <p:nvPr>
            <p:ph type="title"/>
          </p:nvPr>
        </p:nvSpPr>
        <p:spPr>
          <a:xfrm>
            <a:off x="838200" y="134225"/>
            <a:ext cx="9321000" cy="66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080"/>
              <a:buNone/>
            </a:pPr>
            <a:r>
              <a:rPr lang="nl-NL" sz="1800">
                <a:latin typeface="Calibri"/>
                <a:ea typeface="Calibri"/>
                <a:cs typeface="Calibri"/>
                <a:sym typeface="Calibri"/>
              </a:rPr>
              <a:t>Collaborative monitoring and evaluation of the Living Lab groups</a:t>
            </a:r>
            <a:endParaRPr sz="3000"/>
          </a:p>
        </p:txBody>
      </p:sp>
      <p:sp>
        <p:nvSpPr>
          <p:cNvPr id="397" name="Google Shape;397;g228b830c697_0_24"/>
          <p:cNvSpPr txBox="1"/>
          <p:nvPr>
            <p:ph idx="1" type="body"/>
          </p:nvPr>
        </p:nvSpPr>
        <p:spPr>
          <a:xfrm>
            <a:off x="345100" y="1165475"/>
            <a:ext cx="3903900" cy="1199100"/>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None/>
            </a:pPr>
            <a:r>
              <a:rPr lang="nl-NL" sz="1800">
                <a:latin typeface="Calibri"/>
                <a:ea typeface="Calibri"/>
                <a:cs typeface="Calibri"/>
                <a:sym typeface="Calibri"/>
              </a:rPr>
              <a:t>What have you learned as a grou</a:t>
            </a:r>
            <a:r>
              <a:rPr lang="nl-NL" sz="1800"/>
              <a:t>p</a:t>
            </a:r>
            <a:r>
              <a:rPr lang="nl-NL" sz="1800">
                <a:latin typeface="Calibri"/>
                <a:ea typeface="Calibri"/>
                <a:cs typeface="Calibri"/>
                <a:sym typeface="Calibri"/>
              </a:rPr>
              <a:t>?</a:t>
            </a:r>
            <a:endParaRPr sz="1800"/>
          </a:p>
          <a:p>
            <a:pPr indent="0" lvl="0" marL="0" rtl="0" algn="ctr">
              <a:lnSpc>
                <a:spcPct val="120000"/>
              </a:lnSpc>
              <a:spcBef>
                <a:spcPts val="0"/>
              </a:spcBef>
              <a:spcAft>
                <a:spcPts val="0"/>
              </a:spcAft>
              <a:buNone/>
            </a:pPr>
            <a:r>
              <a:rPr b="1" lang="nl-NL" sz="1800"/>
              <a:t>Collaboration</a:t>
            </a:r>
            <a:r>
              <a:rPr b="1" lang="nl-NL" sz="1800"/>
              <a:t> is key</a:t>
            </a:r>
            <a:endParaRPr b="1"/>
          </a:p>
        </p:txBody>
      </p:sp>
      <p:sp>
        <p:nvSpPr>
          <p:cNvPr id="398" name="Google Shape;398;g228b830c697_0_24"/>
          <p:cNvSpPr/>
          <p:nvPr/>
        </p:nvSpPr>
        <p:spPr>
          <a:xfrm>
            <a:off x="5141050" y="1243225"/>
            <a:ext cx="2205900" cy="771000"/>
          </a:xfrm>
          <a:prstGeom prst="chevron">
            <a:avLst>
              <a:gd fmla="val 50000" name="adj"/>
            </a:avLst>
          </a:prstGeom>
          <a:solidFill>
            <a:srgbClr val="1D7E7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nl-NL" sz="1700" u="none" cap="none" strike="noStrike">
                <a:solidFill>
                  <a:srgbClr val="FFFFFF"/>
                </a:solidFill>
                <a:latin typeface="Roboto"/>
                <a:ea typeface="Roboto"/>
                <a:cs typeface="Roboto"/>
                <a:sym typeface="Roboto"/>
              </a:rPr>
              <a:t>Next steps</a:t>
            </a:r>
            <a:endParaRPr b="1" i="0" sz="1700" u="none" cap="none" strike="noStrike">
              <a:solidFill>
                <a:srgbClr val="FFFFFF"/>
              </a:solidFill>
              <a:latin typeface="Roboto"/>
              <a:ea typeface="Roboto"/>
              <a:cs typeface="Roboto"/>
              <a:sym typeface="Roboto"/>
            </a:endParaRPr>
          </a:p>
        </p:txBody>
      </p:sp>
      <p:sp>
        <p:nvSpPr>
          <p:cNvPr id="399" name="Google Shape;399;g228b830c697_0_24"/>
          <p:cNvSpPr txBox="1"/>
          <p:nvPr/>
        </p:nvSpPr>
        <p:spPr>
          <a:xfrm>
            <a:off x="8239000" y="954900"/>
            <a:ext cx="3780000" cy="1318800"/>
          </a:xfrm>
          <a:prstGeom prst="rect">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1400"/>
              <a:buFont typeface="Arial"/>
              <a:buNone/>
            </a:pPr>
            <a:r>
              <a:rPr lang="nl-NL" sz="1800">
                <a:solidFill>
                  <a:schemeClr val="dk1"/>
                </a:solidFill>
                <a:latin typeface="Calibri"/>
                <a:ea typeface="Calibri"/>
                <a:cs typeface="Calibri"/>
                <a:sym typeface="Calibri"/>
              </a:rPr>
              <a:t>Adapt and use the results of the research to write projects for funding.</a:t>
            </a:r>
            <a:endParaRPr sz="1800">
              <a:solidFill>
                <a:schemeClr val="dk1"/>
              </a:solidFill>
              <a:latin typeface="Calibri"/>
              <a:ea typeface="Calibri"/>
              <a:cs typeface="Calibri"/>
              <a:sym typeface="Calibri"/>
            </a:endParaRPr>
          </a:p>
          <a:p>
            <a:pPr indent="0" lvl="0" marL="0" marR="0" rtl="0" algn="l">
              <a:lnSpc>
                <a:spcPct val="100000"/>
              </a:lnSpc>
              <a:spcBef>
                <a:spcPts val="1000"/>
              </a:spcBef>
              <a:spcAft>
                <a:spcPts val="1000"/>
              </a:spcAft>
              <a:buClr>
                <a:srgbClr val="000000"/>
              </a:buClr>
              <a:buSzPts val="1400"/>
              <a:buFont typeface="Arial"/>
              <a:buNone/>
            </a:pPr>
            <a:r>
              <a:rPr lang="nl-NL" sz="1800">
                <a:solidFill>
                  <a:schemeClr val="dk1"/>
                </a:solidFill>
                <a:latin typeface="Calibri"/>
                <a:ea typeface="Calibri"/>
                <a:cs typeface="Calibri"/>
                <a:sym typeface="Calibri"/>
              </a:rPr>
              <a:t>Reach out to potential partners</a:t>
            </a:r>
            <a:endParaRPr b="0" i="0" sz="1400" u="none" cap="none" strike="noStrike">
              <a:solidFill>
                <a:srgbClr val="000000"/>
              </a:solidFill>
              <a:latin typeface="Arial"/>
              <a:ea typeface="Arial"/>
              <a:cs typeface="Arial"/>
              <a:sym typeface="Arial"/>
            </a:endParaRPr>
          </a:p>
        </p:txBody>
      </p:sp>
      <p:sp>
        <p:nvSpPr>
          <p:cNvPr id="400" name="Google Shape;400;g228b830c697_0_24"/>
          <p:cNvSpPr txBox="1"/>
          <p:nvPr/>
        </p:nvSpPr>
        <p:spPr>
          <a:xfrm>
            <a:off x="345100" y="2460838"/>
            <a:ext cx="11673900" cy="4617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nl-NL" sz="1800">
                <a:solidFill>
                  <a:schemeClr val="dk1"/>
                </a:solidFill>
                <a:latin typeface="Calibri"/>
                <a:ea typeface="Calibri"/>
                <a:cs typeface="Calibri"/>
                <a:sym typeface="Calibri"/>
              </a:rPr>
              <a:t>O</a:t>
            </a:r>
            <a:r>
              <a:rPr lang="nl-NL" sz="1800">
                <a:solidFill>
                  <a:schemeClr val="dk1"/>
                </a:solidFill>
                <a:latin typeface="Calibri"/>
                <a:ea typeface="Calibri"/>
                <a:cs typeface="Calibri"/>
                <a:sym typeface="Calibri"/>
              </a:rPr>
              <a:t>ne lesson learnt for each individual team member:</a:t>
            </a:r>
            <a:endParaRPr>
              <a:latin typeface="Calibri"/>
              <a:ea typeface="Calibri"/>
              <a:cs typeface="Calibri"/>
              <a:sym typeface="Calibri"/>
            </a:endParaRPr>
          </a:p>
        </p:txBody>
      </p:sp>
      <p:sp>
        <p:nvSpPr>
          <p:cNvPr id="401" name="Google Shape;401;g228b830c697_0_24"/>
          <p:cNvSpPr txBox="1"/>
          <p:nvPr/>
        </p:nvSpPr>
        <p:spPr>
          <a:xfrm>
            <a:off x="345100" y="2922538"/>
            <a:ext cx="3780000" cy="1129500"/>
          </a:xfrm>
          <a:prstGeom prst="rect">
            <a:avLst/>
          </a:prstGeom>
          <a:solidFill>
            <a:srgbClr val="FCE5CD"/>
          </a:solidFill>
          <a:ln>
            <a:noFill/>
          </a:ln>
        </p:spPr>
        <p:txBody>
          <a:bodyPr anchorCtr="0" anchor="ctr" bIns="91425" lIns="91425" spcFirstLastPara="1" rIns="91425" wrap="square" tIns="91425">
            <a:noAutofit/>
          </a:bodyPr>
          <a:lstStyle/>
          <a:p>
            <a:pPr indent="0" lvl="0" marL="89999" rtl="0" algn="ctr">
              <a:lnSpc>
                <a:spcPct val="120000"/>
              </a:lnSpc>
              <a:spcBef>
                <a:spcPts val="0"/>
              </a:spcBef>
              <a:spcAft>
                <a:spcPts val="0"/>
              </a:spcAft>
              <a:buClr>
                <a:schemeClr val="dk1"/>
              </a:buClr>
              <a:buSzPts val="1100"/>
              <a:buFont typeface="Arial"/>
              <a:buNone/>
            </a:pPr>
            <a:r>
              <a:rPr lang="nl-NL" sz="1800">
                <a:solidFill>
                  <a:schemeClr val="dk1"/>
                </a:solidFill>
                <a:latin typeface="Calibri"/>
                <a:ea typeface="Calibri"/>
                <a:cs typeface="Calibri"/>
                <a:sym typeface="Calibri"/>
              </a:rPr>
              <a:t>the importance of structure for the research and collaboration for the LL</a:t>
            </a:r>
            <a:endParaRPr sz="1800">
              <a:solidFill>
                <a:schemeClr val="dk1"/>
              </a:solidFill>
              <a:latin typeface="Calibri"/>
              <a:ea typeface="Calibri"/>
              <a:cs typeface="Calibri"/>
              <a:sym typeface="Calibri"/>
            </a:endParaRPr>
          </a:p>
          <a:p>
            <a:pPr indent="0" lvl="0" marL="89999" rtl="0" algn="ctr">
              <a:lnSpc>
                <a:spcPct val="120000"/>
              </a:lnSpc>
              <a:spcBef>
                <a:spcPts val="0"/>
              </a:spcBef>
              <a:spcAft>
                <a:spcPts val="0"/>
              </a:spcAft>
              <a:buClr>
                <a:schemeClr val="dk1"/>
              </a:buClr>
              <a:buSzPts val="1100"/>
              <a:buFont typeface="Arial"/>
              <a:buNone/>
            </a:pPr>
            <a:r>
              <a:rPr lang="nl-NL" sz="1800">
                <a:solidFill>
                  <a:schemeClr val="dk1"/>
                </a:solidFill>
                <a:latin typeface="Calibri"/>
                <a:ea typeface="Calibri"/>
                <a:cs typeface="Calibri"/>
                <a:sym typeface="Calibri"/>
              </a:rPr>
              <a:t>Ioana</a:t>
            </a:r>
            <a:endParaRPr b="0" i="0" sz="1400" u="none" cap="none" strike="noStrike">
              <a:solidFill>
                <a:srgbClr val="000000"/>
              </a:solidFill>
              <a:latin typeface="Arial"/>
              <a:ea typeface="Arial"/>
              <a:cs typeface="Arial"/>
              <a:sym typeface="Arial"/>
            </a:endParaRPr>
          </a:p>
        </p:txBody>
      </p:sp>
      <p:sp>
        <p:nvSpPr>
          <p:cNvPr id="402" name="Google Shape;402;g228b830c697_0_24"/>
          <p:cNvSpPr txBox="1"/>
          <p:nvPr/>
        </p:nvSpPr>
        <p:spPr>
          <a:xfrm>
            <a:off x="4292050" y="2918438"/>
            <a:ext cx="3780000" cy="1126800"/>
          </a:xfrm>
          <a:prstGeom prst="rect">
            <a:avLst/>
          </a:prstGeom>
          <a:solidFill>
            <a:srgbClr val="F9CB9C"/>
          </a:solidFill>
          <a:ln>
            <a:noFill/>
          </a:ln>
        </p:spPr>
        <p:txBody>
          <a:bodyPr anchorCtr="0" anchor="t" bIns="91425" lIns="91425" spcFirstLastPara="1" rIns="91425" wrap="square" tIns="91425">
            <a:spAutoFit/>
          </a:bodyPr>
          <a:lstStyle/>
          <a:p>
            <a:pPr indent="-809999" lvl="0" marL="719999" rtl="0" algn="ctr">
              <a:lnSpc>
                <a:spcPct val="120000"/>
              </a:lnSpc>
              <a:spcBef>
                <a:spcPts val="0"/>
              </a:spcBef>
              <a:spcAft>
                <a:spcPts val="0"/>
              </a:spcAft>
              <a:buNone/>
            </a:pPr>
            <a:r>
              <a:rPr lang="nl-NL" sz="1800">
                <a:solidFill>
                  <a:schemeClr val="dk1"/>
                </a:solidFill>
                <a:latin typeface="Calibri"/>
                <a:ea typeface="Calibri"/>
                <a:cs typeface="Calibri"/>
                <a:sym typeface="Calibri"/>
              </a:rPr>
              <a:t>d</a:t>
            </a:r>
            <a:r>
              <a:rPr lang="nl-NL" sz="1800">
                <a:solidFill>
                  <a:schemeClr val="dk1"/>
                </a:solidFill>
                <a:latin typeface="Calibri"/>
                <a:ea typeface="Calibri"/>
                <a:cs typeface="Calibri"/>
                <a:sym typeface="Calibri"/>
              </a:rPr>
              <a:t>oor to an international network / </a:t>
            </a:r>
            <a:endParaRPr sz="1800">
              <a:solidFill>
                <a:schemeClr val="dk1"/>
              </a:solidFill>
              <a:latin typeface="Calibri"/>
              <a:ea typeface="Calibri"/>
              <a:cs typeface="Calibri"/>
              <a:sym typeface="Calibri"/>
            </a:endParaRPr>
          </a:p>
          <a:p>
            <a:pPr indent="-809999" lvl="0" marL="719999" rtl="0" algn="ctr">
              <a:lnSpc>
                <a:spcPct val="120000"/>
              </a:lnSpc>
              <a:spcBef>
                <a:spcPts val="0"/>
              </a:spcBef>
              <a:spcAft>
                <a:spcPts val="0"/>
              </a:spcAft>
              <a:buNone/>
            </a:pPr>
            <a:r>
              <a:rPr lang="nl-NL" sz="1800">
                <a:solidFill>
                  <a:schemeClr val="dk1"/>
                </a:solidFill>
                <a:latin typeface="Calibri"/>
                <a:ea typeface="Calibri"/>
                <a:cs typeface="Calibri"/>
                <a:sym typeface="Calibri"/>
              </a:rPr>
              <a:t>Insights into the work of various actors</a:t>
            </a:r>
            <a:endParaRPr sz="1800">
              <a:solidFill>
                <a:schemeClr val="dk1"/>
              </a:solidFill>
              <a:latin typeface="Calibri"/>
              <a:ea typeface="Calibri"/>
              <a:cs typeface="Calibri"/>
              <a:sym typeface="Calibri"/>
            </a:endParaRPr>
          </a:p>
          <a:p>
            <a:pPr indent="-809999" lvl="0" marL="719999" rtl="0" algn="ctr">
              <a:lnSpc>
                <a:spcPct val="120000"/>
              </a:lnSpc>
              <a:spcBef>
                <a:spcPts val="0"/>
              </a:spcBef>
              <a:spcAft>
                <a:spcPts val="0"/>
              </a:spcAft>
              <a:buNone/>
            </a:pPr>
            <a:r>
              <a:rPr lang="nl-NL" sz="1800">
                <a:solidFill>
                  <a:schemeClr val="dk1"/>
                </a:solidFill>
                <a:latin typeface="Calibri"/>
                <a:ea typeface="Calibri"/>
                <a:cs typeface="Calibri"/>
                <a:sym typeface="Calibri"/>
              </a:rPr>
              <a:t>Carlotta</a:t>
            </a:r>
            <a:endParaRPr>
              <a:latin typeface="Calibri"/>
              <a:ea typeface="Calibri"/>
              <a:cs typeface="Calibri"/>
              <a:sym typeface="Calibri"/>
            </a:endParaRPr>
          </a:p>
        </p:txBody>
      </p:sp>
      <p:sp>
        <p:nvSpPr>
          <p:cNvPr id="403" name="Google Shape;403;g228b830c697_0_24"/>
          <p:cNvSpPr txBox="1"/>
          <p:nvPr/>
        </p:nvSpPr>
        <p:spPr>
          <a:xfrm>
            <a:off x="8239000" y="2918450"/>
            <a:ext cx="3780000" cy="1177200"/>
          </a:xfrm>
          <a:prstGeom prst="rect">
            <a:avLst/>
          </a:prstGeom>
          <a:solidFill>
            <a:srgbClr val="F6B26B"/>
          </a:solid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lang="nl-NL" sz="1800">
                <a:solidFill>
                  <a:schemeClr val="dk1"/>
                </a:solidFill>
                <a:latin typeface="Calibri"/>
                <a:ea typeface="Calibri"/>
                <a:cs typeface="Calibri"/>
                <a:sym typeface="Calibri"/>
              </a:rPr>
              <a:t>opportunity of understanding possible option of changing the food systems  Adina </a:t>
            </a:r>
            <a:endParaRPr>
              <a:latin typeface="Calibri"/>
              <a:ea typeface="Calibri"/>
              <a:cs typeface="Calibri"/>
              <a:sym typeface="Calibri"/>
            </a:endParaRPr>
          </a:p>
        </p:txBody>
      </p:sp>
      <p:sp>
        <p:nvSpPr>
          <p:cNvPr id="404" name="Google Shape;404;g228b830c697_0_24"/>
          <p:cNvSpPr txBox="1"/>
          <p:nvPr/>
        </p:nvSpPr>
        <p:spPr>
          <a:xfrm>
            <a:off x="345100" y="4239775"/>
            <a:ext cx="11673900" cy="4617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nl-NL" sz="1800">
                <a:solidFill>
                  <a:schemeClr val="dk1"/>
                </a:solidFill>
                <a:latin typeface="Calibri"/>
                <a:ea typeface="Calibri"/>
                <a:cs typeface="Calibri"/>
                <a:sym typeface="Calibri"/>
              </a:rPr>
              <a:t>What is the personal reflection of each team member on the process and result?</a:t>
            </a:r>
            <a:endParaRPr/>
          </a:p>
        </p:txBody>
      </p:sp>
      <p:sp>
        <p:nvSpPr>
          <p:cNvPr id="405" name="Google Shape;405;g228b830c697_0_24"/>
          <p:cNvSpPr txBox="1"/>
          <p:nvPr/>
        </p:nvSpPr>
        <p:spPr>
          <a:xfrm>
            <a:off x="345100" y="4688625"/>
            <a:ext cx="3780000" cy="1129500"/>
          </a:xfrm>
          <a:prstGeom prst="rect">
            <a:avLst/>
          </a:prstGeom>
          <a:solidFill>
            <a:srgbClr val="F9E4E0"/>
          </a:solidFill>
          <a:ln>
            <a:noFill/>
          </a:ln>
        </p:spPr>
        <p:txBody>
          <a:bodyPr anchorCtr="0" anchor="ctr" bIns="91425" lIns="91425" spcFirstLastPara="1" rIns="91425" wrap="square" tIns="91425">
            <a:noAutofit/>
          </a:bodyPr>
          <a:lstStyle/>
          <a:p>
            <a:pPr indent="0" lvl="0" marL="89999" rtl="0" algn="ctr">
              <a:lnSpc>
                <a:spcPct val="100000"/>
              </a:lnSpc>
              <a:spcBef>
                <a:spcPts val="0"/>
              </a:spcBef>
              <a:spcAft>
                <a:spcPts val="0"/>
              </a:spcAft>
              <a:buClr>
                <a:schemeClr val="dk1"/>
              </a:buClr>
              <a:buSzPts val="1100"/>
              <a:buFont typeface="Arial"/>
              <a:buNone/>
            </a:pPr>
            <a:r>
              <a:rPr lang="nl-NL">
                <a:solidFill>
                  <a:schemeClr val="dk1"/>
                </a:solidFill>
                <a:latin typeface="Calibri"/>
                <a:ea typeface="Calibri"/>
                <a:cs typeface="Calibri"/>
                <a:sym typeface="Calibri"/>
              </a:rPr>
              <a:t>very useful for my doctoral research, teamwork and managing skills; results are satisfactory, a larger local team would lead to a more in-depth approach - </a:t>
            </a:r>
            <a:r>
              <a:rPr lang="nl-NL">
                <a:solidFill>
                  <a:schemeClr val="dk1"/>
                </a:solidFill>
                <a:latin typeface="Calibri"/>
                <a:ea typeface="Calibri"/>
                <a:cs typeface="Calibri"/>
                <a:sym typeface="Calibri"/>
              </a:rPr>
              <a:t>Ioana</a:t>
            </a:r>
            <a:endParaRPr b="0" i="0" sz="1000" u="none" cap="none" strike="noStrike">
              <a:solidFill>
                <a:srgbClr val="000000"/>
              </a:solidFill>
              <a:latin typeface="Arial"/>
              <a:ea typeface="Arial"/>
              <a:cs typeface="Arial"/>
              <a:sym typeface="Arial"/>
            </a:endParaRPr>
          </a:p>
        </p:txBody>
      </p:sp>
      <p:sp>
        <p:nvSpPr>
          <p:cNvPr id="406" name="Google Shape;406;g228b830c697_0_24"/>
          <p:cNvSpPr txBox="1"/>
          <p:nvPr/>
        </p:nvSpPr>
        <p:spPr>
          <a:xfrm>
            <a:off x="4292050" y="4690000"/>
            <a:ext cx="3780000" cy="1176000"/>
          </a:xfrm>
          <a:prstGeom prst="rect">
            <a:avLst/>
          </a:prstGeom>
          <a:solidFill>
            <a:srgbClr val="E6B8AF"/>
          </a:solidFill>
          <a:ln>
            <a:noFill/>
          </a:ln>
        </p:spPr>
        <p:txBody>
          <a:bodyPr anchorCtr="0" anchor="t" bIns="91425" lIns="91425" spcFirstLastPara="1" rIns="91425" wrap="square" tIns="91425">
            <a:spAutoFit/>
          </a:bodyPr>
          <a:lstStyle/>
          <a:p>
            <a:pPr indent="-809999" lvl="0" marL="719999" rtl="0" algn="ctr">
              <a:lnSpc>
                <a:spcPct val="120000"/>
              </a:lnSpc>
              <a:spcBef>
                <a:spcPts val="0"/>
              </a:spcBef>
              <a:spcAft>
                <a:spcPts val="0"/>
              </a:spcAft>
              <a:buNone/>
            </a:pPr>
            <a:r>
              <a:rPr lang="nl-NL">
                <a:solidFill>
                  <a:schemeClr val="dk1"/>
                </a:solidFill>
                <a:latin typeface="Calibri"/>
                <a:ea typeface="Calibri"/>
                <a:cs typeface="Calibri"/>
                <a:sym typeface="Calibri"/>
              </a:rPr>
              <a:t>inspiring content and perspectives, liberty in </a:t>
            </a:r>
            <a:endParaRPr>
              <a:solidFill>
                <a:schemeClr val="dk1"/>
              </a:solidFill>
              <a:latin typeface="Calibri"/>
              <a:ea typeface="Calibri"/>
              <a:cs typeface="Calibri"/>
              <a:sym typeface="Calibri"/>
            </a:endParaRPr>
          </a:p>
          <a:p>
            <a:pPr indent="-809999" lvl="0" marL="719999" rtl="0" algn="ctr">
              <a:lnSpc>
                <a:spcPct val="120000"/>
              </a:lnSpc>
              <a:spcBef>
                <a:spcPts val="0"/>
              </a:spcBef>
              <a:spcAft>
                <a:spcPts val="0"/>
              </a:spcAft>
              <a:buNone/>
            </a:pPr>
            <a:r>
              <a:rPr lang="nl-NL">
                <a:solidFill>
                  <a:schemeClr val="dk1"/>
                </a:solidFill>
                <a:latin typeface="Calibri"/>
                <a:ea typeface="Calibri"/>
                <a:cs typeface="Calibri"/>
                <a:sym typeface="Calibri"/>
              </a:rPr>
              <a:t>research process, good communication/feedback </a:t>
            </a:r>
            <a:endParaRPr>
              <a:solidFill>
                <a:schemeClr val="dk1"/>
              </a:solidFill>
              <a:latin typeface="Calibri"/>
              <a:ea typeface="Calibri"/>
              <a:cs typeface="Calibri"/>
              <a:sym typeface="Calibri"/>
            </a:endParaRPr>
          </a:p>
          <a:p>
            <a:pPr indent="0" lvl="0" marL="0" rtl="0" algn="ctr">
              <a:lnSpc>
                <a:spcPct val="120000"/>
              </a:lnSpc>
              <a:spcBef>
                <a:spcPts val="0"/>
              </a:spcBef>
              <a:spcAft>
                <a:spcPts val="0"/>
              </a:spcAft>
              <a:buNone/>
            </a:pPr>
            <a:r>
              <a:rPr lang="nl-NL">
                <a:solidFill>
                  <a:schemeClr val="dk1"/>
                </a:solidFill>
                <a:latin typeface="Calibri"/>
                <a:ea typeface="Calibri"/>
                <a:cs typeface="Calibri"/>
                <a:sym typeface="Calibri"/>
              </a:rPr>
              <a:t>and support, assignment important for internalization, pleased with result - Carlotta </a:t>
            </a:r>
            <a:endParaRPr>
              <a:latin typeface="Calibri"/>
              <a:ea typeface="Calibri"/>
              <a:cs typeface="Calibri"/>
              <a:sym typeface="Calibri"/>
            </a:endParaRPr>
          </a:p>
        </p:txBody>
      </p:sp>
      <p:sp>
        <p:nvSpPr>
          <p:cNvPr id="407" name="Google Shape;407;g228b830c697_0_24"/>
          <p:cNvSpPr txBox="1"/>
          <p:nvPr/>
        </p:nvSpPr>
        <p:spPr>
          <a:xfrm>
            <a:off x="8239100" y="4690000"/>
            <a:ext cx="3780000" cy="1177200"/>
          </a:xfrm>
          <a:prstGeom prst="rect">
            <a:avLst/>
          </a:prstGeom>
          <a:solidFill>
            <a:srgbClr val="DD7E6B"/>
          </a:solid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lang="nl-NL" sz="1700">
                <a:solidFill>
                  <a:schemeClr val="dk1"/>
                </a:solidFill>
                <a:latin typeface="Calibri"/>
                <a:ea typeface="Calibri"/>
                <a:cs typeface="Calibri"/>
                <a:sym typeface="Calibri"/>
              </a:rPr>
              <a:t>very useful for my PhD research on sustainable development </a:t>
            </a:r>
            <a:endParaRPr sz="1700">
              <a:solidFill>
                <a:schemeClr val="dk1"/>
              </a:solidFill>
              <a:latin typeface="Calibri"/>
              <a:ea typeface="Calibri"/>
              <a:cs typeface="Calibri"/>
              <a:sym typeface="Calibri"/>
            </a:endParaRPr>
          </a:p>
          <a:p>
            <a:pPr indent="0" lvl="0" marL="0" rtl="0" algn="ctr">
              <a:lnSpc>
                <a:spcPct val="120000"/>
              </a:lnSpc>
              <a:spcBef>
                <a:spcPts val="0"/>
              </a:spcBef>
              <a:spcAft>
                <a:spcPts val="0"/>
              </a:spcAft>
              <a:buNone/>
            </a:pPr>
            <a:r>
              <a:rPr lang="nl-NL" sz="1700">
                <a:solidFill>
                  <a:schemeClr val="dk1"/>
                </a:solidFill>
                <a:latin typeface="Calibri"/>
                <a:ea typeface="Calibri"/>
                <a:cs typeface="Calibri"/>
                <a:sym typeface="Calibri"/>
              </a:rPr>
              <a:t>Adina</a:t>
            </a:r>
            <a:endParaRPr sz="21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28b830c697_0_0"/>
          <p:cNvSpPr txBox="1"/>
          <p:nvPr>
            <p:ph type="title"/>
          </p:nvPr>
        </p:nvSpPr>
        <p:spPr>
          <a:xfrm>
            <a:off x="838200" y="365125"/>
            <a:ext cx="10515600" cy="444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60000"/>
              <a:buNone/>
            </a:pPr>
            <a:r>
              <a:rPr lang="nl-NL" sz="3000"/>
              <a:t>General introduction on the Llab - Bucharest </a:t>
            </a:r>
            <a:endParaRPr sz="3000"/>
          </a:p>
        </p:txBody>
      </p:sp>
      <p:sp>
        <p:nvSpPr>
          <p:cNvPr id="189" name="Google Shape;189;g228b830c697_0_0"/>
          <p:cNvSpPr txBox="1"/>
          <p:nvPr>
            <p:ph idx="1" type="body"/>
          </p:nvPr>
        </p:nvSpPr>
        <p:spPr>
          <a:xfrm>
            <a:off x="838200" y="994875"/>
            <a:ext cx="10515600" cy="5181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nl-NL"/>
              <a:t>context </a:t>
            </a:r>
            <a:endParaRPr/>
          </a:p>
        </p:txBody>
      </p:sp>
      <p:pic>
        <p:nvPicPr>
          <p:cNvPr id="190" name="Google Shape;190;g228b830c697_0_0"/>
          <p:cNvPicPr preferRelativeResize="0"/>
          <p:nvPr/>
        </p:nvPicPr>
        <p:blipFill rotWithShape="1">
          <a:blip r:embed="rId3">
            <a:alphaModFix/>
          </a:blip>
          <a:srcRect b="0" l="0" r="0" t="0"/>
          <a:stretch/>
        </p:blipFill>
        <p:spPr>
          <a:xfrm>
            <a:off x="656404" y="1075775"/>
            <a:ext cx="4827000" cy="5020100"/>
          </a:xfrm>
          <a:prstGeom prst="rect">
            <a:avLst/>
          </a:prstGeom>
          <a:noFill/>
          <a:ln>
            <a:noFill/>
          </a:ln>
        </p:spPr>
      </p:pic>
      <p:sp>
        <p:nvSpPr>
          <p:cNvPr id="191" name="Google Shape;191;g228b830c697_0_0"/>
          <p:cNvSpPr txBox="1"/>
          <p:nvPr/>
        </p:nvSpPr>
        <p:spPr>
          <a:xfrm>
            <a:off x="5601925" y="1075775"/>
            <a:ext cx="5427600" cy="51627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rgbClr val="000000"/>
              </a:buClr>
              <a:buSzPts val="1300"/>
              <a:buFont typeface="Arial"/>
              <a:buNone/>
            </a:pPr>
            <a:r>
              <a:rPr b="0" i="0" lang="nl-NL" sz="1300" u="none" cap="none" strike="noStrike">
                <a:solidFill>
                  <a:srgbClr val="000000"/>
                </a:solidFill>
                <a:latin typeface="Arial"/>
                <a:ea typeface="Arial"/>
                <a:cs typeface="Arial"/>
                <a:sym typeface="Arial"/>
              </a:rPr>
              <a:t>Context:</a:t>
            </a:r>
            <a:endParaRPr b="0" i="0" sz="13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rgbClr val="000000"/>
              </a:buClr>
              <a:buSzPts val="1300"/>
              <a:buFont typeface="Arial"/>
              <a:buNone/>
            </a:pPr>
            <a:r>
              <a:rPr b="0" i="0" lang="nl-NL" sz="1300" u="none" cap="none" strike="noStrike">
                <a:solidFill>
                  <a:srgbClr val="000000"/>
                </a:solidFill>
                <a:latin typeface="Arial"/>
                <a:ea typeface="Arial"/>
                <a:cs typeface="Arial"/>
                <a:sym typeface="Arial"/>
              </a:rPr>
              <a:t>•</a:t>
            </a:r>
            <a:r>
              <a:rPr b="0" i="0" lang="nl-NL" sz="1300" u="none" cap="none" strike="noStrike">
                <a:solidFill>
                  <a:srgbClr val="000000"/>
                </a:solidFill>
                <a:latin typeface="Calibri"/>
                <a:ea typeface="Calibri"/>
                <a:cs typeface="Calibri"/>
                <a:sym typeface="Calibri"/>
              </a:rPr>
              <a:t>Bucharest is subjected to </a:t>
            </a:r>
            <a:r>
              <a:rPr b="1" i="0" lang="nl-NL" sz="1300" u="none" cap="none" strike="noStrike">
                <a:solidFill>
                  <a:srgbClr val="000000"/>
                </a:solidFill>
                <a:latin typeface="Calibri"/>
                <a:ea typeface="Calibri"/>
                <a:cs typeface="Calibri"/>
                <a:sym typeface="Calibri"/>
              </a:rPr>
              <a:t>suburban sprawl</a:t>
            </a:r>
            <a:r>
              <a:rPr b="0" i="0" lang="nl-NL" sz="1300" u="none" cap="none" strike="noStrike">
                <a:solidFill>
                  <a:srgbClr val="000000"/>
                </a:solidFill>
                <a:latin typeface="Calibri"/>
                <a:ea typeface="Calibri"/>
                <a:cs typeface="Calibri"/>
                <a:sym typeface="Calibri"/>
              </a:rPr>
              <a:t> in the nearby regions, previously rural and agricultural regions.</a:t>
            </a:r>
            <a:endParaRPr b="0" i="0" sz="1300" u="none" cap="none" strike="noStrike">
              <a:solidFill>
                <a:srgbClr val="000000"/>
              </a:solidFill>
              <a:latin typeface="Calibri"/>
              <a:ea typeface="Calibri"/>
              <a:cs typeface="Calibri"/>
              <a:sym typeface="Calibri"/>
            </a:endParaRPr>
          </a:p>
          <a:p>
            <a:pPr indent="0" lvl="0" marL="0" marR="0" rtl="0" algn="l">
              <a:lnSpc>
                <a:spcPct val="170000"/>
              </a:lnSpc>
              <a:spcBef>
                <a:spcPts val="0"/>
              </a:spcBef>
              <a:spcAft>
                <a:spcPts val="0"/>
              </a:spcAft>
              <a:buClr>
                <a:srgbClr val="000000"/>
              </a:buClr>
              <a:buSzPts val="1300"/>
              <a:buFont typeface="Arial"/>
              <a:buNone/>
            </a:pPr>
            <a:r>
              <a:rPr b="0" i="0" lang="nl-NL" sz="1300" u="none" cap="none" strike="noStrike">
                <a:solidFill>
                  <a:srgbClr val="000000"/>
                </a:solidFill>
                <a:latin typeface="Arial"/>
                <a:ea typeface="Arial"/>
                <a:cs typeface="Arial"/>
                <a:sym typeface="Arial"/>
              </a:rPr>
              <a:t>•</a:t>
            </a:r>
            <a:r>
              <a:rPr b="0" i="0" lang="nl-NL" sz="1300" u="none" cap="none" strike="noStrike">
                <a:solidFill>
                  <a:srgbClr val="000000"/>
                </a:solidFill>
                <a:latin typeface="Calibri"/>
                <a:ea typeface="Calibri"/>
                <a:cs typeface="Calibri"/>
                <a:sym typeface="Calibri"/>
              </a:rPr>
              <a:t>Most city inhabitants </a:t>
            </a:r>
            <a:r>
              <a:rPr b="1" i="0" lang="nl-NL" sz="1300" u="none" cap="none" strike="noStrike">
                <a:solidFill>
                  <a:srgbClr val="000000"/>
                </a:solidFill>
                <a:latin typeface="Calibri"/>
                <a:ea typeface="Calibri"/>
                <a:cs typeface="Calibri"/>
                <a:sym typeface="Calibri"/>
              </a:rPr>
              <a:t>reject urban agriculture (UA)</a:t>
            </a:r>
            <a:r>
              <a:rPr b="0" i="0" lang="nl-NL" sz="1300" u="none" cap="none" strike="noStrike">
                <a:solidFill>
                  <a:srgbClr val="000000"/>
                </a:solidFill>
                <a:latin typeface="Calibri"/>
                <a:ea typeface="Calibri"/>
                <a:cs typeface="Calibri"/>
                <a:sym typeface="Calibri"/>
              </a:rPr>
              <a:t> due to concerns on image, hygiene, odours from composting, health quality of produce due to pollution, as well as its association to poverty from communist times when urban agriculture was state mandated in order to provide the population with the necessary food supply.</a:t>
            </a:r>
            <a:endParaRPr b="0" i="0" sz="1300" u="none" cap="none" strike="noStrike">
              <a:solidFill>
                <a:srgbClr val="000000"/>
              </a:solidFill>
              <a:latin typeface="Calibri"/>
              <a:ea typeface="Calibri"/>
              <a:cs typeface="Calibri"/>
              <a:sym typeface="Calibri"/>
            </a:endParaRPr>
          </a:p>
          <a:p>
            <a:pPr indent="0" lvl="0" marL="0" marR="0" rtl="0" algn="l">
              <a:lnSpc>
                <a:spcPct val="170000"/>
              </a:lnSpc>
              <a:spcBef>
                <a:spcPts val="0"/>
              </a:spcBef>
              <a:spcAft>
                <a:spcPts val="0"/>
              </a:spcAft>
              <a:buClr>
                <a:srgbClr val="000000"/>
              </a:buClr>
              <a:buSzPts val="1300"/>
              <a:buFont typeface="Arial"/>
              <a:buNone/>
            </a:pPr>
            <a:r>
              <a:rPr b="0" i="0" lang="nl-NL" sz="1300" u="none" cap="none" strike="noStrike">
                <a:solidFill>
                  <a:srgbClr val="000000"/>
                </a:solidFill>
                <a:latin typeface="Arial"/>
                <a:ea typeface="Arial"/>
                <a:cs typeface="Arial"/>
                <a:sym typeface="Arial"/>
              </a:rPr>
              <a:t>•</a:t>
            </a:r>
            <a:r>
              <a:rPr b="0" i="0" lang="nl-NL" sz="1300" u="none" cap="none" strike="noStrike">
                <a:solidFill>
                  <a:srgbClr val="000000"/>
                </a:solidFill>
                <a:latin typeface="Calibri"/>
                <a:ea typeface="Calibri"/>
                <a:cs typeface="Calibri"/>
                <a:sym typeface="Calibri"/>
              </a:rPr>
              <a:t>The </a:t>
            </a:r>
            <a:r>
              <a:rPr b="1" i="0" lang="nl-NL" sz="1300" u="none" cap="none" strike="noStrike">
                <a:solidFill>
                  <a:srgbClr val="000000"/>
                </a:solidFill>
                <a:latin typeface="Calibri"/>
                <a:ea typeface="Calibri"/>
                <a:cs typeface="Calibri"/>
                <a:sym typeface="Calibri"/>
              </a:rPr>
              <a:t>growing interest</a:t>
            </a:r>
            <a:r>
              <a:rPr b="0" i="0" lang="nl-NL" sz="1300" u="none" cap="none" strike="noStrike">
                <a:solidFill>
                  <a:srgbClr val="000000"/>
                </a:solidFill>
                <a:latin typeface="Calibri"/>
                <a:ea typeface="Calibri"/>
                <a:cs typeface="Calibri"/>
                <a:sym typeface="Calibri"/>
              </a:rPr>
              <a:t> of city inhabitants in </a:t>
            </a:r>
            <a:r>
              <a:rPr b="1" i="0" lang="nl-NL" sz="1300" u="none" cap="none" strike="noStrike">
                <a:solidFill>
                  <a:srgbClr val="000000"/>
                </a:solidFill>
                <a:latin typeface="Calibri"/>
                <a:ea typeface="Calibri"/>
                <a:cs typeface="Calibri"/>
                <a:sym typeface="Calibri"/>
              </a:rPr>
              <a:t>sustainable practices </a:t>
            </a:r>
            <a:r>
              <a:rPr b="0" i="0" lang="nl-NL" sz="1300" u="none" cap="none" strike="noStrike">
                <a:solidFill>
                  <a:srgbClr val="000000"/>
                </a:solidFill>
                <a:latin typeface="Calibri"/>
                <a:ea typeface="Calibri"/>
                <a:cs typeface="Calibri"/>
                <a:sym typeface="Calibri"/>
              </a:rPr>
              <a:t>and food growing in urban contexts can be observed in the presence of newly established community gardens and composting stations in and around the city area</a:t>
            </a:r>
            <a:endParaRPr b="0" i="0" sz="1300" u="none" cap="none" strike="noStrike">
              <a:solidFill>
                <a:srgbClr val="000000"/>
              </a:solidFill>
              <a:latin typeface="Calibri"/>
              <a:ea typeface="Calibri"/>
              <a:cs typeface="Calibri"/>
              <a:sym typeface="Calibri"/>
            </a:endParaRPr>
          </a:p>
          <a:p>
            <a:pPr indent="0" lvl="0" marL="0" marR="0" rtl="0" algn="l">
              <a:lnSpc>
                <a:spcPct val="170000"/>
              </a:lnSpc>
              <a:spcBef>
                <a:spcPts val="0"/>
              </a:spcBef>
              <a:spcAft>
                <a:spcPts val="0"/>
              </a:spcAft>
              <a:buClr>
                <a:srgbClr val="000000"/>
              </a:buClr>
              <a:buSzPts val="1300"/>
              <a:buFont typeface="Arial"/>
              <a:buNone/>
            </a:pPr>
            <a:r>
              <a:rPr b="0" i="0" lang="nl-NL" sz="1300" u="none" cap="none" strike="noStrike">
                <a:solidFill>
                  <a:srgbClr val="000000"/>
                </a:solidFill>
                <a:latin typeface="Arial"/>
                <a:ea typeface="Arial"/>
                <a:cs typeface="Arial"/>
                <a:sym typeface="Arial"/>
              </a:rPr>
              <a:t>•</a:t>
            </a:r>
            <a:r>
              <a:rPr b="0" i="0" lang="nl-NL" sz="1300" u="none" cap="none" strike="noStrike">
                <a:solidFill>
                  <a:srgbClr val="000000"/>
                </a:solidFill>
                <a:latin typeface="Calibri"/>
                <a:ea typeface="Calibri"/>
                <a:cs typeface="Calibri"/>
                <a:sym typeface="Calibri"/>
              </a:rPr>
              <a:t>The </a:t>
            </a:r>
            <a:r>
              <a:rPr b="1" i="0" lang="nl-NL" sz="1300" u="none" cap="none" strike="noStrike">
                <a:solidFill>
                  <a:srgbClr val="000000"/>
                </a:solidFill>
                <a:latin typeface="Calibri"/>
                <a:ea typeface="Calibri"/>
                <a:cs typeface="Calibri"/>
                <a:sym typeface="Calibri"/>
              </a:rPr>
              <a:t>Buruiană</a:t>
            </a:r>
            <a:r>
              <a:rPr b="0" i="0" lang="nl-NL" sz="1300" u="none" cap="none" strike="noStrike">
                <a:solidFill>
                  <a:srgbClr val="000000"/>
                </a:solidFill>
                <a:latin typeface="Calibri"/>
                <a:ea typeface="Calibri"/>
                <a:cs typeface="Calibri"/>
                <a:sym typeface="Calibri"/>
              </a:rPr>
              <a:t> community garden is located in Domnești, 4 km away from the limit of Bucharest and the ring road surrounding the city.</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228b830c697_0_0"/>
          <p:cNvSpPr/>
          <p:nvPr/>
        </p:nvSpPr>
        <p:spPr>
          <a:xfrm>
            <a:off x="1365950" y="4173625"/>
            <a:ext cx="363600" cy="363600"/>
          </a:xfrm>
          <a:prstGeom prst="ellipse">
            <a:avLst/>
          </a:prstGeom>
          <a:noFill/>
          <a:ln cap="flat" cmpd="sng" w="114300">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2c16c2f149_0_4"/>
          <p:cNvSpPr/>
          <p:nvPr/>
        </p:nvSpPr>
        <p:spPr>
          <a:xfrm rot="10800000">
            <a:off x="7944375" y="993550"/>
            <a:ext cx="4098900" cy="5117100"/>
          </a:xfrm>
          <a:prstGeom prst="round2DiagRect">
            <a:avLst>
              <a:gd fmla="val 0" name="adj1"/>
              <a:gd fmla="val 17764" name="adj2"/>
            </a:avLst>
          </a:prstGeom>
          <a:solidFill>
            <a:srgbClr val="D0E0E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22c16c2f149_0_4"/>
          <p:cNvSpPr txBox="1"/>
          <p:nvPr>
            <p:ph type="title"/>
          </p:nvPr>
        </p:nvSpPr>
        <p:spPr>
          <a:xfrm>
            <a:off x="838200" y="365125"/>
            <a:ext cx="10515600" cy="444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60000"/>
              <a:buNone/>
            </a:pPr>
            <a:r>
              <a:rPr lang="nl-NL" sz="3000"/>
              <a:t>General introduction on the Llab - Buruiană Community Garden </a:t>
            </a:r>
            <a:endParaRPr sz="3000"/>
          </a:p>
        </p:txBody>
      </p:sp>
      <p:pic>
        <p:nvPicPr>
          <p:cNvPr id="200" name="Google Shape;200;g22c16c2f149_0_4"/>
          <p:cNvPicPr preferRelativeResize="0"/>
          <p:nvPr/>
        </p:nvPicPr>
        <p:blipFill rotWithShape="1">
          <a:blip r:embed="rId3">
            <a:alphaModFix/>
          </a:blip>
          <a:srcRect b="0" l="0" r="0" t="0"/>
          <a:stretch/>
        </p:blipFill>
        <p:spPr>
          <a:xfrm>
            <a:off x="656388" y="2630653"/>
            <a:ext cx="6713024" cy="3458272"/>
          </a:xfrm>
          <a:prstGeom prst="rect">
            <a:avLst/>
          </a:prstGeom>
          <a:noFill/>
          <a:ln>
            <a:noFill/>
          </a:ln>
        </p:spPr>
      </p:pic>
      <p:sp>
        <p:nvSpPr>
          <p:cNvPr id="201" name="Google Shape;201;g22c16c2f149_0_4"/>
          <p:cNvSpPr txBox="1"/>
          <p:nvPr/>
        </p:nvSpPr>
        <p:spPr>
          <a:xfrm>
            <a:off x="656399" y="896225"/>
            <a:ext cx="6805200" cy="1647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0" i="0" lang="nl-NL" u="none" cap="none" strike="noStrike">
                <a:solidFill>
                  <a:srgbClr val="000000"/>
                </a:solidFill>
                <a:latin typeface="Calibri"/>
                <a:ea typeface="Calibri"/>
                <a:cs typeface="Calibri"/>
                <a:sym typeface="Calibri"/>
              </a:rPr>
              <a:t>•a </a:t>
            </a:r>
            <a:r>
              <a:rPr b="1" i="0" lang="nl-NL" u="none" cap="none" strike="noStrike">
                <a:solidFill>
                  <a:srgbClr val="000000"/>
                </a:solidFill>
                <a:latin typeface="Calibri"/>
                <a:ea typeface="Calibri"/>
                <a:cs typeface="Calibri"/>
                <a:sym typeface="Calibri"/>
              </a:rPr>
              <a:t>bottom-up initiative</a:t>
            </a:r>
            <a:r>
              <a:rPr b="0" i="0" lang="nl-NL" u="none" cap="none" strike="noStrike">
                <a:solidFill>
                  <a:srgbClr val="000000"/>
                </a:solidFill>
                <a:latin typeface="Calibri"/>
                <a:ea typeface="Calibri"/>
                <a:cs typeface="Calibri"/>
                <a:sym typeface="Calibri"/>
              </a:rPr>
              <a:t> of a group of young people who want to lead a </a:t>
            </a:r>
            <a:r>
              <a:rPr b="1" i="0" lang="nl-NL" u="none" cap="none" strike="noStrike">
                <a:solidFill>
                  <a:srgbClr val="000000"/>
                </a:solidFill>
                <a:latin typeface="Calibri"/>
                <a:ea typeface="Calibri"/>
                <a:cs typeface="Calibri"/>
                <a:sym typeface="Calibri"/>
              </a:rPr>
              <a:t>sustainable lifestyle</a:t>
            </a:r>
            <a:endParaRPr b="0" i="0" u="none" cap="none" strike="noStrike">
              <a:solidFill>
                <a:srgbClr val="000000"/>
              </a:solidFill>
              <a:latin typeface="Calibri"/>
              <a:ea typeface="Calibri"/>
              <a:cs typeface="Calibri"/>
              <a:sym typeface="Calibri"/>
            </a:endParaRPr>
          </a:p>
          <a:p>
            <a:pPr indent="0" lvl="0" marL="0" marR="0" rtl="0" algn="l">
              <a:lnSpc>
                <a:spcPct val="115000"/>
              </a:lnSpc>
              <a:spcBef>
                <a:spcPts val="1000"/>
              </a:spcBef>
              <a:spcAft>
                <a:spcPts val="0"/>
              </a:spcAft>
              <a:buClr>
                <a:srgbClr val="000000"/>
              </a:buClr>
              <a:buSzPts val="1200"/>
              <a:buFont typeface="Arial"/>
              <a:buNone/>
            </a:pPr>
            <a:r>
              <a:rPr b="0" i="0" lang="nl-NL" u="none" cap="none" strike="noStrike">
                <a:solidFill>
                  <a:srgbClr val="000000"/>
                </a:solidFill>
                <a:latin typeface="Calibri"/>
                <a:ea typeface="Calibri"/>
                <a:cs typeface="Calibri"/>
                <a:sym typeface="Calibri"/>
              </a:rPr>
              <a:t>•a space for </a:t>
            </a:r>
            <a:r>
              <a:rPr b="1" i="0" lang="nl-NL" u="none" cap="none" strike="noStrike">
                <a:solidFill>
                  <a:srgbClr val="000000"/>
                </a:solidFill>
                <a:latin typeface="Calibri"/>
                <a:ea typeface="Calibri"/>
                <a:cs typeface="Calibri"/>
                <a:sym typeface="Calibri"/>
              </a:rPr>
              <a:t>growing food</a:t>
            </a:r>
            <a:r>
              <a:rPr b="0" i="0" lang="nl-NL" u="none" cap="none" strike="noStrike">
                <a:solidFill>
                  <a:srgbClr val="000000"/>
                </a:solidFill>
                <a:latin typeface="Calibri"/>
                <a:ea typeface="Calibri"/>
                <a:cs typeface="Calibri"/>
                <a:sym typeface="Calibri"/>
              </a:rPr>
              <a:t>, </a:t>
            </a:r>
            <a:r>
              <a:rPr b="1" i="0" lang="nl-NL" u="none" cap="none" strike="noStrike">
                <a:solidFill>
                  <a:srgbClr val="000000"/>
                </a:solidFill>
                <a:latin typeface="Calibri"/>
                <a:ea typeface="Calibri"/>
                <a:cs typeface="Calibri"/>
                <a:sym typeface="Calibri"/>
              </a:rPr>
              <a:t>education</a:t>
            </a:r>
            <a:r>
              <a:rPr b="0" i="0" lang="nl-NL" u="none" cap="none" strike="noStrike">
                <a:solidFill>
                  <a:srgbClr val="000000"/>
                </a:solidFill>
                <a:latin typeface="Calibri"/>
                <a:ea typeface="Calibri"/>
                <a:cs typeface="Calibri"/>
                <a:sym typeface="Calibri"/>
              </a:rPr>
              <a:t> and </a:t>
            </a:r>
            <a:r>
              <a:rPr b="1" i="0" lang="nl-NL" u="none" cap="none" strike="noStrike">
                <a:solidFill>
                  <a:srgbClr val="000000"/>
                </a:solidFill>
                <a:latin typeface="Calibri"/>
                <a:ea typeface="Calibri"/>
                <a:cs typeface="Calibri"/>
                <a:sym typeface="Calibri"/>
              </a:rPr>
              <a:t>socialisation</a:t>
            </a:r>
            <a:r>
              <a:rPr b="0" i="0" lang="nl-NL" u="none" cap="none" strike="noStrike">
                <a:solidFill>
                  <a:srgbClr val="000000"/>
                </a:solidFill>
                <a:latin typeface="Calibri"/>
                <a:ea typeface="Calibri"/>
                <a:cs typeface="Calibri"/>
                <a:sym typeface="Calibri"/>
              </a:rPr>
              <a:t> following principles of regenerative agriculture and sustainable practices</a:t>
            </a:r>
            <a:endParaRPr b="0" i="0" u="none" cap="none" strike="noStrike">
              <a:solidFill>
                <a:srgbClr val="000000"/>
              </a:solidFill>
              <a:latin typeface="Calibri"/>
              <a:ea typeface="Calibri"/>
              <a:cs typeface="Calibri"/>
              <a:sym typeface="Calibri"/>
            </a:endParaRPr>
          </a:p>
          <a:p>
            <a:pPr indent="0" lvl="0" marL="0" marR="0" rtl="0" algn="l">
              <a:lnSpc>
                <a:spcPct val="115000"/>
              </a:lnSpc>
              <a:spcBef>
                <a:spcPts val="1000"/>
              </a:spcBef>
              <a:spcAft>
                <a:spcPts val="0"/>
              </a:spcAft>
              <a:buClr>
                <a:srgbClr val="000000"/>
              </a:buClr>
              <a:buSzPts val="1200"/>
              <a:buFont typeface="Arial"/>
              <a:buNone/>
            </a:pPr>
            <a:r>
              <a:rPr b="0" i="0" lang="nl-NL" u="none" cap="none" strike="noStrike">
                <a:solidFill>
                  <a:srgbClr val="000000"/>
                </a:solidFill>
                <a:latin typeface="Calibri"/>
                <a:ea typeface="Calibri"/>
                <a:cs typeface="Calibri"/>
                <a:sym typeface="Calibri"/>
              </a:rPr>
              <a:t>•members have access to the community garden and/or allotment gardens inside the 9000 sqm plot, located next to a river and accessible by car</a:t>
            </a:r>
            <a:endParaRPr b="0" i="0" u="none" cap="none" strike="noStrike">
              <a:solidFill>
                <a:srgbClr val="000000"/>
              </a:solidFill>
              <a:latin typeface="Calibri"/>
              <a:ea typeface="Calibri"/>
              <a:cs typeface="Calibri"/>
              <a:sym typeface="Calibri"/>
            </a:endParaRPr>
          </a:p>
        </p:txBody>
      </p:sp>
      <p:sp>
        <p:nvSpPr>
          <p:cNvPr id="202" name="Google Shape;202;g22c16c2f149_0_4"/>
          <p:cNvSpPr txBox="1"/>
          <p:nvPr/>
        </p:nvSpPr>
        <p:spPr>
          <a:xfrm>
            <a:off x="8113100" y="994200"/>
            <a:ext cx="3851100" cy="486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nl-NL">
                <a:solidFill>
                  <a:schemeClr val="dk1"/>
                </a:solidFill>
                <a:latin typeface="Calibri"/>
                <a:ea typeface="Calibri"/>
                <a:cs typeface="Calibri"/>
                <a:sym typeface="Calibri"/>
              </a:rPr>
              <a:t>Challenges: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nl-NL">
                <a:solidFill>
                  <a:schemeClr val="dk1"/>
                </a:solidFill>
                <a:latin typeface="Calibri"/>
                <a:ea typeface="Calibri"/>
                <a:cs typeface="Calibri"/>
                <a:sym typeface="Calibri"/>
              </a:rPr>
              <a:t>•involving new participants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nl-NL">
                <a:solidFill>
                  <a:schemeClr val="dk1"/>
                </a:solidFill>
                <a:latin typeface="Calibri"/>
                <a:ea typeface="Calibri"/>
                <a:cs typeface="Calibri"/>
                <a:sym typeface="Calibri"/>
              </a:rPr>
              <a:t>•financial sustainability</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nl-NL">
                <a:solidFill>
                  <a:schemeClr val="dk1"/>
                </a:solidFill>
                <a:latin typeface="Calibri"/>
                <a:ea typeface="Calibri"/>
                <a:cs typeface="Calibri"/>
                <a:sym typeface="Calibri"/>
              </a:rPr>
              <a:t>•relationship with local authority</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nl-NL">
                <a:solidFill>
                  <a:schemeClr val="dk1"/>
                </a:solidFill>
                <a:latin typeface="Calibri"/>
                <a:ea typeface="Calibri"/>
                <a:cs typeface="Calibri"/>
                <a:sym typeface="Calibri"/>
              </a:rPr>
              <a:t>•time availability of organisers</a:t>
            </a:r>
            <a:endParaRPr>
              <a:solidFill>
                <a:schemeClr val="dk1"/>
              </a:solidFill>
              <a:latin typeface="Calibri"/>
              <a:ea typeface="Calibri"/>
              <a:cs typeface="Calibri"/>
              <a:sym typeface="Calibri"/>
            </a:endParaRPr>
          </a:p>
          <a:p>
            <a:pPr indent="0" lvl="0" marL="0" rtl="0" algn="l">
              <a:lnSpc>
                <a:spcPct val="115000"/>
              </a:lnSpc>
              <a:spcBef>
                <a:spcPts val="1000"/>
              </a:spcBef>
              <a:spcAft>
                <a:spcPts val="0"/>
              </a:spcAft>
              <a:buNone/>
            </a:pPr>
            <a:r>
              <a:rPr b="1" lang="nl-NL">
                <a:solidFill>
                  <a:schemeClr val="dk1"/>
                </a:solidFill>
                <a:latin typeface="Calibri"/>
                <a:ea typeface="Calibri"/>
                <a:cs typeface="Calibri"/>
                <a:sym typeface="Calibri"/>
              </a:rPr>
              <a:t>Goals:</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nl-NL">
                <a:solidFill>
                  <a:schemeClr val="dk1"/>
                </a:solidFill>
                <a:latin typeface="Calibri"/>
                <a:ea typeface="Calibri"/>
                <a:cs typeface="Calibri"/>
                <a:sym typeface="Calibri"/>
              </a:rPr>
              <a:t>•developing a strategy for long-term functioning</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nl-NL">
                <a:solidFill>
                  <a:schemeClr val="dk1"/>
                </a:solidFill>
                <a:latin typeface="Calibri"/>
                <a:ea typeface="Calibri"/>
                <a:cs typeface="Calibri"/>
                <a:sym typeface="Calibri"/>
              </a:rPr>
              <a:t>•attracting members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nl-NL">
                <a:solidFill>
                  <a:schemeClr val="dk1"/>
                </a:solidFill>
                <a:latin typeface="Calibri"/>
                <a:ea typeface="Calibri"/>
                <a:cs typeface="Calibri"/>
                <a:sym typeface="Calibri"/>
              </a:rPr>
              <a:t>•building collaborations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nl-NL">
                <a:solidFill>
                  <a:schemeClr val="dk1"/>
                </a:solidFill>
                <a:latin typeface="Calibri"/>
                <a:ea typeface="Calibri"/>
                <a:cs typeface="Calibri"/>
                <a:sym typeface="Calibri"/>
              </a:rPr>
              <a:t>•financial sustainability.</a:t>
            </a:r>
            <a:endParaRPr>
              <a:solidFill>
                <a:schemeClr val="dk1"/>
              </a:solidFill>
              <a:latin typeface="Calibri"/>
              <a:ea typeface="Calibri"/>
              <a:cs typeface="Calibri"/>
              <a:sym typeface="Calibri"/>
            </a:endParaRPr>
          </a:p>
          <a:p>
            <a:pPr indent="0" lvl="0" marL="0" rtl="0" algn="l">
              <a:lnSpc>
                <a:spcPct val="115000"/>
              </a:lnSpc>
              <a:spcBef>
                <a:spcPts val="1000"/>
              </a:spcBef>
              <a:spcAft>
                <a:spcPts val="0"/>
              </a:spcAft>
              <a:buNone/>
            </a:pPr>
            <a:r>
              <a:rPr b="1" lang="nl-NL">
                <a:solidFill>
                  <a:schemeClr val="dk1"/>
                </a:solidFill>
                <a:latin typeface="Calibri"/>
                <a:ea typeface="Calibri"/>
                <a:cs typeface="Calibri"/>
                <a:sym typeface="Calibri"/>
              </a:rPr>
              <a:t>Current strategy:</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nl-NL">
                <a:solidFill>
                  <a:schemeClr val="dk1"/>
                </a:solidFill>
                <a:latin typeface="Calibri"/>
                <a:ea typeface="Calibri"/>
                <a:cs typeface="Calibri"/>
                <a:sym typeface="Calibri"/>
              </a:rPr>
              <a:t>•applying for funding as an NGO</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nl-NL">
                <a:solidFill>
                  <a:schemeClr val="dk1"/>
                </a:solidFill>
                <a:latin typeface="Calibri"/>
                <a:ea typeface="Calibri"/>
                <a:cs typeface="Calibri"/>
                <a:sym typeface="Calibri"/>
              </a:rPr>
              <a:t>•existing food forest project that will be built gradually with participants in permaculture crash courses, workshops and other events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nl-NL">
                <a:solidFill>
                  <a:schemeClr val="dk1"/>
                </a:solidFill>
                <a:latin typeface="Calibri"/>
                <a:ea typeface="Calibri"/>
                <a:cs typeface="Calibri"/>
                <a:sym typeface="Calibri"/>
              </a:rPr>
              <a:t>•the long-term plan is to also include a camping area, an open fireplace, toilets, parking spaces and a building for hosting events</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250ec9d56e7_0_110"/>
          <p:cNvSpPr txBox="1"/>
          <p:nvPr>
            <p:ph type="title"/>
          </p:nvPr>
        </p:nvSpPr>
        <p:spPr>
          <a:xfrm>
            <a:off x="838200" y="365125"/>
            <a:ext cx="10515600" cy="444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620"/>
              <a:buNone/>
            </a:pPr>
            <a:r>
              <a:rPr lang="nl-NL" sz="2700"/>
              <a:t>Buruină Community Garden </a:t>
            </a:r>
            <a:r>
              <a:rPr lang="nl-NL" sz="2700"/>
              <a:t>SWOT Analysis</a:t>
            </a:r>
            <a:endParaRPr sz="2700"/>
          </a:p>
        </p:txBody>
      </p:sp>
      <p:grpSp>
        <p:nvGrpSpPr>
          <p:cNvPr id="209" name="Google Shape;209;g250ec9d56e7_0_110"/>
          <p:cNvGrpSpPr/>
          <p:nvPr/>
        </p:nvGrpSpPr>
        <p:grpSpPr>
          <a:xfrm>
            <a:off x="5140951" y="963005"/>
            <a:ext cx="4990057" cy="2583405"/>
            <a:chOff x="3216519" y="1002150"/>
            <a:chExt cx="1944607" cy="1569600"/>
          </a:xfrm>
        </p:grpSpPr>
        <p:sp>
          <p:nvSpPr>
            <p:cNvPr id="210" name="Google Shape;210;g250ec9d56e7_0_110"/>
            <p:cNvSpPr/>
            <p:nvPr/>
          </p:nvSpPr>
          <p:spPr>
            <a:xfrm flipH="1">
              <a:off x="3216519" y="1002150"/>
              <a:ext cx="1944600" cy="1569600"/>
            </a:xfrm>
            <a:prstGeom prst="round2DiagRect">
              <a:avLst>
                <a:gd fmla="val 0" name="adj1"/>
                <a:gd fmla="val 17764" name="adj2"/>
              </a:avLst>
            </a:prstGeom>
            <a:solidFill>
              <a:srgbClr val="1D7E7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g250ec9d56e7_0_110"/>
            <p:cNvSpPr txBox="1"/>
            <p:nvPr/>
          </p:nvSpPr>
          <p:spPr>
            <a:xfrm rot="-5400000">
              <a:off x="4305076" y="1711137"/>
              <a:ext cx="1541400" cy="170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500"/>
                <a:buFont typeface="Arial"/>
                <a:buNone/>
              </a:pPr>
              <a:r>
                <a:rPr b="1" i="0" lang="nl-NL" sz="1500" u="none" cap="none" strike="noStrike">
                  <a:solidFill>
                    <a:srgbClr val="FFFFFF"/>
                  </a:solidFill>
                  <a:latin typeface="Roboto"/>
                  <a:ea typeface="Roboto"/>
                  <a:cs typeface="Roboto"/>
                  <a:sym typeface="Roboto"/>
                </a:rPr>
                <a:t>Weaknesses</a:t>
              </a:r>
              <a:endParaRPr b="0" i="0" sz="1500" u="none" cap="none" strike="noStrike">
                <a:solidFill>
                  <a:srgbClr val="FFFFFF"/>
                </a:solidFill>
                <a:latin typeface="Roboto"/>
                <a:ea typeface="Roboto"/>
                <a:cs typeface="Roboto"/>
                <a:sym typeface="Roboto"/>
              </a:endParaRPr>
            </a:p>
          </p:txBody>
        </p:sp>
        <p:sp>
          <p:nvSpPr>
            <p:cNvPr id="212" name="Google Shape;212;g250ec9d56e7_0_110"/>
            <p:cNvSpPr txBox="1"/>
            <p:nvPr/>
          </p:nvSpPr>
          <p:spPr>
            <a:xfrm>
              <a:off x="3582161" y="1163549"/>
              <a:ext cx="1501800" cy="12468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Lack of interest from </a:t>
              </a:r>
              <a:r>
                <a:rPr b="0" i="0" lang="nl-NL" u="none" cap="none" strike="noStrike">
                  <a:solidFill>
                    <a:schemeClr val="lt1"/>
                  </a:solidFill>
                  <a:latin typeface="Roboto"/>
                  <a:ea typeface="Roboto"/>
                  <a:cs typeface="Roboto"/>
                  <a:sym typeface="Roboto"/>
                </a:rPr>
                <a:t>authorities, </a:t>
              </a:r>
              <a:r>
                <a:rPr b="0" i="0" lang="nl-NL" u="none" cap="none" strike="noStrike">
                  <a:solidFill>
                    <a:srgbClr val="FFFFFF"/>
                  </a:solidFill>
                  <a:latin typeface="Roboto"/>
                  <a:ea typeface="Roboto"/>
                  <a:cs typeface="Roboto"/>
                  <a:sym typeface="Roboto"/>
                </a:rPr>
                <a:t>city inhabitants</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Physical distance to current target group </a:t>
              </a:r>
              <a:r>
                <a:rPr lang="nl-NL">
                  <a:solidFill>
                    <a:srgbClr val="FFFFFF"/>
                  </a:solidFill>
                  <a:latin typeface="Roboto"/>
                  <a:ea typeface="Roboto"/>
                  <a:cs typeface="Roboto"/>
                  <a:sym typeface="Roboto"/>
                </a:rPr>
                <a:t>- </a:t>
              </a:r>
              <a:r>
                <a:rPr b="0" i="0" lang="nl-NL" u="none" cap="none" strike="noStrike">
                  <a:solidFill>
                    <a:srgbClr val="FFFFFF"/>
                  </a:solidFill>
                  <a:latin typeface="Roboto"/>
                  <a:ea typeface="Roboto"/>
                  <a:cs typeface="Roboto"/>
                  <a:sym typeface="Roboto"/>
                </a:rPr>
                <a:t>inner city inhabitants</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Insufficient amenities, difficult accessibility for people with disabilities on site</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Young busy team, growing community</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Lack of funding</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2100"/>
                </a:spcAft>
                <a:buClr>
                  <a:srgbClr val="000000"/>
                </a:buClr>
                <a:buSzPts val="1100"/>
                <a:buFont typeface="Arial"/>
                <a:buNone/>
              </a:pPr>
              <a:r>
                <a:t/>
              </a:r>
              <a:endParaRPr b="0" i="0" sz="1100" u="none" cap="none" strike="noStrike">
                <a:solidFill>
                  <a:srgbClr val="FFFFFF"/>
                </a:solidFill>
                <a:latin typeface="Roboto"/>
                <a:ea typeface="Roboto"/>
                <a:cs typeface="Roboto"/>
                <a:sym typeface="Roboto"/>
              </a:endParaRPr>
            </a:p>
          </p:txBody>
        </p:sp>
      </p:grpSp>
      <p:grpSp>
        <p:nvGrpSpPr>
          <p:cNvPr id="213" name="Google Shape;213;g250ec9d56e7_0_110"/>
          <p:cNvGrpSpPr/>
          <p:nvPr/>
        </p:nvGrpSpPr>
        <p:grpSpPr>
          <a:xfrm>
            <a:off x="163075" y="963002"/>
            <a:ext cx="5307988" cy="2583405"/>
            <a:chOff x="1271896" y="1002150"/>
            <a:chExt cx="2068504" cy="1569600"/>
          </a:xfrm>
        </p:grpSpPr>
        <p:sp>
          <p:nvSpPr>
            <p:cNvPr id="214" name="Google Shape;214;g250ec9d56e7_0_110"/>
            <p:cNvSpPr/>
            <p:nvPr/>
          </p:nvSpPr>
          <p:spPr>
            <a:xfrm rot="10800000">
              <a:off x="1271925" y="1002150"/>
              <a:ext cx="1944600" cy="1569600"/>
            </a:xfrm>
            <a:prstGeom prst="round2DiagRect">
              <a:avLst>
                <a:gd fmla="val 0" name="adj1"/>
                <a:gd fmla="val 17764" name="adj2"/>
              </a:avLst>
            </a:prstGeom>
            <a:solidFill>
              <a:srgbClr val="EA999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250ec9d56e7_0_110"/>
            <p:cNvSpPr txBox="1"/>
            <p:nvPr/>
          </p:nvSpPr>
          <p:spPr>
            <a:xfrm rot="-5400000">
              <a:off x="557896" y="1721286"/>
              <a:ext cx="1551900" cy="123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500"/>
                <a:buFont typeface="Arial"/>
                <a:buNone/>
              </a:pPr>
              <a:r>
                <a:rPr b="1" i="0" lang="nl-NL" sz="1500" u="none" cap="none" strike="noStrike">
                  <a:solidFill>
                    <a:srgbClr val="FFFFFF"/>
                  </a:solidFill>
                  <a:latin typeface="Roboto"/>
                  <a:ea typeface="Roboto"/>
                  <a:cs typeface="Roboto"/>
                  <a:sym typeface="Roboto"/>
                </a:rPr>
                <a:t>Strenghts</a:t>
              </a:r>
              <a:endParaRPr b="0" i="0" sz="1500" u="none" cap="none" strike="noStrike">
                <a:solidFill>
                  <a:srgbClr val="FFFFFF"/>
                </a:solidFill>
                <a:latin typeface="Roboto"/>
                <a:ea typeface="Roboto"/>
                <a:cs typeface="Roboto"/>
                <a:sym typeface="Roboto"/>
              </a:endParaRPr>
            </a:p>
          </p:txBody>
        </p:sp>
        <p:sp>
          <p:nvSpPr>
            <p:cNvPr id="216" name="Google Shape;216;g250ec9d56e7_0_110"/>
            <p:cNvSpPr txBox="1"/>
            <p:nvPr/>
          </p:nvSpPr>
          <p:spPr>
            <a:xfrm>
              <a:off x="1395800" y="1315647"/>
              <a:ext cx="1944600" cy="9426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Natural landscape</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Ownership of land</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Agroecological ideals (care for nature and people, </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inclusiveness, resilience, affordability)</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Existing permaculture project</a:t>
              </a:r>
              <a:endParaRPr b="0" i="0" u="none" cap="none" strike="noStrike">
                <a:solidFill>
                  <a:srgbClr val="FFFFFF"/>
                </a:solidFill>
                <a:latin typeface="Roboto"/>
                <a:ea typeface="Roboto"/>
                <a:cs typeface="Roboto"/>
                <a:sym typeface="Roboto"/>
              </a:endParaRPr>
            </a:p>
          </p:txBody>
        </p:sp>
      </p:grpSp>
      <p:grpSp>
        <p:nvGrpSpPr>
          <p:cNvPr id="217" name="Google Shape;217;g250ec9d56e7_0_110"/>
          <p:cNvGrpSpPr/>
          <p:nvPr/>
        </p:nvGrpSpPr>
        <p:grpSpPr>
          <a:xfrm>
            <a:off x="163149" y="3540528"/>
            <a:ext cx="4990038" cy="2583405"/>
            <a:chOff x="1271925" y="2571750"/>
            <a:chExt cx="1944600" cy="1569600"/>
          </a:xfrm>
        </p:grpSpPr>
        <p:sp>
          <p:nvSpPr>
            <p:cNvPr id="218" name="Google Shape;218;g250ec9d56e7_0_110"/>
            <p:cNvSpPr/>
            <p:nvPr/>
          </p:nvSpPr>
          <p:spPr>
            <a:xfrm flipH="1">
              <a:off x="1271925" y="2571750"/>
              <a:ext cx="1944600" cy="1569600"/>
            </a:xfrm>
            <a:prstGeom prst="round2DiagRect">
              <a:avLst>
                <a:gd fmla="val 0" name="adj1"/>
                <a:gd fmla="val 17764" name="adj2"/>
              </a:avLst>
            </a:prstGeom>
            <a:solidFill>
              <a:srgbClr val="E066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g250ec9d56e7_0_110"/>
            <p:cNvSpPr txBox="1"/>
            <p:nvPr/>
          </p:nvSpPr>
          <p:spPr>
            <a:xfrm rot="-5400000">
              <a:off x="566776" y="3283807"/>
              <a:ext cx="1548000" cy="137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500"/>
                <a:buFont typeface="Arial"/>
                <a:buNone/>
              </a:pPr>
              <a:r>
                <a:rPr b="1" i="0" lang="nl-NL" sz="1500" u="none" cap="none" strike="noStrike">
                  <a:solidFill>
                    <a:srgbClr val="FFFFFF"/>
                  </a:solidFill>
                  <a:latin typeface="Roboto"/>
                  <a:ea typeface="Roboto"/>
                  <a:cs typeface="Roboto"/>
                  <a:sym typeface="Roboto"/>
                </a:rPr>
                <a:t>Opportunities</a:t>
              </a:r>
              <a:endParaRPr b="0" i="0" sz="1500" u="none" cap="none" strike="noStrike">
                <a:solidFill>
                  <a:srgbClr val="FFFFFF"/>
                </a:solidFill>
                <a:latin typeface="Roboto"/>
                <a:ea typeface="Roboto"/>
                <a:cs typeface="Roboto"/>
                <a:sym typeface="Roboto"/>
              </a:endParaRPr>
            </a:p>
          </p:txBody>
        </p:sp>
        <p:sp>
          <p:nvSpPr>
            <p:cNvPr id="220" name="Google Shape;220;g250ec9d56e7_0_110"/>
            <p:cNvSpPr txBox="1"/>
            <p:nvPr/>
          </p:nvSpPr>
          <p:spPr>
            <a:xfrm>
              <a:off x="1409624" y="2668455"/>
              <a:ext cx="1743300" cy="13365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Interest of city inhabitants for spending time in nature</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Community with shared ideals</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Suburbanisation (need of community spaces)</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Strengthening local collaboration</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Existing local agricultural practices</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Education (Green </a:t>
              </a:r>
              <a:r>
                <a:rPr lang="nl-NL">
                  <a:solidFill>
                    <a:srgbClr val="FFFFFF"/>
                  </a:solidFill>
                  <a:latin typeface="Roboto"/>
                  <a:ea typeface="Roboto"/>
                  <a:cs typeface="Roboto"/>
                  <a:sym typeface="Roboto"/>
                </a:rPr>
                <a:t>Week)</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Inclusion of vulnerable groups</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European policies - environmental and food-related</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2100"/>
                </a:spcAft>
                <a:buClr>
                  <a:srgbClr val="000000"/>
                </a:buClr>
                <a:buSzPts val="1100"/>
                <a:buFont typeface="Arial"/>
                <a:buNone/>
              </a:pPr>
              <a:r>
                <a:t/>
              </a:r>
              <a:endParaRPr b="0" i="0" sz="1100" u="none" cap="none" strike="noStrike">
                <a:solidFill>
                  <a:srgbClr val="FFFFFF"/>
                </a:solidFill>
                <a:latin typeface="Roboto"/>
                <a:ea typeface="Roboto"/>
                <a:cs typeface="Roboto"/>
                <a:sym typeface="Roboto"/>
              </a:endParaRPr>
            </a:p>
          </p:txBody>
        </p:sp>
      </p:grpSp>
      <p:grpSp>
        <p:nvGrpSpPr>
          <p:cNvPr id="221" name="Google Shape;221;g250ec9d56e7_0_110"/>
          <p:cNvGrpSpPr/>
          <p:nvPr/>
        </p:nvGrpSpPr>
        <p:grpSpPr>
          <a:xfrm>
            <a:off x="5140951" y="3512500"/>
            <a:ext cx="4990041" cy="2611433"/>
            <a:chOff x="3216519" y="2554721"/>
            <a:chExt cx="1944601" cy="1586629"/>
          </a:xfrm>
        </p:grpSpPr>
        <p:sp>
          <p:nvSpPr>
            <p:cNvPr id="222" name="Google Shape;222;g250ec9d56e7_0_110"/>
            <p:cNvSpPr/>
            <p:nvPr/>
          </p:nvSpPr>
          <p:spPr>
            <a:xfrm rot="10800000">
              <a:off x="3216519" y="2571750"/>
              <a:ext cx="1944600" cy="1569600"/>
            </a:xfrm>
            <a:prstGeom prst="round2DiagRect">
              <a:avLst>
                <a:gd fmla="val 0" name="adj1"/>
                <a:gd fmla="val 17764" name="adj2"/>
              </a:avLst>
            </a:prstGeom>
            <a:solidFill>
              <a:srgbClr val="A2C4C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250ec9d56e7_0_110"/>
            <p:cNvSpPr txBox="1"/>
            <p:nvPr/>
          </p:nvSpPr>
          <p:spPr>
            <a:xfrm rot="-5400000">
              <a:off x="4299520" y="3253421"/>
              <a:ext cx="1560300" cy="162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500"/>
                <a:buFont typeface="Arial"/>
                <a:buNone/>
              </a:pPr>
              <a:r>
                <a:rPr b="1" i="0" lang="nl-NL" sz="1500" u="none" cap="none" strike="noStrike">
                  <a:solidFill>
                    <a:srgbClr val="FFFFFF"/>
                  </a:solidFill>
                  <a:latin typeface="Roboto"/>
                  <a:ea typeface="Roboto"/>
                  <a:cs typeface="Roboto"/>
                  <a:sym typeface="Roboto"/>
                </a:rPr>
                <a:t>Threats</a:t>
              </a:r>
              <a:endParaRPr b="0" i="0" sz="15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FFFFFF"/>
                </a:solidFill>
                <a:latin typeface="Roboto"/>
                <a:ea typeface="Roboto"/>
                <a:cs typeface="Roboto"/>
                <a:sym typeface="Roboto"/>
              </a:endParaRPr>
            </a:p>
          </p:txBody>
        </p:sp>
        <p:sp>
          <p:nvSpPr>
            <p:cNvPr id="224" name="Google Shape;224;g250ec9d56e7_0_110"/>
            <p:cNvSpPr txBox="1"/>
            <p:nvPr/>
          </p:nvSpPr>
          <p:spPr>
            <a:xfrm>
              <a:off x="3573120" y="2784246"/>
              <a:ext cx="1500600" cy="9537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Rejection from neighbours, locals, elderly (permaculture = “wilderness”)</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Floodland, intervention from authorities</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nl-NL" u="none" cap="none" strike="noStrike">
                  <a:solidFill>
                    <a:srgbClr val="FFFFFF"/>
                  </a:solidFill>
                  <a:latin typeface="Roboto"/>
                  <a:ea typeface="Roboto"/>
                  <a:cs typeface="Roboto"/>
                  <a:sym typeface="Roboto"/>
                </a:rPr>
                <a:t>Lack of interest for members to join</a:t>
              </a:r>
              <a:endParaRPr b="0" i="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lang="nl-NL">
                  <a:solidFill>
                    <a:srgbClr val="FFFFFF"/>
                  </a:solidFill>
                  <a:latin typeface="Roboto"/>
                  <a:ea typeface="Roboto"/>
                  <a:cs typeface="Roboto"/>
                  <a:sym typeface="Roboto"/>
                </a:rPr>
                <a:t>Time required to manage such a project compared to time </a:t>
              </a:r>
              <a:r>
                <a:rPr lang="nl-NL">
                  <a:solidFill>
                    <a:srgbClr val="FFFFFF"/>
                  </a:solidFill>
                  <a:latin typeface="Roboto"/>
                  <a:ea typeface="Roboto"/>
                  <a:cs typeface="Roboto"/>
                  <a:sym typeface="Roboto"/>
                </a:rPr>
                <a:t>availability of organisers</a:t>
              </a:r>
              <a:endParaRPr>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2100"/>
                </a:spcAft>
                <a:buClr>
                  <a:srgbClr val="000000"/>
                </a:buClr>
                <a:buSzPts val="1100"/>
                <a:buFont typeface="Arial"/>
                <a:buNone/>
              </a:pPr>
              <a:r>
                <a:t/>
              </a:r>
              <a:endParaRPr b="0" i="0" sz="1100" u="none" cap="none" strike="noStrike">
                <a:solidFill>
                  <a:srgbClr val="FFFFFF"/>
                </a:solidFill>
                <a:latin typeface="Roboto"/>
                <a:ea typeface="Roboto"/>
                <a:cs typeface="Roboto"/>
                <a:sym typeface="Roboto"/>
              </a:endParaRPr>
            </a:p>
          </p:txBody>
        </p:sp>
      </p:grpSp>
      <p:pic>
        <p:nvPicPr>
          <p:cNvPr id="225" name="Google Shape;225;g250ec9d56e7_0_110"/>
          <p:cNvPicPr preferRelativeResize="0"/>
          <p:nvPr/>
        </p:nvPicPr>
        <p:blipFill rotWithShape="1">
          <a:blip r:embed="rId3">
            <a:alphaModFix/>
          </a:blip>
          <a:srcRect b="0" l="0" r="0" t="0"/>
          <a:stretch/>
        </p:blipFill>
        <p:spPr>
          <a:xfrm>
            <a:off x="4354608" y="2191223"/>
            <a:ext cx="2103745" cy="3277687"/>
          </a:xfrm>
          <a:prstGeom prst="rect">
            <a:avLst/>
          </a:prstGeom>
          <a:noFill/>
          <a:ln>
            <a:noFill/>
          </a:ln>
        </p:spPr>
      </p:pic>
      <p:pic>
        <p:nvPicPr>
          <p:cNvPr id="226" name="Google Shape;226;g250ec9d56e7_0_110"/>
          <p:cNvPicPr preferRelativeResize="0"/>
          <p:nvPr/>
        </p:nvPicPr>
        <p:blipFill rotWithShape="1">
          <a:blip r:embed="rId4">
            <a:alphaModFix/>
          </a:blip>
          <a:srcRect b="0" l="0" r="0" t="0"/>
          <a:stretch/>
        </p:blipFill>
        <p:spPr>
          <a:xfrm>
            <a:off x="10221875" y="2267426"/>
            <a:ext cx="1781700" cy="1338484"/>
          </a:xfrm>
          <a:prstGeom prst="rect">
            <a:avLst/>
          </a:prstGeom>
          <a:noFill/>
          <a:ln>
            <a:noFill/>
          </a:ln>
        </p:spPr>
      </p:pic>
      <p:pic>
        <p:nvPicPr>
          <p:cNvPr id="227" name="Google Shape;227;g250ec9d56e7_0_110"/>
          <p:cNvPicPr preferRelativeResize="0"/>
          <p:nvPr/>
        </p:nvPicPr>
        <p:blipFill rotWithShape="1">
          <a:blip r:embed="rId5">
            <a:alphaModFix/>
          </a:blip>
          <a:srcRect b="0" l="0" r="0" t="0"/>
          <a:stretch/>
        </p:blipFill>
        <p:spPr>
          <a:xfrm>
            <a:off x="10221875" y="963000"/>
            <a:ext cx="1781700" cy="1224843"/>
          </a:xfrm>
          <a:prstGeom prst="rect">
            <a:avLst/>
          </a:prstGeom>
          <a:noFill/>
          <a:ln>
            <a:noFill/>
          </a:ln>
        </p:spPr>
      </p:pic>
      <p:pic>
        <p:nvPicPr>
          <p:cNvPr id="228" name="Google Shape;228;g250ec9d56e7_0_110"/>
          <p:cNvPicPr preferRelativeResize="0"/>
          <p:nvPr/>
        </p:nvPicPr>
        <p:blipFill rotWithShape="1">
          <a:blip r:embed="rId6">
            <a:alphaModFix/>
          </a:blip>
          <a:srcRect b="0" l="0" r="0" t="0"/>
          <a:stretch/>
        </p:blipFill>
        <p:spPr>
          <a:xfrm>
            <a:off x="10221875" y="5070950"/>
            <a:ext cx="1781700" cy="1052971"/>
          </a:xfrm>
          <a:prstGeom prst="rect">
            <a:avLst/>
          </a:prstGeom>
          <a:noFill/>
          <a:ln>
            <a:noFill/>
          </a:ln>
        </p:spPr>
      </p:pic>
      <p:pic>
        <p:nvPicPr>
          <p:cNvPr id="229" name="Google Shape;229;g250ec9d56e7_0_110"/>
          <p:cNvPicPr preferRelativeResize="0"/>
          <p:nvPr/>
        </p:nvPicPr>
        <p:blipFill>
          <a:blip r:embed="rId7">
            <a:alphaModFix/>
          </a:blip>
          <a:stretch>
            <a:fillRect/>
          </a:stretch>
        </p:blipFill>
        <p:spPr>
          <a:xfrm>
            <a:off x="10220412" y="3682101"/>
            <a:ext cx="1784637" cy="13384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28b830c697_0_6"/>
          <p:cNvSpPr/>
          <p:nvPr/>
        </p:nvSpPr>
        <p:spPr>
          <a:xfrm>
            <a:off x="4156600" y="2087725"/>
            <a:ext cx="7860300" cy="896700"/>
          </a:xfrm>
          <a:prstGeom prst="flowChartAlternateProcess">
            <a:avLst/>
          </a:pr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28b830c697_0_6"/>
          <p:cNvSpPr txBox="1"/>
          <p:nvPr>
            <p:ph idx="1" type="body"/>
          </p:nvPr>
        </p:nvSpPr>
        <p:spPr>
          <a:xfrm>
            <a:off x="5107000" y="2136775"/>
            <a:ext cx="6909900" cy="636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nl-NL" sz="2000"/>
              <a:t>What are </a:t>
            </a:r>
            <a:r>
              <a:rPr b="1" lang="nl-NL" sz="2000"/>
              <a:t>good practice models</a:t>
            </a:r>
            <a:r>
              <a:rPr lang="nl-NL" sz="2000"/>
              <a:t> for community gardens? </a:t>
            </a:r>
            <a:endParaRPr sz="2000"/>
          </a:p>
          <a:p>
            <a:pPr indent="0" lvl="0" marL="0" rtl="0" algn="l">
              <a:lnSpc>
                <a:spcPct val="115000"/>
              </a:lnSpc>
              <a:spcBef>
                <a:spcPts val="0"/>
              </a:spcBef>
              <a:spcAft>
                <a:spcPts val="0"/>
              </a:spcAft>
              <a:buNone/>
            </a:pPr>
            <a:r>
              <a:rPr lang="nl-NL" sz="2000">
                <a:solidFill>
                  <a:schemeClr val="lt1"/>
                </a:solidFill>
              </a:rPr>
              <a:t>Case studies analysis by the remote students team</a:t>
            </a:r>
            <a:endParaRPr sz="2000">
              <a:solidFill>
                <a:schemeClr val="lt1"/>
              </a:solidFill>
            </a:endParaRPr>
          </a:p>
          <a:p>
            <a:pPr indent="0" lvl="0" marL="0" rtl="0" algn="l">
              <a:lnSpc>
                <a:spcPct val="115000"/>
              </a:lnSpc>
              <a:spcBef>
                <a:spcPts val="0"/>
              </a:spcBef>
              <a:spcAft>
                <a:spcPts val="0"/>
              </a:spcAft>
              <a:buNone/>
            </a:pPr>
            <a:r>
              <a:t/>
            </a:r>
            <a:endParaRPr sz="2000"/>
          </a:p>
          <a:p>
            <a:pPr indent="0" lvl="0" marL="457200" rtl="0" algn="l">
              <a:lnSpc>
                <a:spcPct val="115000"/>
              </a:lnSpc>
              <a:spcBef>
                <a:spcPts val="1000"/>
              </a:spcBef>
              <a:spcAft>
                <a:spcPts val="0"/>
              </a:spcAft>
              <a:buSzPts val="1800"/>
              <a:buNone/>
            </a:pPr>
            <a:r>
              <a:t/>
            </a:r>
            <a:endParaRPr sz="2000">
              <a:solidFill>
                <a:srgbClr val="4A86E8"/>
              </a:solidFill>
            </a:endParaRPr>
          </a:p>
          <a:p>
            <a:pPr indent="0" lvl="0" marL="0" rtl="0" algn="l">
              <a:lnSpc>
                <a:spcPct val="90000"/>
              </a:lnSpc>
              <a:spcBef>
                <a:spcPts val="0"/>
              </a:spcBef>
              <a:spcAft>
                <a:spcPts val="0"/>
              </a:spcAft>
              <a:buSzPts val="1800"/>
              <a:buNone/>
            </a:pPr>
            <a:r>
              <a:t/>
            </a:r>
            <a:endParaRPr/>
          </a:p>
        </p:txBody>
      </p:sp>
      <p:sp>
        <p:nvSpPr>
          <p:cNvPr id="237" name="Google Shape;237;g228b830c697_0_6"/>
          <p:cNvSpPr/>
          <p:nvPr/>
        </p:nvSpPr>
        <p:spPr>
          <a:xfrm>
            <a:off x="132100" y="953975"/>
            <a:ext cx="10037100" cy="896700"/>
          </a:xfrm>
          <a:prstGeom prst="flowChartAlternateProcess">
            <a:avLst/>
          </a:prstGeom>
          <a:solidFill>
            <a:srgbClr val="1D7E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28b830c697_0_6"/>
          <p:cNvSpPr txBox="1"/>
          <p:nvPr>
            <p:ph type="title"/>
          </p:nvPr>
        </p:nvSpPr>
        <p:spPr>
          <a:xfrm>
            <a:off x="838200" y="365125"/>
            <a:ext cx="10515600" cy="431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620"/>
              <a:buNone/>
            </a:pPr>
            <a:r>
              <a:rPr lang="nl-NL" sz="2600"/>
              <a:t>Research aim and research </a:t>
            </a:r>
            <a:r>
              <a:rPr lang="nl-NL" sz="2600">
                <a:extLst>
                  <a:ext uri="http://customooxmlschemas.google.com/">
                    <go:slidesCustomData xmlns:go="http://customooxmlschemas.google.com/" textRoundtripDataId="0"/>
                  </a:ext>
                </a:extLst>
              </a:rPr>
              <a:t>questions</a:t>
            </a:r>
            <a:endParaRPr sz="2600"/>
          </a:p>
        </p:txBody>
      </p:sp>
      <p:sp>
        <p:nvSpPr>
          <p:cNvPr id="239" name="Google Shape;239;g228b830c697_0_6"/>
          <p:cNvSpPr txBox="1"/>
          <p:nvPr>
            <p:ph idx="1" type="body"/>
          </p:nvPr>
        </p:nvSpPr>
        <p:spPr>
          <a:xfrm>
            <a:off x="294300" y="1003025"/>
            <a:ext cx="9648600" cy="636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nl-NL" sz="2000">
                <a:solidFill>
                  <a:schemeClr val="lt1"/>
                </a:solidFill>
              </a:rPr>
              <a:t>How to address the Eastern European and post-socialist context in an appropriate manner in order to </a:t>
            </a:r>
            <a:r>
              <a:rPr b="1" lang="nl-NL" sz="2000">
                <a:solidFill>
                  <a:schemeClr val="lt1"/>
                </a:solidFill>
              </a:rPr>
              <a:t>support the development of UA</a:t>
            </a:r>
            <a:r>
              <a:rPr lang="nl-NL" sz="2000">
                <a:solidFill>
                  <a:schemeClr val="lt1"/>
                </a:solidFill>
              </a:rPr>
              <a:t> in the form of community gardens? </a:t>
            </a:r>
            <a:endParaRPr/>
          </a:p>
        </p:txBody>
      </p:sp>
      <p:sp>
        <p:nvSpPr>
          <p:cNvPr id="240" name="Google Shape;240;g228b830c697_0_6"/>
          <p:cNvSpPr txBox="1"/>
          <p:nvPr/>
        </p:nvSpPr>
        <p:spPr>
          <a:xfrm>
            <a:off x="132100" y="4433225"/>
            <a:ext cx="11884800" cy="1600800"/>
          </a:xfrm>
          <a:prstGeom prst="rect">
            <a:avLst/>
          </a:prstGeom>
          <a:noFill/>
          <a:ln>
            <a:noFill/>
          </a:ln>
        </p:spPr>
        <p:txBody>
          <a:bodyPr anchorCtr="0" anchor="t" bIns="91425" lIns="91425" spcFirstLastPara="1" rIns="91425" wrap="square" tIns="91425">
            <a:spAutoFit/>
          </a:bodyPr>
          <a:lstStyle/>
          <a:p>
            <a:pPr indent="0" lvl="0" marL="447675" rtl="0" algn="l">
              <a:spcBef>
                <a:spcPts val="1000"/>
              </a:spcBef>
              <a:spcAft>
                <a:spcPts val="0"/>
              </a:spcAft>
              <a:buNone/>
            </a:pPr>
            <a:r>
              <a:rPr lang="nl-NL" sz="1800">
                <a:solidFill>
                  <a:schemeClr val="dk1"/>
                </a:solidFill>
                <a:latin typeface="Calibri"/>
                <a:ea typeface="Calibri"/>
                <a:cs typeface="Calibri"/>
                <a:sym typeface="Calibri"/>
              </a:rPr>
              <a:t>Ioana Enache - PhD thesis: </a:t>
            </a:r>
            <a:endParaRPr sz="1800">
              <a:solidFill>
                <a:schemeClr val="dk1"/>
              </a:solidFill>
              <a:latin typeface="Calibri"/>
              <a:ea typeface="Calibri"/>
              <a:cs typeface="Calibri"/>
              <a:sym typeface="Calibri"/>
            </a:endParaRPr>
          </a:p>
          <a:p>
            <a:pPr indent="0" lvl="0" marL="447675" rtl="0" algn="l">
              <a:spcBef>
                <a:spcPts val="0"/>
              </a:spcBef>
              <a:spcAft>
                <a:spcPts val="0"/>
              </a:spcAft>
              <a:buNone/>
            </a:pPr>
            <a:r>
              <a:rPr lang="nl-NL" sz="1800">
                <a:solidFill>
                  <a:schemeClr val="dk1"/>
                </a:solidFill>
                <a:latin typeface="Calibri"/>
                <a:ea typeface="Calibri"/>
                <a:cs typeface="Calibri"/>
                <a:sym typeface="Calibri"/>
              </a:rPr>
              <a:t>Urban Agriculture in the Periurban Area of Large Cities: Community Practices and Urban Planning</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447675" lvl="0" marL="0" rtl="0" algn="l">
              <a:spcBef>
                <a:spcPts val="0"/>
              </a:spcBef>
              <a:spcAft>
                <a:spcPts val="0"/>
              </a:spcAft>
              <a:buNone/>
            </a:pPr>
            <a:r>
              <a:rPr lang="nl-NL" sz="1800">
                <a:solidFill>
                  <a:schemeClr val="dk1"/>
                </a:solidFill>
                <a:latin typeface="Calibri"/>
                <a:ea typeface="Calibri"/>
                <a:cs typeface="Calibri"/>
                <a:sym typeface="Calibri"/>
              </a:rPr>
              <a:t>Adina Pasarel - PhD thesis: </a:t>
            </a:r>
            <a:endParaRPr sz="1800">
              <a:solidFill>
                <a:schemeClr val="dk1"/>
              </a:solidFill>
              <a:latin typeface="Calibri"/>
              <a:ea typeface="Calibri"/>
              <a:cs typeface="Calibri"/>
              <a:sym typeface="Calibri"/>
            </a:endParaRPr>
          </a:p>
          <a:p>
            <a:pPr indent="447675" lvl="0" marL="0" rtl="0" algn="l">
              <a:spcBef>
                <a:spcPts val="0"/>
              </a:spcBef>
              <a:spcAft>
                <a:spcPts val="0"/>
              </a:spcAft>
              <a:buNone/>
            </a:pPr>
            <a:r>
              <a:rPr lang="nl-NL" sz="1800">
                <a:solidFill>
                  <a:schemeClr val="dk1"/>
                </a:solidFill>
                <a:latin typeface="Calibri"/>
                <a:ea typeface="Calibri"/>
                <a:cs typeface="Calibri"/>
                <a:sym typeface="Calibri"/>
              </a:rPr>
              <a:t>Sustainable Development of Apuseni Mountains territory, based on the local resources</a:t>
            </a:r>
            <a:r>
              <a:rPr lang="nl-NL" sz="2000">
                <a:solidFill>
                  <a:schemeClr val="dk1"/>
                </a:solidFill>
                <a:latin typeface="Calibri"/>
                <a:ea typeface="Calibri"/>
                <a:cs typeface="Calibri"/>
                <a:sym typeface="Calibri"/>
              </a:rPr>
              <a:t> </a:t>
            </a:r>
            <a:endParaRPr/>
          </a:p>
        </p:txBody>
      </p:sp>
      <p:sp>
        <p:nvSpPr>
          <p:cNvPr id="241" name="Google Shape;241;g228b830c697_0_6"/>
          <p:cNvSpPr/>
          <p:nvPr/>
        </p:nvSpPr>
        <p:spPr>
          <a:xfrm>
            <a:off x="132100" y="3260475"/>
            <a:ext cx="10037100" cy="1172700"/>
          </a:xfrm>
          <a:prstGeom prst="flowChartAlternateProcess">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28b830c697_0_6"/>
          <p:cNvSpPr txBox="1"/>
          <p:nvPr/>
        </p:nvSpPr>
        <p:spPr>
          <a:xfrm>
            <a:off x="132100" y="3221475"/>
            <a:ext cx="9810900" cy="1200600"/>
          </a:xfrm>
          <a:prstGeom prst="rect">
            <a:avLst/>
          </a:prstGeom>
          <a:noFill/>
          <a:ln>
            <a:noFill/>
          </a:ln>
        </p:spPr>
        <p:txBody>
          <a:bodyPr anchorCtr="0" anchor="t" bIns="91425" lIns="91425" spcFirstLastPara="1" rIns="91425" wrap="square" tIns="91425">
            <a:spAutoFit/>
          </a:bodyPr>
          <a:lstStyle/>
          <a:p>
            <a:pPr indent="0" lvl="0" marL="179999" rtl="0" algn="l">
              <a:lnSpc>
                <a:spcPct val="115000"/>
              </a:lnSpc>
              <a:spcBef>
                <a:spcPts val="1000"/>
              </a:spcBef>
              <a:spcAft>
                <a:spcPts val="0"/>
              </a:spcAft>
              <a:buNone/>
            </a:pPr>
            <a:r>
              <a:rPr lang="nl-NL" sz="2000">
                <a:solidFill>
                  <a:schemeClr val="dk1"/>
                </a:solidFill>
                <a:latin typeface="Calibri"/>
                <a:ea typeface="Calibri"/>
                <a:cs typeface="Calibri"/>
                <a:sym typeface="Calibri"/>
              </a:rPr>
              <a:t>How to use the local resources for developing the sustainable food systems?</a:t>
            </a:r>
            <a:endParaRPr sz="2000">
              <a:solidFill>
                <a:schemeClr val="dk1"/>
              </a:solidFill>
              <a:latin typeface="Calibri"/>
              <a:ea typeface="Calibri"/>
              <a:cs typeface="Calibri"/>
              <a:sym typeface="Calibri"/>
            </a:endParaRPr>
          </a:p>
          <a:p>
            <a:pPr indent="0" lvl="0" marL="179999" rtl="0" algn="l">
              <a:lnSpc>
                <a:spcPct val="115000"/>
              </a:lnSpc>
              <a:spcBef>
                <a:spcPts val="0"/>
              </a:spcBef>
              <a:spcAft>
                <a:spcPts val="0"/>
              </a:spcAft>
              <a:buNone/>
            </a:pPr>
            <a:r>
              <a:rPr lang="nl-NL" sz="2000">
                <a:solidFill>
                  <a:schemeClr val="dk1"/>
                </a:solidFill>
                <a:latin typeface="Calibri"/>
                <a:ea typeface="Calibri"/>
                <a:cs typeface="Calibri"/>
                <a:sym typeface="Calibri"/>
              </a:rPr>
              <a:t>What can be done at local level to put in practice the EU public policies and initiatives like Urban Agenda in cities?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28b830c697_0_12"/>
          <p:cNvSpPr txBox="1"/>
          <p:nvPr>
            <p:ph type="title"/>
          </p:nvPr>
        </p:nvSpPr>
        <p:spPr>
          <a:xfrm>
            <a:off x="838200" y="365125"/>
            <a:ext cx="10515600" cy="470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nl-NL" sz="2700"/>
              <a:t>S</a:t>
            </a:r>
            <a:r>
              <a:rPr lang="nl-NL" sz="2700"/>
              <a:t>takeholders and potential partnerships map</a:t>
            </a:r>
            <a:endParaRPr sz="2700"/>
          </a:p>
        </p:txBody>
      </p:sp>
      <p:sp>
        <p:nvSpPr>
          <p:cNvPr id="249" name="Google Shape;249;g228b830c697_0_12"/>
          <p:cNvSpPr txBox="1"/>
          <p:nvPr/>
        </p:nvSpPr>
        <p:spPr>
          <a:xfrm>
            <a:off x="8076750" y="974725"/>
            <a:ext cx="3944700" cy="500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nl-NL">
                <a:latin typeface="Roboto"/>
                <a:ea typeface="Roboto"/>
                <a:cs typeface="Roboto"/>
                <a:sym typeface="Roboto"/>
              </a:rPr>
              <a:t>E</a:t>
            </a:r>
            <a:r>
              <a:rPr b="1" i="0" lang="nl-NL" sz="1400" u="none" cap="none" strike="noStrike">
                <a:solidFill>
                  <a:srgbClr val="000000"/>
                </a:solidFill>
                <a:latin typeface="Roboto"/>
                <a:ea typeface="Roboto"/>
                <a:cs typeface="Roboto"/>
                <a:sym typeface="Roboto"/>
              </a:rPr>
              <a:t>xisting target group:</a:t>
            </a:r>
            <a:endParaRPr b="1" i="0" sz="1400" u="none" cap="none" strike="noStrike">
              <a:solidFill>
                <a:srgbClr val="000000"/>
              </a:solidFill>
              <a:latin typeface="Roboto"/>
              <a:ea typeface="Roboto"/>
              <a:cs typeface="Roboto"/>
              <a:sym typeface="Roboto"/>
            </a:endParaRPr>
          </a:p>
          <a:p>
            <a:pPr indent="0" lvl="0" marL="0" marR="0" rtl="0" algn="l">
              <a:lnSpc>
                <a:spcPct val="100000"/>
              </a:lnSpc>
              <a:spcBef>
                <a:spcPts val="1000"/>
              </a:spcBef>
              <a:spcAft>
                <a:spcPts val="0"/>
              </a:spcAft>
              <a:buClr>
                <a:srgbClr val="000000"/>
              </a:buClr>
              <a:buSzPts val="1400"/>
              <a:buFont typeface="Arial"/>
              <a:buNone/>
            </a:pPr>
            <a:r>
              <a:rPr b="0" i="0" lang="nl-NL" sz="1400" u="none" cap="none" strike="noStrike">
                <a:solidFill>
                  <a:srgbClr val="000000"/>
                </a:solidFill>
                <a:latin typeface="Roboto"/>
                <a:ea typeface="Roboto"/>
                <a:cs typeface="Roboto"/>
                <a:sym typeface="Roboto"/>
              </a:rPr>
              <a:t>people interested in a sustainable lifestyle and gardening</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100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1" lang="nl-NL">
                <a:latin typeface="Roboto"/>
                <a:ea typeface="Roboto"/>
                <a:cs typeface="Roboto"/>
                <a:sym typeface="Roboto"/>
              </a:rPr>
              <a:t>P</a:t>
            </a:r>
            <a:r>
              <a:rPr b="1" i="0" lang="nl-NL" sz="1400" u="none" cap="none" strike="noStrike">
                <a:solidFill>
                  <a:srgbClr val="000000"/>
                </a:solidFill>
                <a:latin typeface="Roboto"/>
                <a:ea typeface="Roboto"/>
                <a:cs typeface="Roboto"/>
                <a:sym typeface="Roboto"/>
              </a:rPr>
              <a:t>ossible target group</a:t>
            </a:r>
            <a:r>
              <a:rPr b="1" lang="nl-NL">
                <a:latin typeface="Roboto"/>
                <a:ea typeface="Roboto"/>
                <a:cs typeface="Roboto"/>
                <a:sym typeface="Roboto"/>
              </a:rPr>
              <a:t>s and activities</a:t>
            </a:r>
            <a:r>
              <a:rPr b="1" i="0" lang="nl-NL" sz="1400" u="none" cap="none" strike="noStrike">
                <a:solidFill>
                  <a:srgbClr val="000000"/>
                </a:solidFill>
                <a:latin typeface="Roboto"/>
                <a:ea typeface="Roboto"/>
                <a:cs typeface="Roboto"/>
                <a:sym typeface="Roboto"/>
              </a:rPr>
              <a:t>:</a:t>
            </a:r>
            <a:endParaRPr b="1" i="0" sz="1400" u="none" cap="none" strike="noStrike">
              <a:solidFill>
                <a:srgbClr val="000000"/>
              </a:solidFill>
              <a:latin typeface="Roboto"/>
              <a:ea typeface="Roboto"/>
              <a:cs typeface="Roboto"/>
              <a:sym typeface="Roboto"/>
            </a:endParaRPr>
          </a:p>
          <a:p>
            <a:pPr indent="0" lvl="0" marL="0" marR="0" rtl="0" algn="l">
              <a:lnSpc>
                <a:spcPct val="100000"/>
              </a:lnSpc>
              <a:spcBef>
                <a:spcPts val="1000"/>
              </a:spcBef>
              <a:spcAft>
                <a:spcPts val="0"/>
              </a:spcAft>
              <a:buClr>
                <a:srgbClr val="000000"/>
              </a:buClr>
              <a:buSzPts val="1400"/>
              <a:buFont typeface="Arial"/>
              <a:buNone/>
            </a:pPr>
            <a:r>
              <a:rPr b="0" i="0" lang="nl-NL" sz="1400" u="none" cap="none" strike="noStrike">
                <a:solidFill>
                  <a:srgbClr val="000000"/>
                </a:solidFill>
                <a:latin typeface="Roboto"/>
                <a:ea typeface="Roboto"/>
                <a:cs typeface="Roboto"/>
                <a:sym typeface="Roboto"/>
              </a:rPr>
              <a:t>people with children, schools</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1000"/>
              </a:spcBef>
              <a:spcAft>
                <a:spcPts val="0"/>
              </a:spcAft>
              <a:buClr>
                <a:srgbClr val="000000"/>
              </a:buClr>
              <a:buSzPts val="1400"/>
              <a:buFont typeface="Arial"/>
              <a:buNone/>
            </a:pPr>
            <a:r>
              <a:rPr b="0" i="0" lang="nl-NL" sz="1400" u="none" cap="none" strike="noStrike">
                <a:solidFill>
                  <a:srgbClr val="000000"/>
                </a:solidFill>
                <a:latin typeface="Roboto"/>
                <a:ea typeface="Roboto"/>
                <a:cs typeface="Roboto"/>
                <a:sym typeface="Roboto"/>
              </a:rPr>
              <a:t>interest in healthy food and outdoor activities</a:t>
            </a:r>
            <a:r>
              <a:rPr lang="nl-NL">
                <a:latin typeface="Roboto"/>
                <a:ea typeface="Roboto"/>
                <a:cs typeface="Roboto"/>
                <a:sym typeface="Roboto"/>
              </a:rPr>
              <a:t>, </a:t>
            </a:r>
            <a:r>
              <a:rPr b="0" i="0" lang="nl-NL" sz="1400" u="none" cap="none" strike="noStrike">
                <a:solidFill>
                  <a:srgbClr val="000000"/>
                </a:solidFill>
                <a:latin typeface="Roboto"/>
                <a:ea typeface="Roboto"/>
                <a:cs typeface="Roboto"/>
                <a:sym typeface="Roboto"/>
              </a:rPr>
              <a:t>interest in proximity leisure possibilities</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1000"/>
              </a:spcBef>
              <a:spcAft>
                <a:spcPts val="0"/>
              </a:spcAft>
              <a:buClr>
                <a:srgbClr val="000000"/>
              </a:buClr>
              <a:buSzPts val="1400"/>
              <a:buFont typeface="Arial"/>
              <a:buNone/>
            </a:pPr>
            <a:r>
              <a:rPr b="0" i="0" lang="nl-NL" sz="1400" u="none" cap="none" strike="noStrike">
                <a:solidFill>
                  <a:srgbClr val="000000"/>
                </a:solidFill>
                <a:latin typeface="Roboto"/>
                <a:ea typeface="Roboto"/>
                <a:cs typeface="Roboto"/>
                <a:sym typeface="Roboto"/>
              </a:rPr>
              <a:t>compulsory educational programmes in schools (</a:t>
            </a:r>
            <a:r>
              <a:rPr i="1" lang="nl-NL">
                <a:latin typeface="Roboto"/>
                <a:ea typeface="Roboto"/>
                <a:cs typeface="Roboto"/>
                <a:sym typeface="Roboto"/>
              </a:rPr>
              <a:t>Green School</a:t>
            </a:r>
            <a:r>
              <a:rPr b="0" i="0" lang="nl-NL" sz="1400" u="none" cap="none" strike="noStrike">
                <a:solidFill>
                  <a:srgbClr val="000000"/>
                </a:solidFill>
                <a:latin typeface="Roboto"/>
                <a:ea typeface="Roboto"/>
                <a:cs typeface="Roboto"/>
                <a:sym typeface="Roboto"/>
              </a:rPr>
              <a:t>)</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1000"/>
              </a:spcBef>
              <a:spcAft>
                <a:spcPts val="0"/>
              </a:spcAft>
              <a:buClr>
                <a:srgbClr val="000000"/>
              </a:buClr>
              <a:buSzPts val="1400"/>
              <a:buFont typeface="Arial"/>
              <a:buNone/>
            </a:pPr>
            <a:r>
              <a:rPr b="0" i="0" lang="nl-NL" sz="1400" u="none" cap="none" strike="noStrike">
                <a:solidFill>
                  <a:srgbClr val="000000"/>
                </a:solidFill>
                <a:latin typeface="Roboto"/>
                <a:ea typeface="Roboto"/>
                <a:cs typeface="Roboto"/>
                <a:sym typeface="Roboto"/>
              </a:rPr>
              <a:t>possibility to prepare educational programmes for children for the duration of a day / weekend / week</a:t>
            </a:r>
            <a:r>
              <a:rPr lang="nl-NL">
                <a:latin typeface="Roboto"/>
                <a:ea typeface="Roboto"/>
                <a:cs typeface="Roboto"/>
                <a:sym typeface="Roboto"/>
              </a:rPr>
              <a:t> </a:t>
            </a:r>
            <a:endParaRPr>
              <a:latin typeface="Roboto"/>
              <a:ea typeface="Roboto"/>
              <a:cs typeface="Roboto"/>
              <a:sym typeface="Roboto"/>
            </a:endParaRPr>
          </a:p>
          <a:p>
            <a:pPr indent="0" lvl="0" marL="0" marR="0" rtl="0" algn="l">
              <a:lnSpc>
                <a:spcPct val="100000"/>
              </a:lnSpc>
              <a:spcBef>
                <a:spcPts val="1000"/>
              </a:spcBef>
              <a:spcAft>
                <a:spcPts val="0"/>
              </a:spcAft>
              <a:buClr>
                <a:srgbClr val="000000"/>
              </a:buClr>
              <a:buSzPts val="1400"/>
              <a:buFont typeface="Arial"/>
              <a:buNone/>
            </a:pPr>
            <a:r>
              <a:rPr lang="nl-NL">
                <a:latin typeface="Roboto"/>
                <a:ea typeface="Roboto"/>
                <a:cs typeface="Roboto"/>
                <a:sym typeface="Roboto"/>
              </a:rPr>
              <a:t>l</a:t>
            </a:r>
            <a:r>
              <a:rPr b="0" i="0" lang="nl-NL" sz="1400" u="none" cap="none" strike="noStrike">
                <a:solidFill>
                  <a:srgbClr val="000000"/>
                </a:solidFill>
                <a:latin typeface="Roboto"/>
                <a:ea typeface="Roboto"/>
                <a:cs typeface="Roboto"/>
                <a:sym typeface="Roboto"/>
              </a:rPr>
              <a:t>inking the community garden with local schools and residents</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1000"/>
              </a:spcBef>
              <a:spcAft>
                <a:spcPts val="0"/>
              </a:spcAft>
              <a:buClr>
                <a:srgbClr val="000000"/>
              </a:buClr>
              <a:buSzPts val="1400"/>
              <a:buFont typeface="Arial"/>
              <a:buNone/>
            </a:pPr>
            <a:r>
              <a:rPr b="0" i="0" lang="nl-NL" sz="1400" u="none" cap="none" strike="noStrike">
                <a:solidFill>
                  <a:srgbClr val="000000"/>
                </a:solidFill>
                <a:latin typeface="Roboto"/>
                <a:ea typeface="Roboto"/>
                <a:cs typeface="Roboto"/>
                <a:sym typeface="Roboto"/>
              </a:rPr>
              <a:t>camping events for children</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1000"/>
              </a:spcBef>
              <a:spcAft>
                <a:spcPts val="1000"/>
              </a:spcAft>
              <a:buClr>
                <a:srgbClr val="000000"/>
              </a:buClr>
              <a:buSzPts val="1400"/>
              <a:buFont typeface="Arial"/>
              <a:buNone/>
            </a:pPr>
            <a:r>
              <a:rPr lang="nl-NL">
                <a:latin typeface="Roboto"/>
                <a:ea typeface="Roboto"/>
                <a:cs typeface="Roboto"/>
                <a:sym typeface="Roboto"/>
              </a:rPr>
              <a:t>practical activities for university students</a:t>
            </a:r>
            <a:endParaRPr>
              <a:latin typeface="Roboto"/>
              <a:ea typeface="Roboto"/>
              <a:cs typeface="Roboto"/>
              <a:sym typeface="Roboto"/>
            </a:endParaRPr>
          </a:p>
        </p:txBody>
      </p:sp>
      <p:pic>
        <p:nvPicPr>
          <p:cNvPr id="250" name="Google Shape;250;g228b830c697_0_12"/>
          <p:cNvPicPr preferRelativeResize="0"/>
          <p:nvPr/>
        </p:nvPicPr>
        <p:blipFill rotWithShape="1">
          <a:blip r:embed="rId3">
            <a:alphaModFix/>
          </a:blip>
          <a:srcRect b="0" l="4242" r="0" t="0"/>
          <a:stretch/>
        </p:blipFill>
        <p:spPr>
          <a:xfrm>
            <a:off x="147275" y="974725"/>
            <a:ext cx="7929477" cy="5122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g2450999b0ff_0_23"/>
          <p:cNvPicPr preferRelativeResize="0"/>
          <p:nvPr/>
        </p:nvPicPr>
        <p:blipFill>
          <a:blip r:embed="rId3">
            <a:alphaModFix/>
          </a:blip>
          <a:stretch>
            <a:fillRect/>
          </a:stretch>
        </p:blipFill>
        <p:spPr>
          <a:xfrm>
            <a:off x="126025" y="963675"/>
            <a:ext cx="11636490" cy="5062551"/>
          </a:xfrm>
          <a:prstGeom prst="rect">
            <a:avLst/>
          </a:prstGeom>
          <a:noFill/>
          <a:ln>
            <a:noFill/>
          </a:ln>
        </p:spPr>
      </p:pic>
      <p:sp>
        <p:nvSpPr>
          <p:cNvPr id="257" name="Google Shape;257;g2450999b0ff_0_23"/>
          <p:cNvSpPr txBox="1"/>
          <p:nvPr>
            <p:ph idx="1" type="subTitle"/>
          </p:nvPr>
        </p:nvSpPr>
        <p:spPr>
          <a:xfrm>
            <a:off x="126025" y="5900150"/>
            <a:ext cx="5065800" cy="418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lang="nl-NL" sz="800"/>
              <a:t>Sources: </a:t>
            </a:r>
            <a:r>
              <a:rPr lang="nl-NL" sz="800" u="sng">
                <a:solidFill>
                  <a:schemeClr val="hlink"/>
                </a:solidFill>
                <a:hlinkClick r:id="rId4"/>
              </a:rPr>
              <a:t>OpenStreetMap</a:t>
            </a:r>
            <a:r>
              <a:rPr lang="nl-NL" sz="800"/>
              <a:t> contributors;  icons by Rudez Studio and  </a:t>
            </a:r>
            <a:r>
              <a:rPr lang="nl-NL" sz="800"/>
              <a:t>hartadidesign from Noun Project (CCBY3.0)</a:t>
            </a:r>
            <a:endParaRPr sz="800"/>
          </a:p>
        </p:txBody>
      </p:sp>
      <p:sp>
        <p:nvSpPr>
          <p:cNvPr id="258" name="Google Shape;258;g2450999b0ff_0_23"/>
          <p:cNvSpPr txBox="1"/>
          <p:nvPr/>
        </p:nvSpPr>
        <p:spPr>
          <a:xfrm>
            <a:off x="838200" y="404075"/>
            <a:ext cx="10515600" cy="418500"/>
          </a:xfrm>
          <a:prstGeom prst="rect">
            <a:avLst/>
          </a:prstGeom>
          <a:noFill/>
          <a:ln>
            <a:noFill/>
          </a:ln>
        </p:spPr>
        <p:txBody>
          <a:bodyPr anchorCtr="0" anchor="ctr" bIns="45700" lIns="91425" spcFirstLastPara="1" rIns="91425" wrap="square" tIns="45700">
            <a:normAutofit/>
          </a:bodyPr>
          <a:lstStyle/>
          <a:p>
            <a:pPr indent="0" lvl="0" marL="0" marR="0" rtl="0" algn="l">
              <a:lnSpc>
                <a:spcPct val="70000"/>
              </a:lnSpc>
              <a:spcBef>
                <a:spcPts val="0"/>
              </a:spcBef>
              <a:spcAft>
                <a:spcPts val="0"/>
              </a:spcAft>
              <a:buClr>
                <a:srgbClr val="757070"/>
              </a:buClr>
              <a:buSzPts val="1946"/>
              <a:buFont typeface="Calibri"/>
              <a:buNone/>
            </a:pPr>
            <a:r>
              <a:rPr b="1" lang="nl-NL" sz="2700">
                <a:solidFill>
                  <a:srgbClr val="757070"/>
                </a:solidFill>
                <a:latin typeface="Calibri"/>
                <a:ea typeface="Calibri"/>
                <a:cs typeface="Calibri"/>
                <a:sym typeface="Calibri"/>
              </a:rPr>
              <a:t>L</a:t>
            </a:r>
            <a:r>
              <a:rPr b="1" i="0" lang="nl-NL" sz="2700" u="none" cap="none" strike="noStrike">
                <a:solidFill>
                  <a:srgbClr val="757070"/>
                </a:solidFill>
                <a:latin typeface="Calibri"/>
                <a:ea typeface="Calibri"/>
                <a:cs typeface="Calibri"/>
                <a:sym typeface="Calibri"/>
              </a:rPr>
              <a:t>ocal food system map</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25186127c76_0_14"/>
          <p:cNvSpPr txBox="1"/>
          <p:nvPr/>
        </p:nvSpPr>
        <p:spPr>
          <a:xfrm>
            <a:off x="838200" y="404075"/>
            <a:ext cx="10515600" cy="418500"/>
          </a:xfrm>
          <a:prstGeom prst="rect">
            <a:avLst/>
          </a:prstGeom>
          <a:noFill/>
          <a:ln>
            <a:noFill/>
          </a:ln>
        </p:spPr>
        <p:txBody>
          <a:bodyPr anchorCtr="0" anchor="ctr" bIns="45700" lIns="91425" spcFirstLastPara="1" rIns="91425" wrap="square" tIns="45700">
            <a:normAutofit/>
          </a:bodyPr>
          <a:lstStyle/>
          <a:p>
            <a:pPr indent="0" lvl="0" marL="0" marR="0" rtl="0" algn="l">
              <a:lnSpc>
                <a:spcPct val="70000"/>
              </a:lnSpc>
              <a:spcBef>
                <a:spcPts val="0"/>
              </a:spcBef>
              <a:spcAft>
                <a:spcPts val="0"/>
              </a:spcAft>
              <a:buClr>
                <a:srgbClr val="757070"/>
              </a:buClr>
              <a:buSzPts val="1946"/>
              <a:buFont typeface="Calibri"/>
              <a:buNone/>
            </a:pPr>
            <a:r>
              <a:rPr b="1" lang="nl-NL" sz="2700">
                <a:solidFill>
                  <a:srgbClr val="757070"/>
                </a:solidFill>
                <a:latin typeface="Calibri"/>
                <a:ea typeface="Calibri"/>
                <a:cs typeface="Calibri"/>
                <a:sym typeface="Calibri"/>
              </a:rPr>
              <a:t>Landscape analysis and power map</a:t>
            </a:r>
            <a:endParaRPr b="0" i="0" sz="1100" u="none" cap="none" strike="noStrike">
              <a:solidFill>
                <a:srgbClr val="000000"/>
              </a:solidFill>
              <a:latin typeface="Arial"/>
              <a:ea typeface="Arial"/>
              <a:cs typeface="Arial"/>
              <a:sym typeface="Arial"/>
            </a:endParaRPr>
          </a:p>
        </p:txBody>
      </p:sp>
      <p:pic>
        <p:nvPicPr>
          <p:cNvPr id="265" name="Google Shape;265;g25186127c76_0_14"/>
          <p:cNvPicPr preferRelativeResize="0"/>
          <p:nvPr/>
        </p:nvPicPr>
        <p:blipFill rotWithShape="1">
          <a:blip r:embed="rId3">
            <a:alphaModFix/>
          </a:blip>
          <a:srcRect b="22674" l="0" r="6742" t="15151"/>
          <a:stretch/>
        </p:blipFill>
        <p:spPr>
          <a:xfrm>
            <a:off x="1504036" y="1017162"/>
            <a:ext cx="4318444" cy="2159977"/>
          </a:xfrm>
          <a:prstGeom prst="rect">
            <a:avLst/>
          </a:prstGeom>
          <a:noFill/>
          <a:ln>
            <a:noFill/>
          </a:ln>
        </p:spPr>
      </p:pic>
      <p:pic>
        <p:nvPicPr>
          <p:cNvPr id="266" name="Google Shape;266;g25186127c76_0_14"/>
          <p:cNvPicPr preferRelativeResize="0"/>
          <p:nvPr/>
        </p:nvPicPr>
        <p:blipFill rotWithShape="1">
          <a:blip r:embed="rId4">
            <a:alphaModFix/>
          </a:blip>
          <a:srcRect b="1229" l="15230" r="11616" t="1229"/>
          <a:stretch/>
        </p:blipFill>
        <p:spPr>
          <a:xfrm>
            <a:off x="8183753" y="1017158"/>
            <a:ext cx="2159222" cy="2159981"/>
          </a:xfrm>
          <a:prstGeom prst="rect">
            <a:avLst/>
          </a:prstGeom>
          <a:noFill/>
          <a:ln>
            <a:noFill/>
          </a:ln>
        </p:spPr>
      </p:pic>
      <p:pic>
        <p:nvPicPr>
          <p:cNvPr id="267" name="Google Shape;267;g25186127c76_0_14"/>
          <p:cNvPicPr preferRelativeResize="0"/>
          <p:nvPr/>
        </p:nvPicPr>
        <p:blipFill rotWithShape="1">
          <a:blip r:embed="rId5">
            <a:alphaModFix/>
          </a:blip>
          <a:srcRect b="32913" l="4819" r="28699" t="8005"/>
          <a:stretch/>
        </p:blipFill>
        <p:spPr>
          <a:xfrm>
            <a:off x="210350" y="3614000"/>
            <a:ext cx="3239378" cy="2160000"/>
          </a:xfrm>
          <a:prstGeom prst="rect">
            <a:avLst/>
          </a:prstGeom>
          <a:noFill/>
          <a:ln>
            <a:noFill/>
          </a:ln>
        </p:spPr>
      </p:pic>
      <p:pic>
        <p:nvPicPr>
          <p:cNvPr id="268" name="Google Shape;268;g25186127c76_0_14"/>
          <p:cNvPicPr preferRelativeResize="0"/>
          <p:nvPr/>
        </p:nvPicPr>
        <p:blipFill rotWithShape="1">
          <a:blip r:embed="rId6">
            <a:alphaModFix/>
          </a:blip>
          <a:srcRect b="36695" l="42965" r="45946" t="33739"/>
          <a:stretch/>
        </p:blipFill>
        <p:spPr>
          <a:xfrm>
            <a:off x="5740053" y="3614000"/>
            <a:ext cx="1079788" cy="2160000"/>
          </a:xfrm>
          <a:prstGeom prst="rect">
            <a:avLst/>
          </a:prstGeom>
          <a:noFill/>
          <a:ln>
            <a:noFill/>
          </a:ln>
        </p:spPr>
      </p:pic>
      <p:pic>
        <p:nvPicPr>
          <p:cNvPr id="269" name="Google Shape;269;g25186127c76_0_14"/>
          <p:cNvPicPr preferRelativeResize="0"/>
          <p:nvPr/>
        </p:nvPicPr>
        <p:blipFill rotWithShape="1">
          <a:blip r:embed="rId7">
            <a:alphaModFix/>
          </a:blip>
          <a:srcRect b="0" l="24998" r="0" t="0"/>
          <a:stretch/>
        </p:blipFill>
        <p:spPr>
          <a:xfrm>
            <a:off x="5946883" y="1017150"/>
            <a:ext cx="2159222" cy="2159981"/>
          </a:xfrm>
          <a:prstGeom prst="rect">
            <a:avLst/>
          </a:prstGeom>
          <a:noFill/>
          <a:ln>
            <a:noFill/>
          </a:ln>
        </p:spPr>
      </p:pic>
      <p:pic>
        <p:nvPicPr>
          <p:cNvPr id="270" name="Google Shape;270;g25186127c76_0_14"/>
          <p:cNvPicPr preferRelativeResize="0"/>
          <p:nvPr/>
        </p:nvPicPr>
        <p:blipFill rotWithShape="1">
          <a:blip r:embed="rId8">
            <a:alphaModFix/>
          </a:blip>
          <a:srcRect b="3823" l="2112" r="28625" t="3823"/>
          <a:stretch/>
        </p:blipFill>
        <p:spPr>
          <a:xfrm>
            <a:off x="3515101" y="3614000"/>
            <a:ext cx="2159580" cy="2160000"/>
          </a:xfrm>
          <a:prstGeom prst="rect">
            <a:avLst/>
          </a:prstGeom>
          <a:noFill/>
          <a:ln>
            <a:noFill/>
          </a:ln>
        </p:spPr>
      </p:pic>
      <p:pic>
        <p:nvPicPr>
          <p:cNvPr id="271" name="Google Shape;271;g25186127c76_0_14"/>
          <p:cNvPicPr preferRelativeResize="0"/>
          <p:nvPr/>
        </p:nvPicPr>
        <p:blipFill rotWithShape="1">
          <a:blip r:embed="rId9">
            <a:alphaModFix/>
          </a:blip>
          <a:srcRect b="20181" l="20621" r="49582" t="6724"/>
          <a:stretch/>
        </p:blipFill>
        <p:spPr>
          <a:xfrm>
            <a:off x="299650" y="1017138"/>
            <a:ext cx="1080003" cy="2159981"/>
          </a:xfrm>
          <a:prstGeom prst="rect">
            <a:avLst/>
          </a:prstGeom>
          <a:noFill/>
          <a:ln>
            <a:noFill/>
          </a:ln>
        </p:spPr>
      </p:pic>
      <p:pic>
        <p:nvPicPr>
          <p:cNvPr id="272" name="Google Shape;272;g25186127c76_0_14"/>
          <p:cNvPicPr preferRelativeResize="0"/>
          <p:nvPr/>
        </p:nvPicPr>
        <p:blipFill rotWithShape="1">
          <a:blip r:embed="rId10">
            <a:alphaModFix/>
          </a:blip>
          <a:srcRect b="3982" l="46940" r="25043" t="21307"/>
          <a:stretch/>
        </p:blipFill>
        <p:spPr>
          <a:xfrm>
            <a:off x="10420621" y="1017149"/>
            <a:ext cx="1079608" cy="2159981"/>
          </a:xfrm>
          <a:prstGeom prst="rect">
            <a:avLst/>
          </a:prstGeom>
          <a:noFill/>
          <a:ln>
            <a:noFill/>
          </a:ln>
        </p:spPr>
      </p:pic>
      <p:grpSp>
        <p:nvGrpSpPr>
          <p:cNvPr id="273" name="Google Shape;273;g25186127c76_0_14"/>
          <p:cNvGrpSpPr/>
          <p:nvPr/>
        </p:nvGrpSpPr>
        <p:grpSpPr>
          <a:xfrm>
            <a:off x="9467724" y="4103665"/>
            <a:ext cx="2559324" cy="1644313"/>
            <a:chOff x="3151787" y="2013893"/>
            <a:chExt cx="4625563" cy="1569600"/>
          </a:xfrm>
        </p:grpSpPr>
        <p:sp>
          <p:nvSpPr>
            <p:cNvPr id="274" name="Google Shape;274;g25186127c76_0_14"/>
            <p:cNvSpPr/>
            <p:nvPr/>
          </p:nvSpPr>
          <p:spPr>
            <a:xfrm>
              <a:off x="3343950" y="2013893"/>
              <a:ext cx="4433400" cy="1569600"/>
            </a:xfrm>
            <a:prstGeom prst="round2DiagRect">
              <a:avLst>
                <a:gd fmla="val 0" name="adj1"/>
                <a:gd fmla="val 17764" name="adj2"/>
              </a:avLst>
            </a:prstGeom>
            <a:solidFill>
              <a:srgbClr val="1B786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sp>
          <p:nvSpPr>
            <p:cNvPr id="275" name="Google Shape;275;g25186127c76_0_14"/>
            <p:cNvSpPr txBox="1"/>
            <p:nvPr/>
          </p:nvSpPr>
          <p:spPr>
            <a:xfrm>
              <a:off x="3151787" y="2116106"/>
              <a:ext cx="4046400" cy="1131900"/>
            </a:xfrm>
            <a:prstGeom prst="rect">
              <a:avLst/>
            </a:prstGeom>
            <a:noFill/>
            <a:ln>
              <a:noFill/>
            </a:ln>
          </p:spPr>
          <p:txBody>
            <a:bodyPr anchorCtr="0" anchor="t" bIns="121900" lIns="121900" spcFirstLastPara="1" rIns="121900" wrap="square" tIns="121900">
              <a:noAutofit/>
            </a:bodyPr>
            <a:lstStyle/>
            <a:p>
              <a:pPr indent="-173399" lvl="0" marL="457200" rtl="0" algn="l">
                <a:lnSpc>
                  <a:spcPct val="115000"/>
                </a:lnSpc>
                <a:spcBef>
                  <a:spcPts val="0"/>
                </a:spcBef>
                <a:spcAft>
                  <a:spcPts val="0"/>
                </a:spcAft>
                <a:buClr>
                  <a:srgbClr val="FFFFFF"/>
                </a:buClr>
                <a:buSzPts val="1200"/>
                <a:buFont typeface="Roboto"/>
                <a:buChar char="●"/>
              </a:pPr>
              <a:r>
                <a:rPr b="1" lang="nl-NL" sz="1200">
                  <a:solidFill>
                    <a:srgbClr val="FFFFFF"/>
                  </a:solidFill>
                  <a:latin typeface="Roboto"/>
                  <a:ea typeface="Roboto"/>
                  <a:cs typeface="Roboto"/>
                  <a:sym typeface="Roboto"/>
                </a:rPr>
                <a:t>land for agriculture</a:t>
              </a:r>
              <a:endParaRPr b="1" sz="1200">
                <a:solidFill>
                  <a:srgbClr val="FFFFFF"/>
                </a:solidFill>
                <a:latin typeface="Roboto"/>
                <a:ea typeface="Roboto"/>
                <a:cs typeface="Roboto"/>
                <a:sym typeface="Roboto"/>
              </a:endParaRPr>
            </a:p>
            <a:p>
              <a:pPr indent="0" lvl="0" marL="457200" rtl="0" algn="l">
                <a:lnSpc>
                  <a:spcPct val="115000"/>
                </a:lnSpc>
                <a:spcBef>
                  <a:spcPts val="0"/>
                </a:spcBef>
                <a:spcAft>
                  <a:spcPts val="0"/>
                </a:spcAft>
                <a:buNone/>
              </a:pPr>
              <a:r>
                <a:t/>
              </a:r>
              <a:endParaRPr b="1" sz="1200">
                <a:solidFill>
                  <a:srgbClr val="FFFFFF"/>
                </a:solidFill>
                <a:latin typeface="Roboto"/>
                <a:ea typeface="Roboto"/>
                <a:cs typeface="Roboto"/>
                <a:sym typeface="Roboto"/>
              </a:endParaRPr>
            </a:p>
            <a:p>
              <a:pPr indent="-173399" lvl="0" marL="457200" rtl="0" algn="l">
                <a:lnSpc>
                  <a:spcPct val="115000"/>
                </a:lnSpc>
                <a:spcBef>
                  <a:spcPts val="0"/>
                </a:spcBef>
                <a:spcAft>
                  <a:spcPts val="0"/>
                </a:spcAft>
                <a:buClr>
                  <a:srgbClr val="FFFFFF"/>
                </a:buClr>
                <a:buSzPts val="1200"/>
                <a:buFont typeface="Roboto"/>
                <a:buChar char="●"/>
              </a:pPr>
              <a:r>
                <a:rPr b="1" lang="nl-NL" sz="1200">
                  <a:solidFill>
                    <a:srgbClr val="FFFFFF"/>
                  </a:solidFill>
                  <a:latin typeface="Roboto"/>
                  <a:ea typeface="Roboto"/>
                  <a:cs typeface="Roboto"/>
                  <a:sym typeface="Roboto"/>
                </a:rPr>
                <a:t>informal markets</a:t>
              </a:r>
              <a:endParaRPr b="1" sz="1200">
                <a:solidFill>
                  <a:srgbClr val="FFFFFF"/>
                </a:solidFill>
                <a:latin typeface="Roboto"/>
                <a:ea typeface="Roboto"/>
                <a:cs typeface="Roboto"/>
                <a:sym typeface="Roboto"/>
              </a:endParaRPr>
            </a:p>
            <a:p>
              <a:pPr indent="-173399" lvl="0" marL="457200" rtl="0" algn="l">
                <a:lnSpc>
                  <a:spcPct val="115000"/>
                </a:lnSpc>
                <a:spcBef>
                  <a:spcPts val="0"/>
                </a:spcBef>
                <a:spcAft>
                  <a:spcPts val="0"/>
                </a:spcAft>
                <a:buClr>
                  <a:srgbClr val="FFFFFF"/>
                </a:buClr>
                <a:buSzPts val="1200"/>
                <a:buFont typeface="Roboto"/>
                <a:buChar char="●"/>
              </a:pPr>
              <a:r>
                <a:rPr b="1" lang="nl-NL" sz="1200">
                  <a:solidFill>
                    <a:srgbClr val="FFFFFF"/>
                  </a:solidFill>
                  <a:latin typeface="Roboto"/>
                  <a:ea typeface="Roboto"/>
                  <a:cs typeface="Roboto"/>
                  <a:sym typeface="Roboto"/>
                </a:rPr>
                <a:t>rural population</a:t>
              </a:r>
              <a:endParaRPr b="1" sz="1200">
                <a:solidFill>
                  <a:srgbClr val="FFFFFF"/>
                </a:solidFill>
                <a:latin typeface="Roboto"/>
                <a:ea typeface="Roboto"/>
                <a:cs typeface="Roboto"/>
                <a:sym typeface="Roboto"/>
              </a:endParaRPr>
            </a:p>
            <a:p>
              <a:pPr indent="-173399" lvl="0" marL="457200" rtl="0" algn="l">
                <a:lnSpc>
                  <a:spcPct val="115000"/>
                </a:lnSpc>
                <a:spcBef>
                  <a:spcPts val="0"/>
                </a:spcBef>
                <a:spcAft>
                  <a:spcPts val="0"/>
                </a:spcAft>
                <a:buClr>
                  <a:srgbClr val="FFFFFF"/>
                </a:buClr>
                <a:buSzPts val="1200"/>
                <a:buFont typeface="Roboto"/>
                <a:buChar char="●"/>
              </a:pPr>
              <a:r>
                <a:rPr b="1" lang="nl-NL" sz="1200">
                  <a:solidFill>
                    <a:srgbClr val="FFFFFF"/>
                  </a:solidFill>
                  <a:latin typeface="Roboto"/>
                  <a:ea typeface="Roboto"/>
                  <a:cs typeface="Roboto"/>
                  <a:sym typeface="Roboto"/>
                </a:rPr>
                <a:t>small-scale farmers</a:t>
              </a:r>
              <a:endParaRPr b="1" sz="1200">
                <a:solidFill>
                  <a:srgbClr val="FFFFFF"/>
                </a:solidFill>
                <a:latin typeface="Roboto"/>
                <a:ea typeface="Roboto"/>
                <a:cs typeface="Roboto"/>
                <a:sym typeface="Roboto"/>
              </a:endParaRPr>
            </a:p>
            <a:p>
              <a:pPr indent="-173399" lvl="0" marL="457200" rtl="0" algn="l">
                <a:lnSpc>
                  <a:spcPct val="115000"/>
                </a:lnSpc>
                <a:spcBef>
                  <a:spcPts val="0"/>
                </a:spcBef>
                <a:spcAft>
                  <a:spcPts val="0"/>
                </a:spcAft>
                <a:buClr>
                  <a:srgbClr val="FFFFFF"/>
                </a:buClr>
                <a:buSzPts val="1200"/>
                <a:buFont typeface="Roboto"/>
                <a:buChar char="●"/>
              </a:pPr>
              <a:r>
                <a:rPr b="1" lang="nl-NL" sz="1200">
                  <a:solidFill>
                    <a:srgbClr val="FFFFFF"/>
                  </a:solidFill>
                  <a:latin typeface="Roboto"/>
                  <a:ea typeface="Roboto"/>
                  <a:cs typeface="Roboto"/>
                  <a:sym typeface="Roboto"/>
                </a:rPr>
                <a:t>bicycle</a:t>
              </a:r>
              <a:r>
                <a:rPr b="1" lang="nl-NL" sz="1200">
                  <a:solidFill>
                    <a:srgbClr val="FFFFFF"/>
                  </a:solidFill>
                  <a:latin typeface="Roboto"/>
                  <a:ea typeface="Roboto"/>
                  <a:cs typeface="Roboto"/>
                  <a:sym typeface="Roboto"/>
                </a:rPr>
                <a:t>, train</a:t>
              </a:r>
              <a:endParaRPr b="1" sz="1200">
                <a:solidFill>
                  <a:srgbClr val="FFFFFF"/>
                </a:solidFill>
                <a:latin typeface="Roboto"/>
                <a:ea typeface="Roboto"/>
                <a:cs typeface="Roboto"/>
                <a:sym typeface="Roboto"/>
              </a:endParaRPr>
            </a:p>
          </p:txBody>
        </p:sp>
      </p:grpSp>
      <p:grpSp>
        <p:nvGrpSpPr>
          <p:cNvPr id="276" name="Google Shape;276;g25186127c76_0_14"/>
          <p:cNvGrpSpPr/>
          <p:nvPr/>
        </p:nvGrpSpPr>
        <p:grpSpPr>
          <a:xfrm>
            <a:off x="8109848" y="4547484"/>
            <a:ext cx="273679" cy="421949"/>
            <a:chOff x="3157188" y="909150"/>
            <a:chExt cx="470400" cy="470400"/>
          </a:xfrm>
        </p:grpSpPr>
        <p:sp>
          <p:nvSpPr>
            <p:cNvPr id="277" name="Google Shape;277;g25186127c76_0_14"/>
            <p:cNvSpPr/>
            <p:nvPr/>
          </p:nvSpPr>
          <p:spPr>
            <a:xfrm>
              <a:off x="3157188" y="909150"/>
              <a:ext cx="470400" cy="470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8" name="Google Shape;278;g25186127c76_0_14"/>
            <p:cNvSpPr/>
            <p:nvPr/>
          </p:nvSpPr>
          <p:spPr>
            <a:xfrm>
              <a:off x="3243138" y="995100"/>
              <a:ext cx="298500" cy="298500"/>
            </a:xfrm>
            <a:prstGeom prst="mathPlus">
              <a:avLst>
                <a:gd fmla="val 9900" name="adj1"/>
              </a:avLst>
            </a:prstGeom>
            <a:solidFill>
              <a:srgbClr val="307B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79" name="Google Shape;279;g25186127c76_0_14"/>
          <p:cNvSpPr/>
          <p:nvPr/>
        </p:nvSpPr>
        <p:spPr>
          <a:xfrm flipH="1" rot="10800000">
            <a:off x="7121075" y="4103474"/>
            <a:ext cx="2452800" cy="1644300"/>
          </a:xfrm>
          <a:prstGeom prst="round2DiagRect">
            <a:avLst>
              <a:gd fmla="val 0" name="adj1"/>
              <a:gd fmla="val 17764" name="adj2"/>
            </a:avLst>
          </a:prstGeom>
          <a:solidFill>
            <a:srgbClr val="F9CB9C"/>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 name="Google Shape;280;g25186127c76_0_14"/>
          <p:cNvSpPr txBox="1"/>
          <p:nvPr/>
        </p:nvSpPr>
        <p:spPr>
          <a:xfrm>
            <a:off x="7127975" y="3651250"/>
            <a:ext cx="4905900" cy="4221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nl-NL" sz="1500">
                <a:solidFill>
                  <a:schemeClr val="dk1"/>
                </a:solidFill>
                <a:latin typeface="Roboto"/>
                <a:ea typeface="Roboto"/>
                <a:cs typeface="Roboto"/>
                <a:sym typeface="Roboto"/>
              </a:rPr>
              <a:t>Administration, laws and regulations, public policy</a:t>
            </a:r>
            <a:endParaRPr b="1" sz="1500">
              <a:solidFill>
                <a:schemeClr val="dk1"/>
              </a:solidFill>
              <a:latin typeface="Roboto"/>
              <a:ea typeface="Roboto"/>
              <a:cs typeface="Roboto"/>
              <a:sym typeface="Roboto"/>
            </a:endParaRPr>
          </a:p>
        </p:txBody>
      </p:sp>
      <p:grpSp>
        <p:nvGrpSpPr>
          <p:cNvPr id="281" name="Google Shape;281;g25186127c76_0_14"/>
          <p:cNvGrpSpPr/>
          <p:nvPr/>
        </p:nvGrpSpPr>
        <p:grpSpPr>
          <a:xfrm>
            <a:off x="8029174" y="3960057"/>
            <a:ext cx="347155" cy="347155"/>
            <a:chOff x="3157188" y="909150"/>
            <a:chExt cx="470400" cy="470400"/>
          </a:xfrm>
        </p:grpSpPr>
        <p:sp>
          <p:nvSpPr>
            <p:cNvPr id="282" name="Google Shape;282;g25186127c76_0_14"/>
            <p:cNvSpPr/>
            <p:nvPr/>
          </p:nvSpPr>
          <p:spPr>
            <a:xfrm>
              <a:off x="3157188" y="909150"/>
              <a:ext cx="470400" cy="4704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 name="Google Shape;283;g25186127c76_0_14"/>
            <p:cNvSpPr/>
            <p:nvPr/>
          </p:nvSpPr>
          <p:spPr>
            <a:xfrm>
              <a:off x="3243138" y="995100"/>
              <a:ext cx="298500" cy="298500"/>
            </a:xfrm>
            <a:prstGeom prst="mathPlus">
              <a:avLst>
                <a:gd fmla="val 9900" name="adj1"/>
              </a:avLst>
            </a:prstGeom>
            <a:solidFill>
              <a:srgbClr val="F9CB9C"/>
            </a:solidFill>
            <a:ln cap="flat" cmpd="sng" w="19050">
              <a:solidFill>
                <a:srgbClr val="F9CB9C"/>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84" name="Google Shape;284;g25186127c76_0_14"/>
          <p:cNvGrpSpPr/>
          <p:nvPr/>
        </p:nvGrpSpPr>
        <p:grpSpPr>
          <a:xfrm>
            <a:off x="10522549" y="3960057"/>
            <a:ext cx="347155" cy="347155"/>
            <a:chOff x="10165774" y="3813007"/>
            <a:chExt cx="347155" cy="347155"/>
          </a:xfrm>
        </p:grpSpPr>
        <p:sp>
          <p:nvSpPr>
            <p:cNvPr id="285" name="Google Shape;285;g25186127c76_0_14"/>
            <p:cNvSpPr/>
            <p:nvPr/>
          </p:nvSpPr>
          <p:spPr>
            <a:xfrm>
              <a:off x="10165774" y="3813007"/>
              <a:ext cx="347155" cy="347155"/>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6" name="Google Shape;286;g25186127c76_0_14"/>
            <p:cNvSpPr/>
            <p:nvPr/>
          </p:nvSpPr>
          <p:spPr>
            <a:xfrm>
              <a:off x="10237950" y="3936625"/>
              <a:ext cx="202800" cy="99900"/>
            </a:xfrm>
            <a:prstGeom prst="mathMinus">
              <a:avLst>
                <a:gd fmla="val 23520" name="adj1"/>
              </a:avLst>
            </a:prstGeom>
            <a:solidFill>
              <a:srgbClr val="1D7E74"/>
            </a:solidFill>
            <a:ln cap="flat" cmpd="sng" w="19050">
              <a:solidFill>
                <a:srgbClr val="1D7E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 name="Google Shape;287;g25186127c76_0_14"/>
          <p:cNvGrpSpPr/>
          <p:nvPr/>
        </p:nvGrpSpPr>
        <p:grpSpPr>
          <a:xfrm rot="5400000">
            <a:off x="9270366" y="5462315"/>
            <a:ext cx="621115" cy="622188"/>
            <a:chOff x="4858108" y="2631368"/>
            <a:chExt cx="316443" cy="315000"/>
          </a:xfrm>
        </p:grpSpPr>
        <p:sp>
          <p:nvSpPr>
            <p:cNvPr id="288" name="Google Shape;288;g25186127c76_0_14"/>
            <p:cNvSpPr/>
            <p:nvPr/>
          </p:nvSpPr>
          <p:spPr>
            <a:xfrm>
              <a:off x="4859551" y="2631368"/>
              <a:ext cx="315000" cy="3150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 name="Google Shape;289;g25186127c76_0_14"/>
            <p:cNvSpPr/>
            <p:nvPr/>
          </p:nvSpPr>
          <p:spPr>
            <a:xfrm>
              <a:off x="4858108" y="2739302"/>
              <a:ext cx="171900" cy="99000"/>
            </a:xfrm>
            <a:prstGeom prst="rightArrow">
              <a:avLst>
                <a:gd fmla="val 32020" name="adj1"/>
                <a:gd fmla="val 66970" name="adj2"/>
              </a:avLst>
            </a:prstGeom>
            <a:solidFill>
              <a:srgbClr val="DD7E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br>
                <a:rPr lang="nl-NL" sz="1900"/>
              </a:br>
              <a:endParaRPr sz="1900"/>
            </a:p>
          </p:txBody>
        </p:sp>
      </p:grpSp>
      <p:sp>
        <p:nvSpPr>
          <p:cNvPr id="290" name="Google Shape;290;g25186127c76_0_14"/>
          <p:cNvSpPr txBox="1"/>
          <p:nvPr/>
        </p:nvSpPr>
        <p:spPr>
          <a:xfrm>
            <a:off x="7994663" y="5638900"/>
            <a:ext cx="3147000" cy="4221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nl-NL" sz="1500">
                <a:solidFill>
                  <a:schemeClr val="dk1"/>
                </a:solidFill>
                <a:latin typeface="Roboto"/>
                <a:ea typeface="Roboto"/>
                <a:cs typeface="Roboto"/>
                <a:sym typeface="Roboto"/>
              </a:rPr>
              <a:t>Land use transformation</a:t>
            </a:r>
            <a:endParaRPr b="1" sz="1500">
              <a:solidFill>
                <a:schemeClr val="dk1"/>
              </a:solidFill>
              <a:latin typeface="Roboto"/>
              <a:ea typeface="Roboto"/>
              <a:cs typeface="Roboto"/>
              <a:sym typeface="Roboto"/>
            </a:endParaRPr>
          </a:p>
        </p:txBody>
      </p:sp>
      <p:sp>
        <p:nvSpPr>
          <p:cNvPr id="291" name="Google Shape;291;g25186127c76_0_14"/>
          <p:cNvSpPr txBox="1"/>
          <p:nvPr/>
        </p:nvSpPr>
        <p:spPr>
          <a:xfrm>
            <a:off x="7121075" y="4200475"/>
            <a:ext cx="2251200" cy="1311300"/>
          </a:xfrm>
          <a:prstGeom prst="rect">
            <a:avLst/>
          </a:prstGeom>
          <a:noFill/>
          <a:ln>
            <a:noFill/>
          </a:ln>
        </p:spPr>
        <p:txBody>
          <a:bodyPr anchorCtr="0" anchor="t" bIns="121900" lIns="121900" spcFirstLastPara="1" rIns="121900" wrap="square" tIns="121900">
            <a:noAutofit/>
          </a:bodyPr>
          <a:lstStyle/>
          <a:p>
            <a:pPr indent="-166199" lvl="0" marL="179999" rtl="0" algn="l">
              <a:lnSpc>
                <a:spcPct val="115000"/>
              </a:lnSpc>
              <a:spcBef>
                <a:spcPts val="0"/>
              </a:spcBef>
              <a:spcAft>
                <a:spcPts val="0"/>
              </a:spcAft>
              <a:buClr>
                <a:schemeClr val="dk1"/>
              </a:buClr>
              <a:buSzPts val="1200"/>
              <a:buFont typeface="Roboto"/>
              <a:buChar char="●"/>
            </a:pPr>
            <a:r>
              <a:rPr lang="nl-NL" sz="1200">
                <a:solidFill>
                  <a:schemeClr val="dk1"/>
                </a:solidFill>
                <a:latin typeface="Roboto"/>
                <a:ea typeface="Roboto"/>
                <a:cs typeface="Roboto"/>
                <a:sym typeface="Roboto"/>
              </a:rPr>
              <a:t>private investors (suburban development)</a:t>
            </a:r>
            <a:endParaRPr sz="1200">
              <a:solidFill>
                <a:schemeClr val="dk1"/>
              </a:solidFill>
              <a:latin typeface="Roboto"/>
              <a:ea typeface="Roboto"/>
              <a:cs typeface="Roboto"/>
              <a:sym typeface="Roboto"/>
            </a:endParaRPr>
          </a:p>
          <a:p>
            <a:pPr indent="-166199" lvl="0" marL="179999" rtl="0" algn="l">
              <a:lnSpc>
                <a:spcPct val="115000"/>
              </a:lnSpc>
              <a:spcBef>
                <a:spcPts val="0"/>
              </a:spcBef>
              <a:spcAft>
                <a:spcPts val="0"/>
              </a:spcAft>
              <a:buClr>
                <a:schemeClr val="dk1"/>
              </a:buClr>
              <a:buSzPts val="1200"/>
              <a:buFont typeface="Roboto"/>
              <a:buChar char="●"/>
            </a:pPr>
            <a:r>
              <a:rPr lang="nl-NL" sz="1200">
                <a:solidFill>
                  <a:schemeClr val="dk1"/>
                </a:solidFill>
                <a:latin typeface="Roboto"/>
                <a:ea typeface="Roboto"/>
                <a:cs typeface="Roboto"/>
                <a:sym typeface="Roboto"/>
              </a:rPr>
              <a:t>supermarkets</a:t>
            </a:r>
            <a:endParaRPr sz="1200">
              <a:solidFill>
                <a:schemeClr val="dk1"/>
              </a:solidFill>
              <a:latin typeface="Roboto"/>
              <a:ea typeface="Roboto"/>
              <a:cs typeface="Roboto"/>
              <a:sym typeface="Roboto"/>
            </a:endParaRPr>
          </a:p>
          <a:p>
            <a:pPr indent="-171450" lvl="0" marL="179999" rtl="0" algn="l">
              <a:lnSpc>
                <a:spcPct val="115000"/>
              </a:lnSpc>
              <a:spcBef>
                <a:spcPts val="0"/>
              </a:spcBef>
              <a:spcAft>
                <a:spcPts val="0"/>
              </a:spcAft>
              <a:buClr>
                <a:schemeClr val="dk1"/>
              </a:buClr>
              <a:buSzPts val="1200"/>
              <a:buFont typeface="Roboto"/>
              <a:buChar char="●"/>
            </a:pPr>
            <a:r>
              <a:rPr lang="nl-NL" sz="1200">
                <a:solidFill>
                  <a:schemeClr val="dk1"/>
                </a:solidFill>
                <a:latin typeface="Roboto"/>
                <a:ea typeface="Roboto"/>
                <a:cs typeface="Roboto"/>
                <a:sym typeface="Roboto"/>
              </a:rPr>
              <a:t>new residents</a:t>
            </a:r>
            <a:endParaRPr sz="1200">
              <a:solidFill>
                <a:schemeClr val="dk1"/>
              </a:solidFill>
              <a:latin typeface="Roboto"/>
              <a:ea typeface="Roboto"/>
              <a:cs typeface="Roboto"/>
              <a:sym typeface="Roboto"/>
            </a:endParaRPr>
          </a:p>
          <a:p>
            <a:pPr indent="-171450" lvl="0" marL="179999" rtl="0" algn="l">
              <a:lnSpc>
                <a:spcPct val="115000"/>
              </a:lnSpc>
              <a:spcBef>
                <a:spcPts val="0"/>
              </a:spcBef>
              <a:spcAft>
                <a:spcPts val="0"/>
              </a:spcAft>
              <a:buClr>
                <a:schemeClr val="dk1"/>
              </a:buClr>
              <a:buSzPts val="1200"/>
              <a:buFont typeface="Roboto"/>
              <a:buChar char="●"/>
            </a:pPr>
            <a:r>
              <a:rPr lang="nl-NL" sz="1200">
                <a:solidFill>
                  <a:schemeClr val="dk1"/>
                </a:solidFill>
                <a:latin typeface="Roboto"/>
                <a:ea typeface="Roboto"/>
                <a:cs typeface="Roboto"/>
                <a:sym typeface="Roboto"/>
              </a:rPr>
              <a:t>l</a:t>
            </a:r>
            <a:r>
              <a:rPr lang="nl-NL" sz="1200">
                <a:solidFill>
                  <a:schemeClr val="dk1"/>
                </a:solidFill>
                <a:latin typeface="Roboto"/>
                <a:ea typeface="Roboto"/>
                <a:cs typeface="Roboto"/>
                <a:sym typeface="Roboto"/>
              </a:rPr>
              <a:t>arge-scale farmers</a:t>
            </a:r>
            <a:endParaRPr sz="1200">
              <a:solidFill>
                <a:schemeClr val="dk1"/>
              </a:solidFill>
              <a:latin typeface="Roboto"/>
              <a:ea typeface="Roboto"/>
              <a:cs typeface="Roboto"/>
              <a:sym typeface="Roboto"/>
            </a:endParaRPr>
          </a:p>
          <a:p>
            <a:pPr indent="-171450" lvl="0" marL="179999" rtl="0" algn="l">
              <a:lnSpc>
                <a:spcPct val="115000"/>
              </a:lnSpc>
              <a:spcBef>
                <a:spcPts val="0"/>
              </a:spcBef>
              <a:spcAft>
                <a:spcPts val="0"/>
              </a:spcAft>
              <a:buClr>
                <a:schemeClr val="dk1"/>
              </a:buClr>
              <a:buSzPts val="1200"/>
              <a:buFont typeface="Roboto"/>
              <a:buChar char="●"/>
            </a:pPr>
            <a:r>
              <a:rPr lang="nl-NL" sz="1200">
                <a:solidFill>
                  <a:schemeClr val="dk1"/>
                </a:solidFill>
                <a:latin typeface="Roboto"/>
                <a:ea typeface="Roboto"/>
                <a:cs typeface="Roboto"/>
                <a:sym typeface="Roboto"/>
              </a:rPr>
              <a:t>car, public transport</a:t>
            </a:r>
            <a:endParaRPr sz="1200">
              <a:solidFill>
                <a:schemeClr val="dk1"/>
              </a:solidFill>
              <a:latin typeface="Roboto"/>
              <a:ea typeface="Roboto"/>
              <a:cs typeface="Roboto"/>
              <a:sym typeface="Roboto"/>
            </a:endParaRPr>
          </a:p>
          <a:p>
            <a:pPr indent="0" lvl="0" marL="0" rtl="0" algn="l">
              <a:lnSpc>
                <a:spcPct val="115000"/>
              </a:lnSpc>
              <a:spcBef>
                <a:spcPts val="2100"/>
              </a:spcBef>
              <a:spcAft>
                <a:spcPts val="2100"/>
              </a:spcAft>
              <a:buNone/>
            </a:pPr>
            <a:r>
              <a:t/>
            </a:r>
            <a:endParaRPr sz="1100">
              <a:solidFill>
                <a:schemeClr val="dk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22c02b93429_1_681"/>
          <p:cNvSpPr txBox="1"/>
          <p:nvPr>
            <p:ph type="title"/>
          </p:nvPr>
        </p:nvSpPr>
        <p:spPr>
          <a:xfrm>
            <a:off x="838200" y="365125"/>
            <a:ext cx="10515600" cy="470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nl-NL" sz="2700"/>
              <a:t>Land use transformation, statistical data analysis</a:t>
            </a:r>
            <a:endParaRPr sz="2700"/>
          </a:p>
        </p:txBody>
      </p:sp>
      <p:pic>
        <p:nvPicPr>
          <p:cNvPr id="298" name="Google Shape;298;g22c02b93429_1_681"/>
          <p:cNvPicPr preferRelativeResize="0"/>
          <p:nvPr/>
        </p:nvPicPr>
        <p:blipFill rotWithShape="1">
          <a:blip r:embed="rId3">
            <a:alphaModFix/>
          </a:blip>
          <a:srcRect b="0" l="17864" r="18764" t="5410"/>
          <a:stretch/>
        </p:blipFill>
        <p:spPr>
          <a:xfrm>
            <a:off x="8641699" y="2696575"/>
            <a:ext cx="1606683" cy="1441025"/>
          </a:xfrm>
          <a:prstGeom prst="rect">
            <a:avLst/>
          </a:prstGeom>
          <a:noFill/>
          <a:ln>
            <a:noFill/>
          </a:ln>
        </p:spPr>
      </p:pic>
      <p:pic>
        <p:nvPicPr>
          <p:cNvPr id="299" name="Google Shape;299;g22c02b93429_1_681"/>
          <p:cNvPicPr preferRelativeResize="0"/>
          <p:nvPr/>
        </p:nvPicPr>
        <p:blipFill>
          <a:blip r:embed="rId4">
            <a:alphaModFix/>
          </a:blip>
          <a:stretch>
            <a:fillRect/>
          </a:stretch>
        </p:blipFill>
        <p:spPr>
          <a:xfrm>
            <a:off x="7914250" y="4174425"/>
            <a:ext cx="3220724" cy="1939138"/>
          </a:xfrm>
          <a:prstGeom prst="rect">
            <a:avLst/>
          </a:prstGeom>
          <a:noFill/>
          <a:ln>
            <a:noFill/>
          </a:ln>
        </p:spPr>
      </p:pic>
      <p:pic>
        <p:nvPicPr>
          <p:cNvPr id="300" name="Google Shape;300;g22c02b93429_1_681"/>
          <p:cNvPicPr preferRelativeResize="0"/>
          <p:nvPr/>
        </p:nvPicPr>
        <p:blipFill rotWithShape="1">
          <a:blip r:embed="rId5">
            <a:alphaModFix/>
          </a:blip>
          <a:srcRect b="30422" l="6367" r="67535" t="13051"/>
          <a:stretch/>
        </p:blipFill>
        <p:spPr>
          <a:xfrm>
            <a:off x="152550" y="959087"/>
            <a:ext cx="3707546" cy="4800663"/>
          </a:xfrm>
          <a:prstGeom prst="rect">
            <a:avLst/>
          </a:prstGeom>
          <a:noFill/>
          <a:ln>
            <a:noFill/>
          </a:ln>
        </p:spPr>
      </p:pic>
      <p:pic>
        <p:nvPicPr>
          <p:cNvPr id="301" name="Google Shape;301;g22c02b93429_1_681"/>
          <p:cNvPicPr preferRelativeResize="0"/>
          <p:nvPr/>
        </p:nvPicPr>
        <p:blipFill rotWithShape="1">
          <a:blip r:embed="rId5">
            <a:alphaModFix/>
          </a:blip>
          <a:srcRect b="32194" l="32545" r="40584" t="20881"/>
          <a:stretch/>
        </p:blipFill>
        <p:spPr>
          <a:xfrm>
            <a:off x="4511375" y="3114394"/>
            <a:ext cx="2541348" cy="2653105"/>
          </a:xfrm>
          <a:prstGeom prst="rect">
            <a:avLst/>
          </a:prstGeom>
          <a:noFill/>
          <a:ln>
            <a:noFill/>
          </a:ln>
        </p:spPr>
      </p:pic>
      <p:pic>
        <p:nvPicPr>
          <p:cNvPr id="302" name="Google Shape;302;g22c02b93429_1_681"/>
          <p:cNvPicPr preferRelativeResize="0"/>
          <p:nvPr/>
        </p:nvPicPr>
        <p:blipFill rotWithShape="1">
          <a:blip r:embed="rId5">
            <a:alphaModFix/>
          </a:blip>
          <a:srcRect b="11209" l="32634" r="44558" t="69353"/>
          <a:stretch/>
        </p:blipFill>
        <p:spPr>
          <a:xfrm>
            <a:off x="7914250" y="1008975"/>
            <a:ext cx="3240100" cy="1650776"/>
          </a:xfrm>
          <a:prstGeom prst="rect">
            <a:avLst/>
          </a:prstGeom>
          <a:noFill/>
          <a:ln>
            <a:noFill/>
          </a:ln>
        </p:spPr>
      </p:pic>
      <p:pic>
        <p:nvPicPr>
          <p:cNvPr id="303" name="Google Shape;303;g22c02b93429_1_681"/>
          <p:cNvPicPr preferRelativeResize="0"/>
          <p:nvPr/>
        </p:nvPicPr>
        <p:blipFill rotWithShape="1">
          <a:blip r:embed="rId5">
            <a:alphaModFix/>
          </a:blip>
          <a:srcRect b="11208" l="55399" r="37183" t="84971"/>
          <a:stretch/>
        </p:blipFill>
        <p:spPr>
          <a:xfrm>
            <a:off x="4340164" y="2544231"/>
            <a:ext cx="1053722" cy="324441"/>
          </a:xfrm>
          <a:prstGeom prst="rect">
            <a:avLst/>
          </a:prstGeom>
          <a:noFill/>
          <a:ln>
            <a:noFill/>
          </a:ln>
        </p:spPr>
      </p:pic>
      <p:sp>
        <p:nvSpPr>
          <p:cNvPr id="304" name="Google Shape;304;g22c02b93429_1_681"/>
          <p:cNvSpPr txBox="1"/>
          <p:nvPr/>
        </p:nvSpPr>
        <p:spPr>
          <a:xfrm>
            <a:off x="582475" y="5759750"/>
            <a:ext cx="7087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NL" sz="800">
                <a:latin typeface="Calibri"/>
                <a:ea typeface="Calibri"/>
                <a:cs typeface="Calibri"/>
                <a:sym typeface="Calibri"/>
              </a:rPr>
              <a:t>Image source: CORINE Land Cover -  Copernicus Land Monitoring Service products and services, produced with funding by the European Union.</a:t>
            </a:r>
            <a:endParaRPr sz="800">
              <a:latin typeface="Calibri"/>
              <a:ea typeface="Calibri"/>
              <a:cs typeface="Calibri"/>
              <a:sym typeface="Calibri"/>
            </a:endParaRPr>
          </a:p>
          <a:p>
            <a:pPr indent="0" lvl="0" marL="0" rtl="0" algn="l">
              <a:spcBef>
                <a:spcPts val="0"/>
              </a:spcBef>
              <a:spcAft>
                <a:spcPts val="0"/>
              </a:spcAft>
              <a:buNone/>
            </a:pPr>
            <a:r>
              <a:rPr lang="nl-NL" sz="800">
                <a:latin typeface="Calibri"/>
                <a:ea typeface="Calibri"/>
                <a:cs typeface="Calibri"/>
                <a:sym typeface="Calibri"/>
              </a:rPr>
              <a:t>Statistical data source: © 1998-2018 National Institute for Statistics - ROMANIA</a:t>
            </a:r>
            <a:endParaRPr sz="800">
              <a:latin typeface="Calibri"/>
              <a:ea typeface="Calibri"/>
              <a:cs typeface="Calibri"/>
              <a:sym typeface="Calibri"/>
            </a:endParaRPr>
          </a:p>
        </p:txBody>
      </p:sp>
      <p:pic>
        <p:nvPicPr>
          <p:cNvPr id="305" name="Google Shape;305;g22c02b93429_1_681"/>
          <p:cNvPicPr preferRelativeResize="0"/>
          <p:nvPr/>
        </p:nvPicPr>
        <p:blipFill rotWithShape="1">
          <a:blip r:embed="rId5">
            <a:alphaModFix/>
          </a:blip>
          <a:srcRect b="11209" l="6367" r="67535" t="69352"/>
          <a:stretch/>
        </p:blipFill>
        <p:spPr>
          <a:xfrm>
            <a:off x="3860101" y="972575"/>
            <a:ext cx="3707546" cy="1650784"/>
          </a:xfrm>
          <a:prstGeom prst="rect">
            <a:avLst/>
          </a:prstGeom>
          <a:noFill/>
          <a:ln>
            <a:noFill/>
          </a:ln>
        </p:spPr>
      </p:pic>
      <p:sp>
        <p:nvSpPr>
          <p:cNvPr id="306" name="Google Shape;306;g22c02b93429_1_681"/>
          <p:cNvSpPr txBox="1"/>
          <p:nvPr/>
        </p:nvSpPr>
        <p:spPr>
          <a:xfrm>
            <a:off x="4432250" y="2760400"/>
            <a:ext cx="1135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NL" sz="1100">
                <a:latin typeface="Calibri"/>
                <a:ea typeface="Calibri"/>
                <a:cs typeface="Calibri"/>
                <a:sym typeface="Calibri"/>
              </a:rPr>
              <a:t>Map legend:</a:t>
            </a:r>
            <a:endParaRPr sz="11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Aangepast ontwerp">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angepast ontwerp">
  <a:themeElements>
    <a:clrScheme name="Office">
      <a:dk1>
        <a:srgbClr val="000000"/>
      </a:dk1>
      <a:lt1>
        <a:srgbClr val="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2022-01-11T13:14:21Z</dcterms:created>
  <dc:creator>Roxana Triboi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0x01010064DF8D699C11B34DB78A05AC8B4EE2FB</vt:lpwstr>
  </property>
</Properties>
</file>