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0" d="100"/>
          <a:sy n="60" d="100"/>
        </p:scale>
        <p:origin x="1834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B9772-8D3F-4E73-95C6-FF38C3687FFD}" type="datetimeFigureOut">
              <a:rPr lang="en-GB" smtClean="0"/>
              <a:t>22/03/2022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D501D-E2F8-4B07-8B75-8C9FDBE816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9679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B9772-8D3F-4E73-95C6-FF38C3687FFD}" type="datetimeFigureOut">
              <a:rPr lang="en-GB" smtClean="0"/>
              <a:t>22/03/2022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D501D-E2F8-4B07-8B75-8C9FDBE816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56076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B9772-8D3F-4E73-95C6-FF38C3687FFD}" type="datetimeFigureOut">
              <a:rPr lang="en-GB" smtClean="0"/>
              <a:t>22/03/2022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D501D-E2F8-4B07-8B75-8C9FDBE816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5463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B9772-8D3F-4E73-95C6-FF38C3687FFD}" type="datetimeFigureOut">
              <a:rPr lang="en-GB" smtClean="0"/>
              <a:t>22/03/2022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D501D-E2F8-4B07-8B75-8C9FDBE816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7200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B9772-8D3F-4E73-95C6-FF38C3687FFD}" type="datetimeFigureOut">
              <a:rPr lang="en-GB" smtClean="0"/>
              <a:t>22/03/2022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D501D-E2F8-4B07-8B75-8C9FDBE816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26450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B9772-8D3F-4E73-95C6-FF38C3687FFD}" type="datetimeFigureOut">
              <a:rPr lang="en-GB" smtClean="0"/>
              <a:t>22/03/2022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D501D-E2F8-4B07-8B75-8C9FDBE816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5268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B9772-8D3F-4E73-95C6-FF38C3687FFD}" type="datetimeFigureOut">
              <a:rPr lang="en-GB" smtClean="0"/>
              <a:t>22/03/2022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D501D-E2F8-4B07-8B75-8C9FDBE816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1511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B9772-8D3F-4E73-95C6-FF38C3687FFD}" type="datetimeFigureOut">
              <a:rPr lang="en-GB" smtClean="0"/>
              <a:t>22/03/2022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D501D-E2F8-4B07-8B75-8C9FDBE816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4174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B9772-8D3F-4E73-95C6-FF38C3687FFD}" type="datetimeFigureOut">
              <a:rPr lang="en-GB" smtClean="0"/>
              <a:t>22/03/2022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D501D-E2F8-4B07-8B75-8C9FDBE816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6393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B9772-8D3F-4E73-95C6-FF38C3687FFD}" type="datetimeFigureOut">
              <a:rPr lang="en-GB" smtClean="0"/>
              <a:t>22/03/2022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D501D-E2F8-4B07-8B75-8C9FDBE816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05542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B9772-8D3F-4E73-95C6-FF38C3687FFD}" type="datetimeFigureOut">
              <a:rPr lang="en-GB" smtClean="0"/>
              <a:t>22/03/2022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D501D-E2F8-4B07-8B75-8C9FDBE816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70055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3B9772-8D3F-4E73-95C6-FF38C3687FFD}" type="datetimeFigureOut">
              <a:rPr lang="en-GB" smtClean="0"/>
              <a:t>22/03/2022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CD501D-E2F8-4B07-8B75-8C9FDBE816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33701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https://padlet.com/geronimo2/bmu8228757e2ldns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3BCE03-AE49-4B68-8A3C-9A783DEEF0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4350" y="587022"/>
            <a:ext cx="5829300" cy="3448756"/>
          </a:xfrm>
        </p:spPr>
        <p:txBody>
          <a:bodyPr/>
          <a:lstStyle/>
          <a:p>
            <a:r>
              <a:rPr lang="nl-NL" dirty="0"/>
              <a:t>Format </a:t>
            </a:r>
            <a:r>
              <a:rPr lang="nl-NL" dirty="0" err="1"/>
              <a:t>for</a:t>
            </a:r>
            <a:r>
              <a:rPr lang="nl-NL" dirty="0"/>
              <a:t> </a:t>
            </a:r>
            <a:r>
              <a:rPr lang="nl-NL" dirty="0" err="1"/>
              <a:t>exercise</a:t>
            </a:r>
            <a:r>
              <a:rPr lang="nl-NL" dirty="0"/>
              <a:t> on </a:t>
            </a:r>
            <a:r>
              <a:rPr lang="nl-NL" dirty="0" err="1"/>
              <a:t>March</a:t>
            </a:r>
            <a:r>
              <a:rPr lang="nl-NL" dirty="0"/>
              <a:t> 31, 2022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8BFB131-BD59-4ECD-B03A-8A5AB80FA2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50" y="4495800"/>
            <a:ext cx="5143500" cy="4368800"/>
          </a:xfrm>
        </p:spPr>
        <p:txBody>
          <a:bodyPr>
            <a:normAutofit fontScale="92500" lnSpcReduction="10000"/>
          </a:bodyPr>
          <a:lstStyle/>
          <a:p>
            <a:pPr marL="342900" indent="-342900" algn="l">
              <a:buAutoNum type="arabicPeriod"/>
            </a:pPr>
            <a:r>
              <a:rPr lang="nl-NL" dirty="0"/>
              <a:t>Select a person </a:t>
            </a:r>
            <a:r>
              <a:rPr lang="nl-NL" dirty="0" err="1"/>
              <a:t>that</a:t>
            </a:r>
            <a:r>
              <a:rPr lang="nl-NL" dirty="0"/>
              <a:t> </a:t>
            </a:r>
            <a:r>
              <a:rPr lang="nl-NL" dirty="0" err="1"/>
              <a:t>you</a:t>
            </a:r>
            <a:r>
              <a:rPr lang="nl-NL" dirty="0"/>
              <a:t> </a:t>
            </a:r>
            <a:r>
              <a:rPr lang="nl-NL" dirty="0" err="1"/>
              <a:t>think</a:t>
            </a:r>
            <a:r>
              <a:rPr lang="nl-NL" dirty="0"/>
              <a:t> </a:t>
            </a:r>
            <a:r>
              <a:rPr lang="nl-NL" dirty="0" err="1"/>
              <a:t>contibutes</a:t>
            </a:r>
            <a:r>
              <a:rPr lang="nl-NL" dirty="0"/>
              <a:t> </a:t>
            </a:r>
            <a:r>
              <a:rPr lang="nl-NL" dirty="0" err="1"/>
              <a:t>to</a:t>
            </a:r>
            <a:r>
              <a:rPr lang="nl-NL" dirty="0"/>
              <a:t> a </a:t>
            </a:r>
            <a:r>
              <a:rPr lang="nl-NL" dirty="0" err="1"/>
              <a:t>sustainable</a:t>
            </a:r>
            <a:r>
              <a:rPr lang="nl-NL" dirty="0"/>
              <a:t> </a:t>
            </a:r>
            <a:r>
              <a:rPr lang="nl-NL" dirty="0" err="1"/>
              <a:t>transformation</a:t>
            </a:r>
            <a:r>
              <a:rPr lang="nl-NL" dirty="0"/>
              <a:t> in </a:t>
            </a:r>
            <a:r>
              <a:rPr lang="nl-NL" dirty="0" err="1"/>
              <a:t>the</a:t>
            </a:r>
            <a:r>
              <a:rPr lang="nl-NL" dirty="0"/>
              <a:t> food system. </a:t>
            </a:r>
            <a:r>
              <a:rPr lang="nl-NL" dirty="0" err="1"/>
              <a:t>You</a:t>
            </a:r>
            <a:r>
              <a:rPr lang="nl-NL" dirty="0"/>
              <a:t> </a:t>
            </a:r>
            <a:r>
              <a:rPr lang="nl-NL" dirty="0" err="1"/>
              <a:t>just</a:t>
            </a:r>
            <a:r>
              <a:rPr lang="nl-NL" dirty="0"/>
              <a:t> </a:t>
            </a:r>
            <a:r>
              <a:rPr lang="nl-NL" dirty="0" err="1"/>
              <a:t>decide</a:t>
            </a:r>
            <a:r>
              <a:rPr lang="nl-NL" dirty="0"/>
              <a:t> </a:t>
            </a:r>
            <a:r>
              <a:rPr lang="nl-NL" dirty="0" err="1"/>
              <a:t>who</a:t>
            </a:r>
            <a:r>
              <a:rPr lang="nl-NL" dirty="0"/>
              <a:t>: </a:t>
            </a:r>
            <a:r>
              <a:rPr lang="nl-NL" dirty="0" err="1"/>
              <a:t>for</a:t>
            </a:r>
            <a:r>
              <a:rPr lang="nl-NL" dirty="0"/>
              <a:t> </a:t>
            </a:r>
            <a:r>
              <a:rPr lang="nl-NL" dirty="0" err="1"/>
              <a:t>instance</a:t>
            </a:r>
            <a:r>
              <a:rPr lang="nl-NL" dirty="0"/>
              <a:t> a </a:t>
            </a:r>
            <a:r>
              <a:rPr lang="nl-NL" dirty="0" err="1"/>
              <a:t>consumer</a:t>
            </a:r>
            <a:r>
              <a:rPr lang="nl-NL" dirty="0"/>
              <a:t> </a:t>
            </a:r>
            <a:r>
              <a:rPr lang="nl-NL" dirty="0" err="1"/>
              <a:t>who</a:t>
            </a:r>
            <a:r>
              <a:rPr lang="nl-NL" dirty="0"/>
              <a:t> changes diets, a food activist, </a:t>
            </a:r>
            <a:r>
              <a:rPr lang="nl-NL" dirty="0" err="1"/>
              <a:t>an</a:t>
            </a:r>
            <a:r>
              <a:rPr lang="nl-NL" dirty="0"/>
              <a:t> </a:t>
            </a:r>
            <a:r>
              <a:rPr lang="nl-NL" dirty="0" err="1"/>
              <a:t>urban</a:t>
            </a:r>
            <a:r>
              <a:rPr lang="nl-NL" dirty="0"/>
              <a:t> </a:t>
            </a:r>
            <a:r>
              <a:rPr lang="nl-NL" dirty="0" err="1"/>
              <a:t>gardener</a:t>
            </a:r>
            <a:r>
              <a:rPr lang="nl-NL" dirty="0"/>
              <a:t>, a producer, a food retailer, </a:t>
            </a:r>
            <a:r>
              <a:rPr lang="nl-NL" dirty="0" err="1"/>
              <a:t>networker</a:t>
            </a:r>
            <a:r>
              <a:rPr lang="nl-NL" dirty="0"/>
              <a:t>. </a:t>
            </a:r>
          </a:p>
          <a:p>
            <a:pPr marL="342900" indent="-342900" algn="l">
              <a:buAutoNum type="arabicPeriod"/>
            </a:pPr>
            <a:r>
              <a:rPr lang="nl-NL" dirty="0"/>
              <a:t>Do a short interview (</a:t>
            </a:r>
            <a:r>
              <a:rPr lang="nl-NL" dirty="0" err="1"/>
              <a:t>just</a:t>
            </a:r>
            <a:r>
              <a:rPr lang="nl-NL" dirty="0"/>
              <a:t> </a:t>
            </a:r>
            <a:r>
              <a:rPr lang="nl-NL" dirty="0" err="1"/>
              <a:t>phoning</a:t>
            </a:r>
            <a:r>
              <a:rPr lang="nl-NL" dirty="0"/>
              <a:t>, meeting or </a:t>
            </a:r>
            <a:r>
              <a:rPr lang="nl-NL" dirty="0" err="1"/>
              <a:t>otherwise</a:t>
            </a:r>
            <a:r>
              <a:rPr lang="nl-NL" dirty="0"/>
              <a:t>) </a:t>
            </a:r>
            <a:r>
              <a:rPr lang="nl-NL" dirty="0" err="1"/>
              <a:t>and</a:t>
            </a:r>
            <a:r>
              <a:rPr lang="nl-NL" dirty="0"/>
              <a:t> </a:t>
            </a:r>
            <a:r>
              <a:rPr lang="nl-NL" dirty="0" err="1"/>
              <a:t>ask</a:t>
            </a:r>
            <a:r>
              <a:rPr lang="nl-NL" dirty="0"/>
              <a:t> </a:t>
            </a:r>
            <a:r>
              <a:rPr lang="nl-NL" dirty="0" err="1"/>
              <a:t>about</a:t>
            </a:r>
            <a:r>
              <a:rPr lang="nl-NL" dirty="0"/>
              <a:t> (1) </a:t>
            </a:r>
            <a:r>
              <a:rPr lang="nl-NL" dirty="0" err="1"/>
              <a:t>activities</a:t>
            </a:r>
            <a:r>
              <a:rPr lang="nl-NL" dirty="0"/>
              <a:t>, (2)</a:t>
            </a:r>
            <a:r>
              <a:rPr lang="nl-NL" dirty="0" err="1"/>
              <a:t>transformative</a:t>
            </a:r>
            <a:r>
              <a:rPr lang="nl-NL" dirty="0"/>
              <a:t> actions, (3) </a:t>
            </a:r>
            <a:r>
              <a:rPr lang="nl-NL" dirty="0" err="1"/>
              <a:t>ambitions</a:t>
            </a:r>
            <a:r>
              <a:rPr lang="nl-NL" dirty="0"/>
              <a:t> </a:t>
            </a:r>
            <a:r>
              <a:rPr lang="nl-NL" dirty="0" err="1"/>
              <a:t>and</a:t>
            </a:r>
            <a:r>
              <a:rPr lang="nl-NL" dirty="0"/>
              <a:t> (4) </a:t>
            </a:r>
            <a:r>
              <a:rPr lang="nl-NL" dirty="0" err="1"/>
              <a:t>challenges</a:t>
            </a:r>
            <a:r>
              <a:rPr lang="nl-NL" dirty="0"/>
              <a:t>.</a:t>
            </a:r>
          </a:p>
          <a:p>
            <a:pPr marL="342900" indent="-342900" algn="l">
              <a:buAutoNum type="arabicPeriod"/>
            </a:pPr>
            <a:r>
              <a:rPr lang="nl-NL" dirty="0"/>
              <a:t>Make a persona out of </a:t>
            </a:r>
            <a:r>
              <a:rPr lang="nl-NL" dirty="0" err="1"/>
              <a:t>this</a:t>
            </a:r>
            <a:r>
              <a:rPr lang="nl-NL" dirty="0"/>
              <a:t> person (</a:t>
            </a:r>
            <a:r>
              <a:rPr lang="nl-NL" dirty="0" err="1"/>
              <a:t>see</a:t>
            </a:r>
            <a:r>
              <a:rPr lang="nl-NL" dirty="0"/>
              <a:t> </a:t>
            </a:r>
            <a:r>
              <a:rPr lang="nl-NL" dirty="0" err="1"/>
              <a:t>example</a:t>
            </a:r>
            <a:r>
              <a:rPr lang="nl-NL" dirty="0"/>
              <a:t> in slide 3)</a:t>
            </a:r>
          </a:p>
          <a:p>
            <a:pPr marL="342900" indent="-342900" algn="l">
              <a:buAutoNum type="arabicPeriod"/>
            </a:pPr>
            <a:r>
              <a:rPr lang="nl-NL" dirty="0" err="1"/>
              <a:t>Fill</a:t>
            </a:r>
            <a:r>
              <a:rPr lang="nl-NL" dirty="0"/>
              <a:t> out slide 2 of </a:t>
            </a:r>
            <a:r>
              <a:rPr lang="nl-NL" dirty="0" err="1"/>
              <a:t>this</a:t>
            </a:r>
            <a:r>
              <a:rPr lang="nl-NL" dirty="0"/>
              <a:t> </a:t>
            </a:r>
            <a:r>
              <a:rPr lang="nl-NL" dirty="0" err="1"/>
              <a:t>powerpoint</a:t>
            </a:r>
            <a:r>
              <a:rPr lang="nl-NL" dirty="0"/>
              <a:t>, font </a:t>
            </a:r>
            <a:r>
              <a:rPr lang="nl-NL" dirty="0" err="1"/>
              <a:t>size</a:t>
            </a:r>
            <a:r>
              <a:rPr lang="nl-NL"/>
              <a:t> 22.</a:t>
            </a:r>
            <a:endParaRPr lang="nl-NL" dirty="0"/>
          </a:p>
          <a:p>
            <a:pPr marL="342900" indent="-342900" algn="l">
              <a:buAutoNum type="arabicPeriod"/>
            </a:pPr>
            <a:r>
              <a:rPr lang="nl-NL" dirty="0"/>
              <a:t>Save </a:t>
            </a:r>
            <a:r>
              <a:rPr lang="nl-NL" dirty="0" err="1"/>
              <a:t>the</a:t>
            </a:r>
            <a:r>
              <a:rPr lang="nl-NL" dirty="0"/>
              <a:t> slide as </a:t>
            </a:r>
            <a:r>
              <a:rPr lang="nl-NL" dirty="0" err="1"/>
              <a:t>an</a:t>
            </a:r>
            <a:r>
              <a:rPr lang="nl-NL" dirty="0"/>
              <a:t> image (</a:t>
            </a:r>
            <a:r>
              <a:rPr lang="nl-NL" dirty="0" err="1"/>
              <a:t>jpeg</a:t>
            </a:r>
            <a:r>
              <a:rPr lang="nl-NL" dirty="0"/>
              <a:t>) </a:t>
            </a:r>
          </a:p>
          <a:p>
            <a:pPr marL="342900" indent="-342900" algn="l">
              <a:buAutoNum type="arabicPeriod"/>
            </a:pPr>
            <a:r>
              <a:rPr lang="nl-NL" dirty="0"/>
              <a:t>Post </a:t>
            </a:r>
            <a:r>
              <a:rPr lang="nl-NL" dirty="0" err="1"/>
              <a:t>it</a:t>
            </a:r>
            <a:r>
              <a:rPr lang="nl-NL" dirty="0"/>
              <a:t> </a:t>
            </a:r>
            <a:r>
              <a:rPr lang="nl-NL" dirty="0" err="1"/>
              <a:t>before</a:t>
            </a:r>
            <a:r>
              <a:rPr lang="nl-NL" dirty="0"/>
              <a:t> </a:t>
            </a:r>
            <a:r>
              <a:rPr lang="nl-NL" dirty="0" err="1"/>
              <a:t>March</a:t>
            </a:r>
            <a:r>
              <a:rPr lang="nl-NL" dirty="0"/>
              <a:t> 30 on 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 err="1"/>
              <a:t>padlet</a:t>
            </a:r>
            <a:r>
              <a:rPr lang="nl-NL" dirty="0"/>
              <a:t>:  </a:t>
            </a:r>
            <a:r>
              <a:rPr lang="nl-NL" dirty="0">
                <a:hlinkClick r:id="rId2"/>
              </a:rPr>
              <a:t>https://padlet.com/geronimo2/bmu8228757e2ldns</a:t>
            </a:r>
            <a:endParaRPr lang="nl-NL" dirty="0"/>
          </a:p>
          <a:p>
            <a:pPr marL="342900" indent="-342900" algn="l">
              <a:buAutoNum type="arabicPeriod"/>
            </a:pPr>
            <a:endParaRPr lang="nl-NL" dirty="0"/>
          </a:p>
          <a:p>
            <a:r>
              <a:rPr lang="nl-NL" i="1" dirty="0" err="1"/>
              <a:t>During</a:t>
            </a:r>
            <a:r>
              <a:rPr lang="nl-NL" i="1" dirty="0"/>
              <a:t> </a:t>
            </a:r>
            <a:r>
              <a:rPr lang="nl-NL" i="1" dirty="0" err="1"/>
              <a:t>the</a:t>
            </a:r>
            <a:r>
              <a:rPr lang="nl-NL" i="1" dirty="0"/>
              <a:t> </a:t>
            </a:r>
            <a:r>
              <a:rPr lang="nl-NL" i="1" dirty="0" err="1"/>
              <a:t>session</a:t>
            </a:r>
            <a:r>
              <a:rPr lang="nl-NL" i="1" dirty="0"/>
              <a:t> we </a:t>
            </a:r>
            <a:r>
              <a:rPr lang="nl-NL" i="1" dirty="0" err="1"/>
              <a:t>will</a:t>
            </a:r>
            <a:r>
              <a:rPr lang="nl-NL" i="1" dirty="0"/>
              <a:t> share </a:t>
            </a:r>
            <a:r>
              <a:rPr lang="nl-NL" i="1" dirty="0" err="1"/>
              <a:t>our</a:t>
            </a:r>
            <a:r>
              <a:rPr lang="nl-NL" i="1" dirty="0"/>
              <a:t> </a:t>
            </a:r>
            <a:r>
              <a:rPr lang="nl-NL" i="1" dirty="0" err="1"/>
              <a:t>observations</a:t>
            </a:r>
            <a:endParaRPr lang="en-GB" i="1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057E4CD-6BFF-4561-9DF3-150129C4512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9011" y="548922"/>
            <a:ext cx="2791061" cy="1102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354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63709B-3CAC-4761-8E43-1DA21E6AB2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2947" y="3492500"/>
            <a:ext cx="5397153" cy="6179964"/>
          </a:xfrm>
        </p:spPr>
        <p:txBody>
          <a:bodyPr>
            <a:normAutofit/>
          </a:bodyPr>
          <a:lstStyle/>
          <a:p>
            <a:r>
              <a:rPr lang="en-US" b="1" i="0" dirty="0">
                <a:solidFill>
                  <a:srgbClr val="111111"/>
                </a:solidFill>
                <a:effectLst/>
                <a:latin typeface="Inter var"/>
              </a:rPr>
              <a:t>My own name: ….</a:t>
            </a:r>
            <a:endParaRPr lang="en-US" b="0" i="0" dirty="0">
              <a:solidFill>
                <a:srgbClr val="111111"/>
              </a:solidFill>
              <a:effectLst/>
              <a:latin typeface="Inter var"/>
            </a:endParaRPr>
          </a:p>
          <a:p>
            <a:r>
              <a:rPr lang="en-US" b="1" dirty="0">
                <a:solidFill>
                  <a:srgbClr val="111111"/>
                </a:solidFill>
                <a:latin typeface="Inter var"/>
              </a:rPr>
              <a:t>The persona</a:t>
            </a:r>
            <a:r>
              <a:rPr lang="en-US" dirty="0">
                <a:solidFill>
                  <a:srgbClr val="111111"/>
                </a:solidFill>
                <a:latin typeface="Inter var"/>
              </a:rPr>
              <a:t>: ………..</a:t>
            </a:r>
          </a:p>
          <a:p>
            <a:endParaRPr lang="en-US" dirty="0">
              <a:solidFill>
                <a:srgbClr val="111111"/>
              </a:solidFill>
              <a:latin typeface="Inter var"/>
            </a:endParaRPr>
          </a:p>
          <a:p>
            <a:endParaRPr lang="en-US" dirty="0">
              <a:solidFill>
                <a:srgbClr val="111111"/>
              </a:solidFill>
              <a:latin typeface="Inter var"/>
            </a:endParaRPr>
          </a:p>
          <a:p>
            <a:endParaRPr lang="en-US" dirty="0">
              <a:solidFill>
                <a:srgbClr val="111111"/>
              </a:solidFill>
              <a:latin typeface="Inter var"/>
            </a:endParaRPr>
          </a:p>
          <a:p>
            <a:endParaRPr lang="en-US" dirty="0">
              <a:solidFill>
                <a:srgbClr val="111111"/>
              </a:solidFill>
              <a:latin typeface="Inter var"/>
            </a:endParaRPr>
          </a:p>
          <a:p>
            <a:r>
              <a:rPr lang="en-US" b="1" dirty="0">
                <a:solidFill>
                  <a:srgbClr val="111111"/>
                </a:solidFill>
                <a:latin typeface="Inter var"/>
              </a:rPr>
              <a:t>Transformation</a:t>
            </a:r>
            <a:r>
              <a:rPr lang="en-US" dirty="0">
                <a:solidFill>
                  <a:srgbClr val="111111"/>
                </a:solidFill>
                <a:latin typeface="Inter var"/>
              </a:rPr>
              <a:t>:</a:t>
            </a:r>
            <a:r>
              <a:rPr lang="en-US" b="0" i="0" dirty="0">
                <a:solidFill>
                  <a:srgbClr val="111111"/>
                </a:solidFill>
                <a:effectLst/>
                <a:latin typeface="Inter var"/>
              </a:rPr>
              <a:t> ………………….</a:t>
            </a:r>
          </a:p>
          <a:p>
            <a:endParaRPr lang="en-US" b="0" i="0" dirty="0">
              <a:solidFill>
                <a:srgbClr val="111111"/>
              </a:solidFill>
              <a:effectLst/>
              <a:latin typeface="Inter var"/>
            </a:endParaRPr>
          </a:p>
          <a:p>
            <a:r>
              <a:rPr lang="en-US" b="1" dirty="0">
                <a:solidFill>
                  <a:srgbClr val="111111"/>
                </a:solidFill>
                <a:latin typeface="Inter var"/>
              </a:rPr>
              <a:t>Ambition</a:t>
            </a:r>
            <a:r>
              <a:rPr lang="en-US" dirty="0">
                <a:solidFill>
                  <a:srgbClr val="111111"/>
                </a:solidFill>
                <a:latin typeface="Inter var"/>
              </a:rPr>
              <a:t>: ……………………………</a:t>
            </a:r>
          </a:p>
          <a:p>
            <a:pPr marL="0" indent="0">
              <a:buNone/>
            </a:pPr>
            <a:endParaRPr lang="en-US" b="0" i="0" dirty="0">
              <a:solidFill>
                <a:srgbClr val="111111"/>
              </a:solidFill>
              <a:effectLst/>
              <a:latin typeface="Inter var"/>
            </a:endParaRPr>
          </a:p>
          <a:p>
            <a:pPr marL="0" indent="0">
              <a:buNone/>
            </a:pPr>
            <a:r>
              <a:rPr lang="en-US" b="0" i="0" dirty="0">
                <a:solidFill>
                  <a:srgbClr val="111111"/>
                </a:solidFill>
                <a:effectLst/>
                <a:latin typeface="Inter var"/>
              </a:rPr>
              <a:t> </a:t>
            </a:r>
            <a:endParaRPr lang="en-US" dirty="0">
              <a:solidFill>
                <a:srgbClr val="111111"/>
              </a:solidFill>
              <a:latin typeface="Inter var"/>
            </a:endParaRPr>
          </a:p>
          <a:p>
            <a:r>
              <a:rPr lang="en-US" b="1" dirty="0">
                <a:solidFill>
                  <a:srgbClr val="111111"/>
                </a:solidFill>
                <a:latin typeface="Inter var"/>
              </a:rPr>
              <a:t>His/her concerns</a:t>
            </a:r>
            <a:r>
              <a:rPr lang="en-US" dirty="0">
                <a:solidFill>
                  <a:srgbClr val="111111"/>
                </a:solidFill>
                <a:latin typeface="Inter var"/>
              </a:rPr>
              <a:t>: ………………………………</a:t>
            </a:r>
          </a:p>
          <a:p>
            <a:endParaRPr lang="en-US" dirty="0">
              <a:solidFill>
                <a:srgbClr val="111111"/>
              </a:solidFill>
              <a:latin typeface="Inter var"/>
            </a:endParaRPr>
          </a:p>
          <a:p>
            <a:endParaRPr lang="en-GB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2D7CA50-E6AA-453F-B5A0-ADFBE0CB8ED6}"/>
              </a:ext>
            </a:extLst>
          </p:cNvPr>
          <p:cNvSpPr/>
          <p:nvPr/>
        </p:nvSpPr>
        <p:spPr>
          <a:xfrm>
            <a:off x="901700" y="673100"/>
            <a:ext cx="3937000" cy="26035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08508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63709B-3CAC-4761-8E43-1DA21E6AB2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2947" y="3492500"/>
            <a:ext cx="5397153" cy="6179964"/>
          </a:xfrm>
        </p:spPr>
        <p:txBody>
          <a:bodyPr>
            <a:normAutofit fontScale="92500" lnSpcReduction="10000"/>
          </a:bodyPr>
          <a:lstStyle/>
          <a:p>
            <a:r>
              <a:rPr lang="en-US" b="1" i="0" dirty="0">
                <a:solidFill>
                  <a:srgbClr val="111111"/>
                </a:solidFill>
                <a:effectLst/>
                <a:latin typeface="Inter var"/>
              </a:rPr>
              <a:t>My own name: </a:t>
            </a:r>
            <a:r>
              <a:rPr lang="en-US" b="0" i="0" dirty="0">
                <a:solidFill>
                  <a:srgbClr val="111111"/>
                </a:solidFill>
                <a:effectLst/>
                <a:latin typeface="Inter var"/>
              </a:rPr>
              <a:t>Jeroen de Vries</a:t>
            </a:r>
          </a:p>
          <a:p>
            <a:r>
              <a:rPr lang="en-US" b="1" dirty="0">
                <a:solidFill>
                  <a:srgbClr val="111111"/>
                </a:solidFill>
                <a:latin typeface="Inter var"/>
              </a:rPr>
              <a:t>The persona</a:t>
            </a:r>
            <a:r>
              <a:rPr lang="en-US" dirty="0">
                <a:solidFill>
                  <a:srgbClr val="111111"/>
                </a:solidFill>
                <a:latin typeface="Inter var"/>
              </a:rPr>
              <a:t>: </a:t>
            </a:r>
            <a:r>
              <a:rPr lang="en-US" b="0" i="0" dirty="0">
                <a:solidFill>
                  <a:srgbClr val="111111"/>
                </a:solidFill>
                <a:effectLst/>
                <a:latin typeface="Inter var"/>
              </a:rPr>
              <a:t>a technical engineer who decided to start a CSA, with his management skills he </a:t>
            </a:r>
            <a:r>
              <a:rPr lang="en-US" b="0" i="0" dirty="0" err="1">
                <a:solidFill>
                  <a:srgbClr val="111111"/>
                </a:solidFill>
                <a:effectLst/>
                <a:latin typeface="Inter var"/>
              </a:rPr>
              <a:t>organised</a:t>
            </a:r>
            <a:r>
              <a:rPr lang="en-US" b="0" i="0" dirty="0">
                <a:solidFill>
                  <a:srgbClr val="111111"/>
                </a:solidFill>
                <a:effectLst/>
                <a:latin typeface="Inter var"/>
              </a:rPr>
              <a:t> the communication with the consumers, </a:t>
            </a:r>
            <a:r>
              <a:rPr lang="en-US" b="0" i="0" dirty="0" err="1">
                <a:solidFill>
                  <a:srgbClr val="111111"/>
                </a:solidFill>
                <a:effectLst/>
                <a:latin typeface="Inter var"/>
              </a:rPr>
              <a:t>organised</a:t>
            </a:r>
            <a:r>
              <a:rPr lang="en-US" b="0" i="0" dirty="0">
                <a:solidFill>
                  <a:srgbClr val="111111"/>
                </a:solidFill>
                <a:effectLst/>
                <a:latin typeface="Inter var"/>
              </a:rPr>
              <a:t> the website. He works with a combination of an association of the consumers and a enterprise for the CSA. With new acquisition of land, partly funded by the members, the amount of subscribers could grow from 200 to 400.</a:t>
            </a:r>
            <a:endParaRPr lang="en-US" dirty="0">
              <a:solidFill>
                <a:srgbClr val="111111"/>
              </a:solidFill>
              <a:latin typeface="Inter var"/>
            </a:endParaRPr>
          </a:p>
          <a:p>
            <a:r>
              <a:rPr lang="en-US" b="1" dirty="0">
                <a:solidFill>
                  <a:srgbClr val="111111"/>
                </a:solidFill>
                <a:latin typeface="Inter var"/>
              </a:rPr>
              <a:t>Transformation</a:t>
            </a:r>
            <a:r>
              <a:rPr lang="en-US" dirty="0">
                <a:solidFill>
                  <a:srgbClr val="111111"/>
                </a:solidFill>
                <a:latin typeface="Inter var"/>
              </a:rPr>
              <a:t>:</a:t>
            </a:r>
            <a:r>
              <a:rPr lang="en-US" b="0" i="0" dirty="0">
                <a:solidFill>
                  <a:srgbClr val="111111"/>
                </a:solidFill>
                <a:effectLst/>
                <a:latin typeface="Inter var"/>
              </a:rPr>
              <a:t> So he contributed to a growth of local production, in combination with an attractive area to harvest.  </a:t>
            </a:r>
            <a:endParaRPr lang="en-US" dirty="0">
              <a:solidFill>
                <a:srgbClr val="111111"/>
              </a:solidFill>
              <a:latin typeface="Inter var"/>
            </a:endParaRPr>
          </a:p>
          <a:p>
            <a:r>
              <a:rPr lang="en-US" b="1" dirty="0">
                <a:solidFill>
                  <a:srgbClr val="111111"/>
                </a:solidFill>
                <a:latin typeface="Inter var"/>
              </a:rPr>
              <a:t>His/her ambition</a:t>
            </a:r>
            <a:r>
              <a:rPr lang="en-US" dirty="0">
                <a:solidFill>
                  <a:srgbClr val="111111"/>
                </a:solidFill>
                <a:latin typeface="Inter var"/>
              </a:rPr>
              <a:t>: </a:t>
            </a:r>
            <a:r>
              <a:rPr lang="en-US" b="0" i="0" dirty="0">
                <a:solidFill>
                  <a:srgbClr val="111111"/>
                </a:solidFill>
                <a:effectLst/>
                <a:latin typeface="Inter var"/>
              </a:rPr>
              <a:t>create happy consumers, who feel responsible for the land, and enjoy picking and harvesting. </a:t>
            </a:r>
            <a:endParaRPr lang="en-US" dirty="0">
              <a:solidFill>
                <a:srgbClr val="111111"/>
              </a:solidFill>
              <a:latin typeface="Inter var"/>
            </a:endParaRPr>
          </a:p>
          <a:p>
            <a:r>
              <a:rPr lang="en-US" b="1" dirty="0">
                <a:solidFill>
                  <a:srgbClr val="111111"/>
                </a:solidFill>
                <a:latin typeface="Inter var"/>
              </a:rPr>
              <a:t>His/her concerns</a:t>
            </a:r>
            <a:r>
              <a:rPr lang="en-US" dirty="0">
                <a:solidFill>
                  <a:srgbClr val="111111"/>
                </a:solidFill>
                <a:latin typeface="Inter var"/>
              </a:rPr>
              <a:t>: </a:t>
            </a:r>
            <a:r>
              <a:rPr lang="en-US" b="0" i="0" dirty="0">
                <a:solidFill>
                  <a:srgbClr val="111111"/>
                </a:solidFill>
                <a:effectLst/>
                <a:latin typeface="Inter var"/>
              </a:rPr>
              <a:t>limitations in the local regulations: not allowing for tree planting and rules for delivering vegetables to shops</a:t>
            </a:r>
            <a:endParaRPr lang="en-GB" dirty="0"/>
          </a:p>
        </p:txBody>
      </p:sp>
      <p:pic>
        <p:nvPicPr>
          <p:cNvPr id="8" name="Graphic 7" descr="Farmer male with solid fill">
            <a:extLst>
              <a:ext uri="{FF2B5EF4-FFF2-40B4-BE49-F238E27FC236}">
                <a16:creationId xmlns:a16="http://schemas.microsoft.com/office/drawing/2014/main" id="{7AA5BE63-C93C-4225-B1C8-E52174EC82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98600" y="627236"/>
            <a:ext cx="2908300" cy="29083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880B8E2-C481-423B-A34D-A4361D155952}"/>
              </a:ext>
            </a:extLst>
          </p:cNvPr>
          <p:cNvSpPr txBox="1"/>
          <p:nvPr/>
        </p:nvSpPr>
        <p:spPr>
          <a:xfrm>
            <a:off x="482947" y="233536"/>
            <a:ext cx="539715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6000" b="1" dirty="0"/>
              <a:t>EXAMPLE</a:t>
            </a:r>
            <a:endParaRPr lang="en-GB" sz="6000" b="1" dirty="0"/>
          </a:p>
        </p:txBody>
      </p:sp>
    </p:spTree>
    <p:extLst>
      <p:ext uri="{BB962C8B-B14F-4D97-AF65-F5344CB8AC3E}">
        <p14:creationId xmlns:p14="http://schemas.microsoft.com/office/powerpoint/2010/main" val="35006795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545</TotalTime>
  <Words>317</Words>
  <Application>Microsoft Office PowerPoint</Application>
  <PresentationFormat>A4 Paper (210x297 mm)</PresentationFormat>
  <Paragraphs>27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Inter var</vt:lpstr>
      <vt:lpstr>Office Theme</vt:lpstr>
      <vt:lpstr>Format for exercise on March 31, 2022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Format for exercise on March 31, 2022</dc:title>
  <dc:creator>Jeroen de Vries</dc:creator>
  <cp:lastModifiedBy>Jeroen de Vries</cp:lastModifiedBy>
  <cp:revision>3</cp:revision>
  <dcterms:created xsi:type="dcterms:W3CDTF">2022-03-22T09:54:49Z</dcterms:created>
  <dcterms:modified xsi:type="dcterms:W3CDTF">2022-03-22T19:00:18Z</dcterms:modified>
</cp:coreProperties>
</file>