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49"/>
  </p:notesMasterIdLst>
  <p:sldIdLst>
    <p:sldId id="328" r:id="rId2"/>
    <p:sldId id="314" r:id="rId3"/>
    <p:sldId id="278" r:id="rId4"/>
    <p:sldId id="281" r:id="rId5"/>
    <p:sldId id="329" r:id="rId6"/>
    <p:sldId id="330" r:id="rId7"/>
    <p:sldId id="331" r:id="rId8"/>
    <p:sldId id="332" r:id="rId9"/>
    <p:sldId id="333" r:id="rId10"/>
    <p:sldId id="334" r:id="rId11"/>
    <p:sldId id="335" r:id="rId12"/>
    <p:sldId id="337" r:id="rId13"/>
    <p:sldId id="338" r:id="rId14"/>
    <p:sldId id="372" r:id="rId15"/>
    <p:sldId id="340" r:id="rId16"/>
    <p:sldId id="342" r:id="rId17"/>
    <p:sldId id="344" r:id="rId18"/>
    <p:sldId id="345" r:id="rId19"/>
    <p:sldId id="346" r:id="rId20"/>
    <p:sldId id="347" r:id="rId21"/>
    <p:sldId id="348" r:id="rId22"/>
    <p:sldId id="350" r:id="rId23"/>
    <p:sldId id="351" r:id="rId24"/>
    <p:sldId id="352" r:id="rId25"/>
    <p:sldId id="353" r:id="rId26"/>
    <p:sldId id="354" r:id="rId27"/>
    <p:sldId id="355" r:id="rId28"/>
    <p:sldId id="356" r:id="rId29"/>
    <p:sldId id="357" r:id="rId30"/>
    <p:sldId id="358" r:id="rId31"/>
    <p:sldId id="359" r:id="rId32"/>
    <p:sldId id="360" r:id="rId33"/>
    <p:sldId id="361" r:id="rId34"/>
    <p:sldId id="362" r:id="rId35"/>
    <p:sldId id="363" r:id="rId36"/>
    <p:sldId id="364" r:id="rId37"/>
    <p:sldId id="365" r:id="rId38"/>
    <p:sldId id="366" r:id="rId39"/>
    <p:sldId id="367" r:id="rId40"/>
    <p:sldId id="368" r:id="rId41"/>
    <p:sldId id="373" r:id="rId42"/>
    <p:sldId id="369" r:id="rId43"/>
    <p:sldId id="273" r:id="rId44"/>
    <p:sldId id="371" r:id="rId45"/>
    <p:sldId id="374" r:id="rId46"/>
    <p:sldId id="326" r:id="rId47"/>
    <p:sldId id="327" r:id="rId4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FF9999"/>
    <a:srgbClr val="FF660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87" autoAdjust="0"/>
    <p:restoredTop sz="94737" autoAdjust="0"/>
  </p:normalViewPr>
  <p:slideViewPr>
    <p:cSldViewPr snapToGrid="0" showGuides="1">
      <p:cViewPr varScale="1">
        <p:scale>
          <a:sx n="79" d="100"/>
          <a:sy n="79" d="100"/>
        </p:scale>
        <p:origin x="662" y="43"/>
      </p:cViewPr>
      <p:guideLst>
        <p:guide orient="horz" pos="2160"/>
        <p:guide pos="3863"/>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06CB67-4A61-4016-AF8F-0A795F3A355A}" type="doc">
      <dgm:prSet loTypeId="urn:microsoft.com/office/officeart/2009/layout/ReverseList" loCatId="relationship" qsTypeId="urn:microsoft.com/office/officeart/2005/8/quickstyle/simple1" qsCatId="simple" csTypeId="urn:microsoft.com/office/officeart/2005/8/colors/accent1_2" csCatId="accent1" phldr="1"/>
      <dgm:spPr/>
      <dgm:t>
        <a:bodyPr/>
        <a:lstStyle/>
        <a:p>
          <a:endParaRPr lang="pl-PL"/>
        </a:p>
      </dgm:t>
    </dgm:pt>
    <dgm:pt modelId="{B22223FA-F988-4E6D-9047-6703A4194F42}" type="pres">
      <dgm:prSet presAssocID="{1C06CB67-4A61-4016-AF8F-0A795F3A355A}" presName="Name0" presStyleCnt="0">
        <dgm:presLayoutVars>
          <dgm:chMax val="2"/>
          <dgm:chPref val="2"/>
          <dgm:animLvl val="lvl"/>
        </dgm:presLayoutVars>
      </dgm:prSet>
      <dgm:spPr/>
    </dgm:pt>
  </dgm:ptLst>
  <dgm:cxnLst>
    <dgm:cxn modelId="{5362AC5F-0395-4ACC-9479-26E36BE695A5}" type="presOf" srcId="{1C06CB67-4A61-4016-AF8F-0A795F3A355A}" destId="{B22223FA-F988-4E6D-9047-6703A4194F42}" srcOrd="0" destOrd="0" presId="urn:microsoft.com/office/officeart/2009/layout/Revers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5E4ADC-3818-4F7B-977C-34045063FB4F}"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pl-PL"/>
        </a:p>
      </dgm:t>
    </dgm:pt>
    <dgm:pt modelId="{B316E54C-33DD-4A0F-93A7-765426C52096}">
      <dgm:prSet phldrT="[Tekst]"/>
      <dgm:spPr/>
      <dgm:t>
        <a:bodyPr/>
        <a:lstStyle/>
        <a:p>
          <a:r>
            <a:rPr lang="en-US" dirty="0"/>
            <a:t>To collect qualitative and quantitative impact data</a:t>
          </a:r>
          <a:endParaRPr lang="pl-PL" dirty="0"/>
        </a:p>
      </dgm:t>
    </dgm:pt>
    <dgm:pt modelId="{DF22B16A-C9AB-4809-A022-930188815D35}" type="parTrans" cxnId="{E9F0D728-0B9C-49FA-93EC-3646015392E8}">
      <dgm:prSet/>
      <dgm:spPr/>
      <dgm:t>
        <a:bodyPr/>
        <a:lstStyle/>
        <a:p>
          <a:endParaRPr lang="pl-PL"/>
        </a:p>
      </dgm:t>
    </dgm:pt>
    <dgm:pt modelId="{AB8D7674-B7C2-48BB-A966-E41A6620244B}" type="sibTrans" cxnId="{E9F0D728-0B9C-49FA-93EC-3646015392E8}">
      <dgm:prSet/>
      <dgm:spPr/>
      <dgm:t>
        <a:bodyPr/>
        <a:lstStyle/>
        <a:p>
          <a:endParaRPr lang="pl-PL"/>
        </a:p>
      </dgm:t>
    </dgm:pt>
    <dgm:pt modelId="{4978A8D0-F94C-40EC-9D0E-D2FFCD038FA8}">
      <dgm:prSet phldrT="[Tekst]"/>
      <dgm:spPr/>
      <dgm:t>
        <a:bodyPr/>
        <a:lstStyle/>
        <a:p>
          <a:r>
            <a:rPr lang="en-US" dirty="0"/>
            <a:t>To investigate causality, for example through focus group discussions or interviews</a:t>
          </a:r>
          <a:endParaRPr lang="pl-PL" dirty="0"/>
        </a:p>
      </dgm:t>
    </dgm:pt>
    <dgm:pt modelId="{985AE047-E3FE-40A7-A984-53B036EECBE8}" type="parTrans" cxnId="{E6107BB1-F8F1-466C-AA75-9F0E6114A7B0}">
      <dgm:prSet/>
      <dgm:spPr/>
      <dgm:t>
        <a:bodyPr/>
        <a:lstStyle/>
        <a:p>
          <a:endParaRPr lang="pl-PL"/>
        </a:p>
      </dgm:t>
    </dgm:pt>
    <dgm:pt modelId="{E548FA1B-D525-49F6-B140-E22D8C379406}" type="sibTrans" cxnId="{E6107BB1-F8F1-466C-AA75-9F0E6114A7B0}">
      <dgm:prSet/>
      <dgm:spPr/>
      <dgm:t>
        <a:bodyPr/>
        <a:lstStyle/>
        <a:p>
          <a:endParaRPr lang="pl-PL"/>
        </a:p>
      </dgm:t>
    </dgm:pt>
    <dgm:pt modelId="{DA27A287-C901-48FD-AB0F-1589D215258B}">
      <dgm:prSet phldrT="[Tekst]"/>
      <dgm:spPr/>
      <dgm:t>
        <a:bodyPr/>
        <a:lstStyle/>
        <a:p>
          <a:r>
            <a:rPr lang="en-US" dirty="0"/>
            <a:t>To negotiate differences and to validate key findings</a:t>
          </a:r>
          <a:endParaRPr lang="pl-PL" dirty="0"/>
        </a:p>
      </dgm:t>
    </dgm:pt>
    <dgm:pt modelId="{FC6D436F-B7DC-4F4B-A2C5-6A12028E4AFA}" type="parTrans" cxnId="{8DAF9A1E-B5BB-40D8-846A-B82D58E03517}">
      <dgm:prSet/>
      <dgm:spPr/>
      <dgm:t>
        <a:bodyPr/>
        <a:lstStyle/>
        <a:p>
          <a:endParaRPr lang="pl-PL"/>
        </a:p>
      </dgm:t>
    </dgm:pt>
    <dgm:pt modelId="{24197FBE-8028-43CB-869B-D0CA55FF84B2}" type="sibTrans" cxnId="{8DAF9A1E-B5BB-40D8-846A-B82D58E03517}">
      <dgm:prSet/>
      <dgm:spPr/>
      <dgm:t>
        <a:bodyPr/>
        <a:lstStyle/>
        <a:p>
          <a:endParaRPr lang="pl-PL"/>
        </a:p>
      </dgm:t>
    </dgm:pt>
    <dgm:pt modelId="{FEC760C7-4BEC-4E57-BF5F-8B9A4994CEDB}">
      <dgm:prSet/>
      <dgm:spPr/>
      <dgm:t>
        <a:bodyPr/>
        <a:lstStyle/>
        <a:p>
          <a:r>
            <a:rPr lang="en-US" dirty="0"/>
            <a:t>To score people’s appreciation of an intervention’s impact</a:t>
          </a:r>
          <a:endParaRPr lang="pl-PL" dirty="0"/>
        </a:p>
      </dgm:t>
    </dgm:pt>
    <dgm:pt modelId="{5998150E-28EA-4518-815E-AA2E389BBAAF}" type="parTrans" cxnId="{87C2042F-D691-484F-8A83-AC4F1AD7C83C}">
      <dgm:prSet/>
      <dgm:spPr/>
      <dgm:t>
        <a:bodyPr/>
        <a:lstStyle/>
        <a:p>
          <a:endParaRPr lang="pl-PL"/>
        </a:p>
      </dgm:t>
    </dgm:pt>
    <dgm:pt modelId="{CE12A4F7-8814-417B-A8D4-D6A6CC386912}" type="sibTrans" cxnId="{87C2042F-D691-484F-8A83-AC4F1AD7C83C}">
      <dgm:prSet/>
      <dgm:spPr/>
      <dgm:t>
        <a:bodyPr/>
        <a:lstStyle/>
        <a:p>
          <a:endParaRPr lang="pl-PL"/>
        </a:p>
      </dgm:t>
    </dgm:pt>
    <dgm:pt modelId="{0EEBB68D-2B51-4EFC-85FD-8004EA16596D}">
      <dgm:prSet/>
      <dgm:spPr/>
      <dgm:t>
        <a:bodyPr/>
        <a:lstStyle/>
        <a:p>
          <a:r>
            <a:rPr lang="en-US" dirty="0"/>
            <a:t>To assess impacts in relation to wider developments in the intervention area</a:t>
          </a:r>
        </a:p>
      </dgm:t>
    </dgm:pt>
    <dgm:pt modelId="{474D29B2-202B-4687-80B6-012EA3CB7F1D}" type="parTrans" cxnId="{2A7AC32D-DAC5-41E6-B84A-6E2FD6A953D6}">
      <dgm:prSet/>
      <dgm:spPr/>
      <dgm:t>
        <a:bodyPr/>
        <a:lstStyle/>
        <a:p>
          <a:endParaRPr lang="pl-PL"/>
        </a:p>
      </dgm:t>
    </dgm:pt>
    <dgm:pt modelId="{7F32B8B3-D268-4545-896D-6C0BFCE8A725}" type="sibTrans" cxnId="{2A7AC32D-DAC5-41E6-B84A-6E2FD6A953D6}">
      <dgm:prSet/>
      <dgm:spPr/>
      <dgm:t>
        <a:bodyPr/>
        <a:lstStyle/>
        <a:p>
          <a:endParaRPr lang="pl-PL"/>
        </a:p>
      </dgm:t>
    </dgm:pt>
    <dgm:pt modelId="{4C641A0F-38A7-455F-B35B-574C341FA7D3}" type="pres">
      <dgm:prSet presAssocID="{CA5E4ADC-3818-4F7B-977C-34045063FB4F}" presName="Name0" presStyleCnt="0">
        <dgm:presLayoutVars>
          <dgm:dir/>
          <dgm:resizeHandles val="exact"/>
        </dgm:presLayoutVars>
      </dgm:prSet>
      <dgm:spPr/>
    </dgm:pt>
    <dgm:pt modelId="{A96B33BE-2E23-4261-B495-436C8C4B9990}" type="pres">
      <dgm:prSet presAssocID="{B316E54C-33DD-4A0F-93A7-765426C52096}" presName="node" presStyleLbl="node1" presStyleIdx="0" presStyleCnt="5">
        <dgm:presLayoutVars>
          <dgm:bulletEnabled val="1"/>
        </dgm:presLayoutVars>
      </dgm:prSet>
      <dgm:spPr/>
    </dgm:pt>
    <dgm:pt modelId="{E6722230-FE0D-429A-8DDC-EC5FD6B097D3}" type="pres">
      <dgm:prSet presAssocID="{AB8D7674-B7C2-48BB-A966-E41A6620244B}" presName="sibTrans" presStyleCnt="0"/>
      <dgm:spPr/>
    </dgm:pt>
    <dgm:pt modelId="{550F1729-107E-4D83-AA3D-0D04B7B89B11}" type="pres">
      <dgm:prSet presAssocID="{4978A8D0-F94C-40EC-9D0E-D2FFCD038FA8}" presName="node" presStyleLbl="node1" presStyleIdx="1" presStyleCnt="5">
        <dgm:presLayoutVars>
          <dgm:bulletEnabled val="1"/>
        </dgm:presLayoutVars>
      </dgm:prSet>
      <dgm:spPr/>
    </dgm:pt>
    <dgm:pt modelId="{E2BC04A2-31E0-4137-840E-2B70911A970F}" type="pres">
      <dgm:prSet presAssocID="{E548FA1B-D525-49F6-B140-E22D8C379406}" presName="sibTrans" presStyleCnt="0"/>
      <dgm:spPr/>
    </dgm:pt>
    <dgm:pt modelId="{BE313C0B-6FE5-4372-AD7E-ECFC71A6D9F5}" type="pres">
      <dgm:prSet presAssocID="{DA27A287-C901-48FD-AB0F-1589D215258B}" presName="node" presStyleLbl="node1" presStyleIdx="2" presStyleCnt="5">
        <dgm:presLayoutVars>
          <dgm:bulletEnabled val="1"/>
        </dgm:presLayoutVars>
      </dgm:prSet>
      <dgm:spPr/>
    </dgm:pt>
    <dgm:pt modelId="{81E14F1F-D33F-4EBE-B01A-C601C8C6FEB9}" type="pres">
      <dgm:prSet presAssocID="{24197FBE-8028-43CB-869B-D0CA55FF84B2}" presName="sibTrans" presStyleCnt="0"/>
      <dgm:spPr/>
    </dgm:pt>
    <dgm:pt modelId="{9193F6FD-C6A0-43F8-9DA3-56F48E725C70}" type="pres">
      <dgm:prSet presAssocID="{FEC760C7-4BEC-4E57-BF5F-8B9A4994CEDB}" presName="node" presStyleLbl="node1" presStyleIdx="3" presStyleCnt="5">
        <dgm:presLayoutVars>
          <dgm:bulletEnabled val="1"/>
        </dgm:presLayoutVars>
      </dgm:prSet>
      <dgm:spPr/>
    </dgm:pt>
    <dgm:pt modelId="{D73CA394-E83D-4D99-B29F-1E4784032924}" type="pres">
      <dgm:prSet presAssocID="{CE12A4F7-8814-417B-A8D4-D6A6CC386912}" presName="sibTrans" presStyleCnt="0"/>
      <dgm:spPr/>
    </dgm:pt>
    <dgm:pt modelId="{3317E4BE-E325-4504-BCB5-A6C10CEE9539}" type="pres">
      <dgm:prSet presAssocID="{0EEBB68D-2B51-4EFC-85FD-8004EA16596D}" presName="node" presStyleLbl="node1" presStyleIdx="4" presStyleCnt="5">
        <dgm:presLayoutVars>
          <dgm:bulletEnabled val="1"/>
        </dgm:presLayoutVars>
      </dgm:prSet>
      <dgm:spPr/>
    </dgm:pt>
  </dgm:ptLst>
  <dgm:cxnLst>
    <dgm:cxn modelId="{8DAF9A1E-B5BB-40D8-846A-B82D58E03517}" srcId="{CA5E4ADC-3818-4F7B-977C-34045063FB4F}" destId="{DA27A287-C901-48FD-AB0F-1589D215258B}" srcOrd="2" destOrd="0" parTransId="{FC6D436F-B7DC-4F4B-A2C5-6A12028E4AFA}" sibTransId="{24197FBE-8028-43CB-869B-D0CA55FF84B2}"/>
    <dgm:cxn modelId="{9A86AD28-839D-4FDA-8238-A0AF48EFCE68}" type="presOf" srcId="{0EEBB68D-2B51-4EFC-85FD-8004EA16596D}" destId="{3317E4BE-E325-4504-BCB5-A6C10CEE9539}" srcOrd="0" destOrd="0" presId="urn:microsoft.com/office/officeart/2005/8/layout/hList6"/>
    <dgm:cxn modelId="{E9F0D728-0B9C-49FA-93EC-3646015392E8}" srcId="{CA5E4ADC-3818-4F7B-977C-34045063FB4F}" destId="{B316E54C-33DD-4A0F-93A7-765426C52096}" srcOrd="0" destOrd="0" parTransId="{DF22B16A-C9AB-4809-A022-930188815D35}" sibTransId="{AB8D7674-B7C2-48BB-A966-E41A6620244B}"/>
    <dgm:cxn modelId="{2A7AC32D-DAC5-41E6-B84A-6E2FD6A953D6}" srcId="{CA5E4ADC-3818-4F7B-977C-34045063FB4F}" destId="{0EEBB68D-2B51-4EFC-85FD-8004EA16596D}" srcOrd="4" destOrd="0" parTransId="{474D29B2-202B-4687-80B6-012EA3CB7F1D}" sibTransId="{7F32B8B3-D268-4545-896D-6C0BFCE8A725}"/>
    <dgm:cxn modelId="{87C2042F-D691-484F-8A83-AC4F1AD7C83C}" srcId="{CA5E4ADC-3818-4F7B-977C-34045063FB4F}" destId="{FEC760C7-4BEC-4E57-BF5F-8B9A4994CEDB}" srcOrd="3" destOrd="0" parTransId="{5998150E-28EA-4518-815E-AA2E389BBAAF}" sibTransId="{CE12A4F7-8814-417B-A8D4-D6A6CC386912}"/>
    <dgm:cxn modelId="{92C87542-7AB1-45AF-9EFF-5F11B098FB9C}" type="presOf" srcId="{FEC760C7-4BEC-4E57-BF5F-8B9A4994CEDB}" destId="{9193F6FD-C6A0-43F8-9DA3-56F48E725C70}" srcOrd="0" destOrd="0" presId="urn:microsoft.com/office/officeart/2005/8/layout/hList6"/>
    <dgm:cxn modelId="{201CAD7C-353D-40C6-87B2-DC1EED1CC59C}" type="presOf" srcId="{CA5E4ADC-3818-4F7B-977C-34045063FB4F}" destId="{4C641A0F-38A7-455F-B35B-574C341FA7D3}" srcOrd="0" destOrd="0" presId="urn:microsoft.com/office/officeart/2005/8/layout/hList6"/>
    <dgm:cxn modelId="{5CCE008A-6B7F-4F59-A90E-F96FFC76AA2C}" type="presOf" srcId="{DA27A287-C901-48FD-AB0F-1589D215258B}" destId="{BE313C0B-6FE5-4372-AD7E-ECFC71A6D9F5}" srcOrd="0" destOrd="0" presId="urn:microsoft.com/office/officeart/2005/8/layout/hList6"/>
    <dgm:cxn modelId="{E6107BB1-F8F1-466C-AA75-9F0E6114A7B0}" srcId="{CA5E4ADC-3818-4F7B-977C-34045063FB4F}" destId="{4978A8D0-F94C-40EC-9D0E-D2FFCD038FA8}" srcOrd="1" destOrd="0" parTransId="{985AE047-E3FE-40A7-A984-53B036EECBE8}" sibTransId="{E548FA1B-D525-49F6-B140-E22D8C379406}"/>
    <dgm:cxn modelId="{385CBDB6-976D-4E7C-8024-1446B9016735}" type="presOf" srcId="{4978A8D0-F94C-40EC-9D0E-D2FFCD038FA8}" destId="{550F1729-107E-4D83-AA3D-0D04B7B89B11}" srcOrd="0" destOrd="0" presId="urn:microsoft.com/office/officeart/2005/8/layout/hList6"/>
    <dgm:cxn modelId="{B1E6AEC6-5E1A-4C2A-A0D4-02B18ECFF1FF}" type="presOf" srcId="{B316E54C-33DD-4A0F-93A7-765426C52096}" destId="{A96B33BE-2E23-4261-B495-436C8C4B9990}" srcOrd="0" destOrd="0" presId="urn:microsoft.com/office/officeart/2005/8/layout/hList6"/>
    <dgm:cxn modelId="{1616A9CF-C0E7-475B-8638-726A18F3D61A}" type="presParOf" srcId="{4C641A0F-38A7-455F-B35B-574C341FA7D3}" destId="{A96B33BE-2E23-4261-B495-436C8C4B9990}" srcOrd="0" destOrd="0" presId="urn:microsoft.com/office/officeart/2005/8/layout/hList6"/>
    <dgm:cxn modelId="{1EC8E599-FAC7-4F71-BB6B-721F6B7E09A4}" type="presParOf" srcId="{4C641A0F-38A7-455F-B35B-574C341FA7D3}" destId="{E6722230-FE0D-429A-8DDC-EC5FD6B097D3}" srcOrd="1" destOrd="0" presId="urn:microsoft.com/office/officeart/2005/8/layout/hList6"/>
    <dgm:cxn modelId="{590BC8FC-3F84-432C-BB33-C52069E7B058}" type="presParOf" srcId="{4C641A0F-38A7-455F-B35B-574C341FA7D3}" destId="{550F1729-107E-4D83-AA3D-0D04B7B89B11}" srcOrd="2" destOrd="0" presId="urn:microsoft.com/office/officeart/2005/8/layout/hList6"/>
    <dgm:cxn modelId="{8433CD34-6942-4AF6-BC0C-5DAB3A7F3A2C}" type="presParOf" srcId="{4C641A0F-38A7-455F-B35B-574C341FA7D3}" destId="{E2BC04A2-31E0-4137-840E-2B70911A970F}" srcOrd="3" destOrd="0" presId="urn:microsoft.com/office/officeart/2005/8/layout/hList6"/>
    <dgm:cxn modelId="{0B113E0D-82A6-4E1B-A61B-DB0B5795AAB0}" type="presParOf" srcId="{4C641A0F-38A7-455F-B35B-574C341FA7D3}" destId="{BE313C0B-6FE5-4372-AD7E-ECFC71A6D9F5}" srcOrd="4" destOrd="0" presId="urn:microsoft.com/office/officeart/2005/8/layout/hList6"/>
    <dgm:cxn modelId="{B46945BD-783E-4A5B-9784-13D838CC5D53}" type="presParOf" srcId="{4C641A0F-38A7-455F-B35B-574C341FA7D3}" destId="{81E14F1F-D33F-4EBE-B01A-C601C8C6FEB9}" srcOrd="5" destOrd="0" presId="urn:microsoft.com/office/officeart/2005/8/layout/hList6"/>
    <dgm:cxn modelId="{5D17CCA2-50A5-4F75-B910-830BAF794892}" type="presParOf" srcId="{4C641A0F-38A7-455F-B35B-574C341FA7D3}" destId="{9193F6FD-C6A0-43F8-9DA3-56F48E725C70}" srcOrd="6" destOrd="0" presId="urn:microsoft.com/office/officeart/2005/8/layout/hList6"/>
    <dgm:cxn modelId="{4ABB9E6B-F2F8-408D-9398-D23989DB1374}" type="presParOf" srcId="{4C641A0F-38A7-455F-B35B-574C341FA7D3}" destId="{D73CA394-E83D-4D99-B29F-1E4784032924}" srcOrd="7" destOrd="0" presId="urn:microsoft.com/office/officeart/2005/8/layout/hList6"/>
    <dgm:cxn modelId="{A717988F-E2DC-4177-A8C9-C6F435825990}" type="presParOf" srcId="{4C641A0F-38A7-455F-B35B-574C341FA7D3}" destId="{3317E4BE-E325-4504-BCB5-A6C10CEE9539}" srcOrd="8"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94CD036-D1D1-4B74-90E2-A5764B66A473}"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pl-PL"/>
        </a:p>
      </dgm:t>
    </dgm:pt>
    <dgm:pt modelId="{072F38C5-E3AB-4B8B-B9E5-3D0CA65FC140}">
      <dgm:prSet phldrT="[Tekst]"/>
      <dgm:spPr/>
      <dgm:t>
        <a:bodyPr/>
        <a:lstStyle/>
        <a:p>
          <a:r>
            <a:rPr lang="pl-PL" b="1" dirty="0" err="1"/>
            <a:t>Indicators</a:t>
          </a:r>
          <a:endParaRPr lang="pl-PL" dirty="0"/>
        </a:p>
      </dgm:t>
    </dgm:pt>
    <dgm:pt modelId="{695B45B9-AE55-44A0-82AD-6EDD98663206}" type="parTrans" cxnId="{133B4FD5-4485-47C3-9757-5AB97CB09125}">
      <dgm:prSet/>
      <dgm:spPr/>
      <dgm:t>
        <a:bodyPr/>
        <a:lstStyle/>
        <a:p>
          <a:endParaRPr lang="pl-PL"/>
        </a:p>
      </dgm:t>
    </dgm:pt>
    <dgm:pt modelId="{200DE1D3-0365-4F03-85FE-B9D9270F2A7C}" type="sibTrans" cxnId="{133B4FD5-4485-47C3-9757-5AB97CB09125}">
      <dgm:prSet/>
      <dgm:spPr/>
      <dgm:t>
        <a:bodyPr/>
        <a:lstStyle/>
        <a:p>
          <a:endParaRPr lang="pl-PL"/>
        </a:p>
      </dgm:t>
    </dgm:pt>
    <dgm:pt modelId="{98C3E49B-A3B2-4691-B2D2-D98D748E361C}">
      <dgm:prSet phldrT="[Tekst]"/>
      <dgm:spPr/>
      <dgm:t>
        <a:bodyPr/>
        <a:lstStyle/>
        <a:p>
          <a:r>
            <a:rPr lang="pl-PL" dirty="0" err="1"/>
            <a:t>Quantitative</a:t>
          </a:r>
          <a:endParaRPr lang="pl-PL" dirty="0"/>
        </a:p>
      </dgm:t>
    </dgm:pt>
    <dgm:pt modelId="{FC97FABC-B536-456C-9A66-695FB2FE3C1A}" type="parTrans" cxnId="{2C339B21-8EE2-4B52-949B-7DAF0DFD92B3}">
      <dgm:prSet/>
      <dgm:spPr/>
      <dgm:t>
        <a:bodyPr/>
        <a:lstStyle/>
        <a:p>
          <a:endParaRPr lang="pl-PL"/>
        </a:p>
      </dgm:t>
    </dgm:pt>
    <dgm:pt modelId="{3C7192CB-5F28-4E63-9AE9-46F275DB305D}" type="sibTrans" cxnId="{2C339B21-8EE2-4B52-949B-7DAF0DFD92B3}">
      <dgm:prSet/>
      <dgm:spPr/>
      <dgm:t>
        <a:bodyPr/>
        <a:lstStyle/>
        <a:p>
          <a:endParaRPr lang="pl-PL"/>
        </a:p>
      </dgm:t>
    </dgm:pt>
    <dgm:pt modelId="{FF3ADD91-9005-4ED5-BE88-62AF6C76EF91}">
      <dgm:prSet phldrT="[Tekst]"/>
      <dgm:spPr/>
      <dgm:t>
        <a:bodyPr/>
        <a:lstStyle/>
        <a:p>
          <a:r>
            <a:rPr lang="pl-PL" dirty="0" err="1"/>
            <a:t>Qualitative</a:t>
          </a:r>
          <a:endParaRPr lang="pl-PL" dirty="0"/>
        </a:p>
      </dgm:t>
    </dgm:pt>
    <dgm:pt modelId="{7DB5C604-8C2C-4DC1-AFE0-D58162F5A68C}" type="parTrans" cxnId="{F7E3C57A-28EB-4AF7-9F1D-920E255CEA73}">
      <dgm:prSet/>
      <dgm:spPr/>
      <dgm:t>
        <a:bodyPr/>
        <a:lstStyle/>
        <a:p>
          <a:endParaRPr lang="pl-PL"/>
        </a:p>
      </dgm:t>
    </dgm:pt>
    <dgm:pt modelId="{59276B0C-9120-4CBD-B535-B2F568745B11}" type="sibTrans" cxnId="{F7E3C57A-28EB-4AF7-9F1D-920E255CEA73}">
      <dgm:prSet/>
      <dgm:spPr/>
      <dgm:t>
        <a:bodyPr/>
        <a:lstStyle/>
        <a:p>
          <a:endParaRPr lang="pl-PL"/>
        </a:p>
      </dgm:t>
    </dgm:pt>
    <dgm:pt modelId="{43812A9B-7BB8-48F3-BCFB-6B1DF1AE1DCF}" type="pres">
      <dgm:prSet presAssocID="{094CD036-D1D1-4B74-90E2-A5764B66A473}" presName="Name0" presStyleCnt="0">
        <dgm:presLayoutVars>
          <dgm:chPref val="1"/>
          <dgm:dir/>
          <dgm:animOne val="branch"/>
          <dgm:animLvl val="lvl"/>
          <dgm:resizeHandles val="exact"/>
        </dgm:presLayoutVars>
      </dgm:prSet>
      <dgm:spPr/>
    </dgm:pt>
    <dgm:pt modelId="{F66AC750-5317-476C-85A3-8E367AFA81BE}" type="pres">
      <dgm:prSet presAssocID="{072F38C5-E3AB-4B8B-B9E5-3D0CA65FC140}" presName="root1" presStyleCnt="0"/>
      <dgm:spPr/>
    </dgm:pt>
    <dgm:pt modelId="{EC903630-5DC8-4403-AD11-3589AC9CBEA4}" type="pres">
      <dgm:prSet presAssocID="{072F38C5-E3AB-4B8B-B9E5-3D0CA65FC140}" presName="LevelOneTextNode" presStyleLbl="node0" presStyleIdx="0" presStyleCnt="1">
        <dgm:presLayoutVars>
          <dgm:chPref val="3"/>
        </dgm:presLayoutVars>
      </dgm:prSet>
      <dgm:spPr/>
    </dgm:pt>
    <dgm:pt modelId="{794E7F9E-FF34-4C0B-8C32-FEEBA588DCF8}" type="pres">
      <dgm:prSet presAssocID="{072F38C5-E3AB-4B8B-B9E5-3D0CA65FC140}" presName="level2hierChild" presStyleCnt="0"/>
      <dgm:spPr/>
    </dgm:pt>
    <dgm:pt modelId="{7CC76F05-13C8-4A69-8D63-EA64205DE574}" type="pres">
      <dgm:prSet presAssocID="{FC97FABC-B536-456C-9A66-695FB2FE3C1A}" presName="conn2-1" presStyleLbl="parChTrans1D2" presStyleIdx="0" presStyleCnt="2"/>
      <dgm:spPr/>
    </dgm:pt>
    <dgm:pt modelId="{CCA23005-9694-4835-901A-B4CE977BE779}" type="pres">
      <dgm:prSet presAssocID="{FC97FABC-B536-456C-9A66-695FB2FE3C1A}" presName="connTx" presStyleLbl="parChTrans1D2" presStyleIdx="0" presStyleCnt="2"/>
      <dgm:spPr/>
    </dgm:pt>
    <dgm:pt modelId="{D254FB4D-90D1-406D-9FC8-6D792E415E8D}" type="pres">
      <dgm:prSet presAssocID="{98C3E49B-A3B2-4691-B2D2-D98D748E361C}" presName="root2" presStyleCnt="0"/>
      <dgm:spPr/>
    </dgm:pt>
    <dgm:pt modelId="{89278CDC-3450-4439-B9E3-B335BCA7ADB7}" type="pres">
      <dgm:prSet presAssocID="{98C3E49B-A3B2-4691-B2D2-D98D748E361C}" presName="LevelTwoTextNode" presStyleLbl="node2" presStyleIdx="0" presStyleCnt="2">
        <dgm:presLayoutVars>
          <dgm:chPref val="3"/>
        </dgm:presLayoutVars>
      </dgm:prSet>
      <dgm:spPr/>
    </dgm:pt>
    <dgm:pt modelId="{1B447278-3391-4ED6-9B04-E6D3FEF86DFC}" type="pres">
      <dgm:prSet presAssocID="{98C3E49B-A3B2-4691-B2D2-D98D748E361C}" presName="level3hierChild" presStyleCnt="0"/>
      <dgm:spPr/>
    </dgm:pt>
    <dgm:pt modelId="{1FEA9A4F-4EBC-4781-81CE-ED6A7A4F5D98}" type="pres">
      <dgm:prSet presAssocID="{7DB5C604-8C2C-4DC1-AFE0-D58162F5A68C}" presName="conn2-1" presStyleLbl="parChTrans1D2" presStyleIdx="1" presStyleCnt="2"/>
      <dgm:spPr/>
    </dgm:pt>
    <dgm:pt modelId="{12C07F20-9B2C-4EA7-9B58-2F08ED7EF9C9}" type="pres">
      <dgm:prSet presAssocID="{7DB5C604-8C2C-4DC1-AFE0-D58162F5A68C}" presName="connTx" presStyleLbl="parChTrans1D2" presStyleIdx="1" presStyleCnt="2"/>
      <dgm:spPr/>
    </dgm:pt>
    <dgm:pt modelId="{A015889E-0BB1-4942-97E6-0ED16022E306}" type="pres">
      <dgm:prSet presAssocID="{FF3ADD91-9005-4ED5-BE88-62AF6C76EF91}" presName="root2" presStyleCnt="0"/>
      <dgm:spPr/>
    </dgm:pt>
    <dgm:pt modelId="{20C52D82-20CB-45E6-9AEF-8B721FFA2583}" type="pres">
      <dgm:prSet presAssocID="{FF3ADD91-9005-4ED5-BE88-62AF6C76EF91}" presName="LevelTwoTextNode" presStyleLbl="node2" presStyleIdx="1" presStyleCnt="2">
        <dgm:presLayoutVars>
          <dgm:chPref val="3"/>
        </dgm:presLayoutVars>
      </dgm:prSet>
      <dgm:spPr/>
    </dgm:pt>
    <dgm:pt modelId="{E1A90650-916C-4DA8-9C42-DF38DE7CEDA7}" type="pres">
      <dgm:prSet presAssocID="{FF3ADD91-9005-4ED5-BE88-62AF6C76EF91}" presName="level3hierChild" presStyleCnt="0"/>
      <dgm:spPr/>
    </dgm:pt>
  </dgm:ptLst>
  <dgm:cxnLst>
    <dgm:cxn modelId="{E58DEB08-B9EF-43AB-B8A4-B2870EB30D83}" type="presOf" srcId="{FF3ADD91-9005-4ED5-BE88-62AF6C76EF91}" destId="{20C52D82-20CB-45E6-9AEF-8B721FFA2583}" srcOrd="0" destOrd="0" presId="urn:microsoft.com/office/officeart/2008/layout/HorizontalMultiLevelHierarchy"/>
    <dgm:cxn modelId="{0A74111F-39B9-46E2-A0EA-AC31AA452EDE}" type="presOf" srcId="{072F38C5-E3AB-4B8B-B9E5-3D0CA65FC140}" destId="{EC903630-5DC8-4403-AD11-3589AC9CBEA4}" srcOrd="0" destOrd="0" presId="urn:microsoft.com/office/officeart/2008/layout/HorizontalMultiLevelHierarchy"/>
    <dgm:cxn modelId="{2C339B21-8EE2-4B52-949B-7DAF0DFD92B3}" srcId="{072F38C5-E3AB-4B8B-B9E5-3D0CA65FC140}" destId="{98C3E49B-A3B2-4691-B2D2-D98D748E361C}" srcOrd="0" destOrd="0" parTransId="{FC97FABC-B536-456C-9A66-695FB2FE3C1A}" sibTransId="{3C7192CB-5F28-4E63-9AE9-46F275DB305D}"/>
    <dgm:cxn modelId="{5F792947-DE49-4969-8A55-30779C50ED19}" type="presOf" srcId="{094CD036-D1D1-4B74-90E2-A5764B66A473}" destId="{43812A9B-7BB8-48F3-BCFB-6B1DF1AE1DCF}" srcOrd="0" destOrd="0" presId="urn:microsoft.com/office/officeart/2008/layout/HorizontalMultiLevelHierarchy"/>
    <dgm:cxn modelId="{61EBA952-D099-445F-9D72-1F49324E9721}" type="presOf" srcId="{FC97FABC-B536-456C-9A66-695FB2FE3C1A}" destId="{CCA23005-9694-4835-901A-B4CE977BE779}" srcOrd="1" destOrd="0" presId="urn:microsoft.com/office/officeart/2008/layout/HorizontalMultiLevelHierarchy"/>
    <dgm:cxn modelId="{F7E3C57A-28EB-4AF7-9F1D-920E255CEA73}" srcId="{072F38C5-E3AB-4B8B-B9E5-3D0CA65FC140}" destId="{FF3ADD91-9005-4ED5-BE88-62AF6C76EF91}" srcOrd="1" destOrd="0" parTransId="{7DB5C604-8C2C-4DC1-AFE0-D58162F5A68C}" sibTransId="{59276B0C-9120-4CBD-B535-B2F568745B11}"/>
    <dgm:cxn modelId="{5309B181-C2C5-4931-B6AB-C175B4A782EB}" type="presOf" srcId="{7DB5C604-8C2C-4DC1-AFE0-D58162F5A68C}" destId="{12C07F20-9B2C-4EA7-9B58-2F08ED7EF9C9}" srcOrd="1" destOrd="0" presId="urn:microsoft.com/office/officeart/2008/layout/HorizontalMultiLevelHierarchy"/>
    <dgm:cxn modelId="{988A5D8F-0285-4E23-8A36-3C24710E4545}" type="presOf" srcId="{7DB5C604-8C2C-4DC1-AFE0-D58162F5A68C}" destId="{1FEA9A4F-4EBC-4781-81CE-ED6A7A4F5D98}" srcOrd="0" destOrd="0" presId="urn:microsoft.com/office/officeart/2008/layout/HorizontalMultiLevelHierarchy"/>
    <dgm:cxn modelId="{8D87B6B6-9BEB-47B9-84A4-A74A38997786}" type="presOf" srcId="{98C3E49B-A3B2-4691-B2D2-D98D748E361C}" destId="{89278CDC-3450-4439-B9E3-B335BCA7ADB7}" srcOrd="0" destOrd="0" presId="urn:microsoft.com/office/officeart/2008/layout/HorizontalMultiLevelHierarchy"/>
    <dgm:cxn modelId="{EFB702C2-882A-4A29-99F6-3F0CCB9C1EAD}" type="presOf" srcId="{FC97FABC-B536-456C-9A66-695FB2FE3C1A}" destId="{7CC76F05-13C8-4A69-8D63-EA64205DE574}" srcOrd="0" destOrd="0" presId="urn:microsoft.com/office/officeart/2008/layout/HorizontalMultiLevelHierarchy"/>
    <dgm:cxn modelId="{133B4FD5-4485-47C3-9757-5AB97CB09125}" srcId="{094CD036-D1D1-4B74-90E2-A5764B66A473}" destId="{072F38C5-E3AB-4B8B-B9E5-3D0CA65FC140}" srcOrd="0" destOrd="0" parTransId="{695B45B9-AE55-44A0-82AD-6EDD98663206}" sibTransId="{200DE1D3-0365-4F03-85FE-B9D9270F2A7C}"/>
    <dgm:cxn modelId="{17A193A2-D642-43C4-9459-8D15D33677B8}" type="presParOf" srcId="{43812A9B-7BB8-48F3-BCFB-6B1DF1AE1DCF}" destId="{F66AC750-5317-476C-85A3-8E367AFA81BE}" srcOrd="0" destOrd="0" presId="urn:microsoft.com/office/officeart/2008/layout/HorizontalMultiLevelHierarchy"/>
    <dgm:cxn modelId="{6DBF5130-CAD2-4E0B-A355-63FBEE9BE9B0}" type="presParOf" srcId="{F66AC750-5317-476C-85A3-8E367AFA81BE}" destId="{EC903630-5DC8-4403-AD11-3589AC9CBEA4}" srcOrd="0" destOrd="0" presId="urn:microsoft.com/office/officeart/2008/layout/HorizontalMultiLevelHierarchy"/>
    <dgm:cxn modelId="{86BD15F3-A1AD-498D-9D67-2CE6A835DDDE}" type="presParOf" srcId="{F66AC750-5317-476C-85A3-8E367AFA81BE}" destId="{794E7F9E-FF34-4C0B-8C32-FEEBA588DCF8}" srcOrd="1" destOrd="0" presId="urn:microsoft.com/office/officeart/2008/layout/HorizontalMultiLevelHierarchy"/>
    <dgm:cxn modelId="{200AB7BC-B3E4-4759-9656-76179F480DC2}" type="presParOf" srcId="{794E7F9E-FF34-4C0B-8C32-FEEBA588DCF8}" destId="{7CC76F05-13C8-4A69-8D63-EA64205DE574}" srcOrd="0" destOrd="0" presId="urn:microsoft.com/office/officeart/2008/layout/HorizontalMultiLevelHierarchy"/>
    <dgm:cxn modelId="{F558E9B8-6628-4A67-8617-FB10E16BBD2B}" type="presParOf" srcId="{7CC76F05-13C8-4A69-8D63-EA64205DE574}" destId="{CCA23005-9694-4835-901A-B4CE977BE779}" srcOrd="0" destOrd="0" presId="urn:microsoft.com/office/officeart/2008/layout/HorizontalMultiLevelHierarchy"/>
    <dgm:cxn modelId="{2423E269-2B57-411F-8C4E-45F12C58405F}" type="presParOf" srcId="{794E7F9E-FF34-4C0B-8C32-FEEBA588DCF8}" destId="{D254FB4D-90D1-406D-9FC8-6D792E415E8D}" srcOrd="1" destOrd="0" presId="urn:microsoft.com/office/officeart/2008/layout/HorizontalMultiLevelHierarchy"/>
    <dgm:cxn modelId="{B142DBCF-0D0A-49D5-9859-4F5771919895}" type="presParOf" srcId="{D254FB4D-90D1-406D-9FC8-6D792E415E8D}" destId="{89278CDC-3450-4439-B9E3-B335BCA7ADB7}" srcOrd="0" destOrd="0" presId="urn:microsoft.com/office/officeart/2008/layout/HorizontalMultiLevelHierarchy"/>
    <dgm:cxn modelId="{BF7BC4EF-2DAA-42F7-BF75-665CB0C75593}" type="presParOf" srcId="{D254FB4D-90D1-406D-9FC8-6D792E415E8D}" destId="{1B447278-3391-4ED6-9B04-E6D3FEF86DFC}" srcOrd="1" destOrd="0" presId="urn:microsoft.com/office/officeart/2008/layout/HorizontalMultiLevelHierarchy"/>
    <dgm:cxn modelId="{17220AD5-610B-4DF8-9363-1F75C446B8A1}" type="presParOf" srcId="{794E7F9E-FF34-4C0B-8C32-FEEBA588DCF8}" destId="{1FEA9A4F-4EBC-4781-81CE-ED6A7A4F5D98}" srcOrd="2" destOrd="0" presId="urn:microsoft.com/office/officeart/2008/layout/HorizontalMultiLevelHierarchy"/>
    <dgm:cxn modelId="{275C6D47-CA88-415C-A60B-825D6923E6E6}" type="presParOf" srcId="{1FEA9A4F-4EBC-4781-81CE-ED6A7A4F5D98}" destId="{12C07F20-9B2C-4EA7-9B58-2F08ED7EF9C9}" srcOrd="0" destOrd="0" presId="urn:microsoft.com/office/officeart/2008/layout/HorizontalMultiLevelHierarchy"/>
    <dgm:cxn modelId="{CE67AA42-69EF-4D36-85D1-20E3AC037C5F}" type="presParOf" srcId="{794E7F9E-FF34-4C0B-8C32-FEEBA588DCF8}" destId="{A015889E-0BB1-4942-97E6-0ED16022E306}" srcOrd="3" destOrd="0" presId="urn:microsoft.com/office/officeart/2008/layout/HorizontalMultiLevelHierarchy"/>
    <dgm:cxn modelId="{759081C9-AFA6-404F-A4DC-F3EC9B70D899}" type="presParOf" srcId="{A015889E-0BB1-4942-97E6-0ED16022E306}" destId="{20C52D82-20CB-45E6-9AEF-8B721FFA2583}" srcOrd="0" destOrd="0" presId="urn:microsoft.com/office/officeart/2008/layout/HorizontalMultiLevelHierarchy"/>
    <dgm:cxn modelId="{BE7E076E-25C2-4DDF-844A-5C296EA1D9E6}" type="presParOf" srcId="{A015889E-0BB1-4942-97E6-0ED16022E306}" destId="{E1A90650-916C-4DA8-9C42-DF38DE7CEDA7}"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84A0AC6-2A20-41EC-AA9E-25BB3C503CA1}"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pl-PL"/>
        </a:p>
      </dgm:t>
    </dgm:pt>
    <dgm:pt modelId="{0033D778-EB95-472A-AB95-57B02F820171}">
      <dgm:prSet phldrT="[Tekst]"/>
      <dgm:spPr/>
      <dgm:t>
        <a:bodyPr/>
        <a:lstStyle/>
        <a:p>
          <a:r>
            <a:rPr lang="pl-PL" dirty="0"/>
            <a:t>1</a:t>
          </a:r>
        </a:p>
      </dgm:t>
    </dgm:pt>
    <dgm:pt modelId="{1088C1AE-FB5D-495E-A957-B8BA41C06B34}" type="parTrans" cxnId="{9B7BB4D4-BBCC-49BE-A940-5A28A6ABEA0A}">
      <dgm:prSet/>
      <dgm:spPr/>
      <dgm:t>
        <a:bodyPr/>
        <a:lstStyle/>
        <a:p>
          <a:endParaRPr lang="pl-PL"/>
        </a:p>
      </dgm:t>
    </dgm:pt>
    <dgm:pt modelId="{85495381-69B8-49AB-B42F-BE9BC0736DCB}" type="sibTrans" cxnId="{9B7BB4D4-BBCC-49BE-A940-5A28A6ABEA0A}">
      <dgm:prSet/>
      <dgm:spPr/>
      <dgm:t>
        <a:bodyPr/>
        <a:lstStyle/>
        <a:p>
          <a:endParaRPr lang="pl-PL"/>
        </a:p>
      </dgm:t>
    </dgm:pt>
    <dgm:pt modelId="{227D7CFD-4914-4439-B180-9FF68FF437D2}">
      <dgm:prSet phldrT="[Tekst]"/>
      <dgm:spPr/>
      <dgm:t>
        <a:bodyPr/>
        <a:lstStyle/>
        <a:p>
          <a:r>
            <a:rPr lang="en-US" dirty="0"/>
            <a:t>To what extent our goals </a:t>
          </a:r>
          <a:r>
            <a:rPr lang="pl-PL" dirty="0"/>
            <a:t>and </a:t>
          </a:r>
          <a:r>
            <a:rPr lang="pl-PL" dirty="0" err="1"/>
            <a:t>targets</a:t>
          </a:r>
          <a:r>
            <a:rPr lang="pl-PL" dirty="0"/>
            <a:t> </a:t>
          </a:r>
          <a:r>
            <a:rPr lang="en-US" dirty="0"/>
            <a:t>are met</a:t>
          </a:r>
          <a:r>
            <a:rPr lang="pl-PL" dirty="0"/>
            <a:t>?</a:t>
          </a:r>
        </a:p>
      </dgm:t>
    </dgm:pt>
    <dgm:pt modelId="{7174D401-C50C-40E8-9E3B-E2BD8DE67FA0}" type="parTrans" cxnId="{EDF49A7D-3874-49A0-8C3B-E4DF672F3DDA}">
      <dgm:prSet/>
      <dgm:spPr/>
      <dgm:t>
        <a:bodyPr/>
        <a:lstStyle/>
        <a:p>
          <a:endParaRPr lang="pl-PL"/>
        </a:p>
      </dgm:t>
    </dgm:pt>
    <dgm:pt modelId="{4CEDC2B8-E323-4521-8C13-84614C5AB954}" type="sibTrans" cxnId="{EDF49A7D-3874-49A0-8C3B-E4DF672F3DDA}">
      <dgm:prSet/>
      <dgm:spPr/>
      <dgm:t>
        <a:bodyPr/>
        <a:lstStyle/>
        <a:p>
          <a:endParaRPr lang="pl-PL"/>
        </a:p>
      </dgm:t>
    </dgm:pt>
    <dgm:pt modelId="{77186A5B-61EE-4816-94BA-4F70AED9B3C7}">
      <dgm:prSet phldrT="[Tekst]"/>
      <dgm:spPr/>
      <dgm:t>
        <a:bodyPr/>
        <a:lstStyle/>
        <a:p>
          <a:r>
            <a:rPr lang="pl-PL" dirty="0"/>
            <a:t>2</a:t>
          </a:r>
        </a:p>
      </dgm:t>
    </dgm:pt>
    <dgm:pt modelId="{696DD840-4706-4B0B-80F0-D0A37A8EB1F9}" type="parTrans" cxnId="{5E15C422-F2C7-4A64-9F11-98064F9F6C0F}">
      <dgm:prSet/>
      <dgm:spPr/>
      <dgm:t>
        <a:bodyPr/>
        <a:lstStyle/>
        <a:p>
          <a:endParaRPr lang="pl-PL"/>
        </a:p>
      </dgm:t>
    </dgm:pt>
    <dgm:pt modelId="{75750341-FDD1-455B-BBB2-236764E3D3A6}" type="sibTrans" cxnId="{5E15C422-F2C7-4A64-9F11-98064F9F6C0F}">
      <dgm:prSet/>
      <dgm:spPr/>
      <dgm:t>
        <a:bodyPr/>
        <a:lstStyle/>
        <a:p>
          <a:endParaRPr lang="pl-PL"/>
        </a:p>
      </dgm:t>
    </dgm:pt>
    <dgm:pt modelId="{5473EEEB-9888-4EC4-ADCA-884363E28D71}">
      <dgm:prSet phldrT="[Tekst]"/>
      <dgm:spPr/>
      <dgm:t>
        <a:bodyPr/>
        <a:lstStyle/>
        <a:p>
          <a:r>
            <a:rPr lang="pl-PL" dirty="0" err="1"/>
            <a:t>What</a:t>
          </a:r>
          <a:r>
            <a:rPr lang="pl-PL" dirty="0"/>
            <a:t> </a:t>
          </a:r>
          <a:r>
            <a:rPr lang="pl-PL" dirty="0" err="1"/>
            <a:t>progress</a:t>
          </a:r>
          <a:r>
            <a:rPr lang="pl-PL" dirty="0"/>
            <a:t> </a:t>
          </a:r>
          <a:r>
            <a:rPr lang="pl-PL" dirty="0" err="1"/>
            <a:t>is</a:t>
          </a:r>
          <a:r>
            <a:rPr lang="pl-PL" dirty="0"/>
            <a:t> </a:t>
          </a:r>
          <a:r>
            <a:rPr lang="pl-PL" dirty="0" err="1"/>
            <a:t>made</a:t>
          </a:r>
          <a:r>
            <a:rPr lang="pl-PL" dirty="0"/>
            <a:t>?</a:t>
          </a:r>
        </a:p>
      </dgm:t>
    </dgm:pt>
    <dgm:pt modelId="{D27B1FD1-13C3-499E-95A4-B4511AE005B1}" type="parTrans" cxnId="{45AC2F3B-7903-406F-A50F-A8A6676B711D}">
      <dgm:prSet/>
      <dgm:spPr/>
      <dgm:t>
        <a:bodyPr/>
        <a:lstStyle/>
        <a:p>
          <a:endParaRPr lang="pl-PL"/>
        </a:p>
      </dgm:t>
    </dgm:pt>
    <dgm:pt modelId="{CA8365BD-A7AC-4699-93D3-67EF95BC34AE}" type="sibTrans" cxnId="{45AC2F3B-7903-406F-A50F-A8A6676B711D}">
      <dgm:prSet/>
      <dgm:spPr/>
      <dgm:t>
        <a:bodyPr/>
        <a:lstStyle/>
        <a:p>
          <a:endParaRPr lang="pl-PL"/>
        </a:p>
      </dgm:t>
    </dgm:pt>
    <dgm:pt modelId="{9375CF8F-E846-4E57-AC16-DB275B1660A8}">
      <dgm:prSet/>
      <dgm:spPr/>
      <dgm:t>
        <a:bodyPr/>
        <a:lstStyle/>
        <a:p>
          <a:r>
            <a:rPr lang="pl-PL" dirty="0"/>
            <a:t>3</a:t>
          </a:r>
        </a:p>
      </dgm:t>
    </dgm:pt>
    <dgm:pt modelId="{F21BBC6B-C00D-4D99-8789-86CCD5A0CF36}" type="parTrans" cxnId="{69988585-2371-4810-9A49-7AE98D56C33A}">
      <dgm:prSet/>
      <dgm:spPr/>
      <dgm:t>
        <a:bodyPr/>
        <a:lstStyle/>
        <a:p>
          <a:endParaRPr lang="pl-PL"/>
        </a:p>
      </dgm:t>
    </dgm:pt>
    <dgm:pt modelId="{519293C5-7DD4-480B-A611-AE1DC9C2EF2B}" type="sibTrans" cxnId="{69988585-2371-4810-9A49-7AE98D56C33A}">
      <dgm:prSet/>
      <dgm:spPr/>
      <dgm:t>
        <a:bodyPr/>
        <a:lstStyle/>
        <a:p>
          <a:endParaRPr lang="pl-PL"/>
        </a:p>
      </dgm:t>
    </dgm:pt>
    <dgm:pt modelId="{D8477C5F-985A-41B3-86EF-1682E4A685D1}">
      <dgm:prSet phldrT="[Tekst]"/>
      <dgm:spPr/>
      <dgm:t>
        <a:bodyPr/>
        <a:lstStyle/>
        <a:p>
          <a:r>
            <a:rPr lang="pl-PL" dirty="0" err="1"/>
            <a:t>Is</a:t>
          </a:r>
          <a:r>
            <a:rPr lang="pl-PL" dirty="0"/>
            <a:t> the </a:t>
          </a:r>
          <a:r>
            <a:rPr lang="pl-PL" dirty="0" err="1"/>
            <a:t>change</a:t>
          </a:r>
          <a:r>
            <a:rPr lang="pl-PL" dirty="0"/>
            <a:t> we </a:t>
          </a:r>
          <a:r>
            <a:rPr lang="pl-PL" dirty="0" err="1"/>
            <a:t>are</a:t>
          </a:r>
          <a:r>
            <a:rPr lang="pl-PL" dirty="0"/>
            <a:t> </a:t>
          </a:r>
          <a:r>
            <a:rPr lang="pl-PL" dirty="0" err="1"/>
            <a:t>interested</a:t>
          </a:r>
          <a:r>
            <a:rPr lang="pl-PL" dirty="0"/>
            <a:t> in </a:t>
          </a:r>
          <a:r>
            <a:rPr lang="pl-PL" dirty="0" err="1"/>
            <a:t>hapenning</a:t>
          </a:r>
          <a:r>
            <a:rPr lang="pl-PL" dirty="0"/>
            <a:t>?</a:t>
          </a:r>
        </a:p>
      </dgm:t>
    </dgm:pt>
    <dgm:pt modelId="{AB6F86D7-A9B5-4ECF-94A7-E6C606C7AB64}" type="parTrans" cxnId="{3D16AA17-DE51-4C04-BADF-0F79CED77296}">
      <dgm:prSet/>
      <dgm:spPr/>
      <dgm:t>
        <a:bodyPr/>
        <a:lstStyle/>
        <a:p>
          <a:endParaRPr lang="pl-PL"/>
        </a:p>
      </dgm:t>
    </dgm:pt>
    <dgm:pt modelId="{CF2E5D24-4620-43D2-9C8D-7DBFEC4FD95C}" type="sibTrans" cxnId="{3D16AA17-DE51-4C04-BADF-0F79CED77296}">
      <dgm:prSet/>
      <dgm:spPr/>
      <dgm:t>
        <a:bodyPr/>
        <a:lstStyle/>
        <a:p>
          <a:endParaRPr lang="pl-PL"/>
        </a:p>
      </dgm:t>
    </dgm:pt>
    <dgm:pt modelId="{676AFCBD-0033-4762-BF03-FA76CBD01048}" type="pres">
      <dgm:prSet presAssocID="{684A0AC6-2A20-41EC-AA9E-25BB3C503CA1}" presName="list" presStyleCnt="0">
        <dgm:presLayoutVars>
          <dgm:dir/>
          <dgm:animLvl val="lvl"/>
        </dgm:presLayoutVars>
      </dgm:prSet>
      <dgm:spPr/>
    </dgm:pt>
    <dgm:pt modelId="{A7A20967-2B83-4F47-BBA7-82B44E965574}" type="pres">
      <dgm:prSet presAssocID="{0033D778-EB95-472A-AB95-57B02F820171}" presName="posSpace" presStyleCnt="0"/>
      <dgm:spPr/>
    </dgm:pt>
    <dgm:pt modelId="{97B34803-F25D-4504-93E3-E87B8530C6C5}" type="pres">
      <dgm:prSet presAssocID="{0033D778-EB95-472A-AB95-57B02F820171}" presName="vertFlow" presStyleCnt="0"/>
      <dgm:spPr/>
    </dgm:pt>
    <dgm:pt modelId="{B00190BA-A476-4679-A1E6-6E0E55EDC51D}" type="pres">
      <dgm:prSet presAssocID="{0033D778-EB95-472A-AB95-57B02F820171}" presName="topSpace" presStyleCnt="0"/>
      <dgm:spPr/>
    </dgm:pt>
    <dgm:pt modelId="{6CE4DB1F-9352-4ADB-95A2-2AFED3ACD467}" type="pres">
      <dgm:prSet presAssocID="{0033D778-EB95-472A-AB95-57B02F820171}" presName="firstComp" presStyleCnt="0"/>
      <dgm:spPr/>
    </dgm:pt>
    <dgm:pt modelId="{6951995B-7C91-434C-B2AF-5BE1942E3783}" type="pres">
      <dgm:prSet presAssocID="{0033D778-EB95-472A-AB95-57B02F820171}" presName="firstChild" presStyleLbl="bgAccFollowNode1" presStyleIdx="0" presStyleCnt="4"/>
      <dgm:spPr/>
    </dgm:pt>
    <dgm:pt modelId="{D82078B9-4C28-4CB5-8C7E-C4CE2056DAFD}" type="pres">
      <dgm:prSet presAssocID="{0033D778-EB95-472A-AB95-57B02F820171}" presName="firstChildTx" presStyleLbl="bgAccFollowNode1" presStyleIdx="0" presStyleCnt="4">
        <dgm:presLayoutVars>
          <dgm:bulletEnabled val="1"/>
        </dgm:presLayoutVars>
      </dgm:prSet>
      <dgm:spPr/>
    </dgm:pt>
    <dgm:pt modelId="{5A579533-075C-4905-85C3-1D1F030BC64C}" type="pres">
      <dgm:prSet presAssocID="{0033D778-EB95-472A-AB95-57B02F820171}" presName="negSpace" presStyleCnt="0"/>
      <dgm:spPr/>
    </dgm:pt>
    <dgm:pt modelId="{BBD3B579-78BA-4160-BAF5-A9CBB343970B}" type="pres">
      <dgm:prSet presAssocID="{0033D778-EB95-472A-AB95-57B02F820171}" presName="circle" presStyleLbl="node1" presStyleIdx="0" presStyleCnt="3"/>
      <dgm:spPr/>
    </dgm:pt>
    <dgm:pt modelId="{4EB41824-DF9C-4BC6-9E40-CA0D79C07475}" type="pres">
      <dgm:prSet presAssocID="{85495381-69B8-49AB-B42F-BE9BC0736DCB}" presName="transSpace" presStyleCnt="0"/>
      <dgm:spPr/>
    </dgm:pt>
    <dgm:pt modelId="{5D05BD7E-122A-4428-9F57-2E15B49B0245}" type="pres">
      <dgm:prSet presAssocID="{77186A5B-61EE-4816-94BA-4F70AED9B3C7}" presName="posSpace" presStyleCnt="0"/>
      <dgm:spPr/>
    </dgm:pt>
    <dgm:pt modelId="{B212670E-5592-45C7-B34F-2F833F70DB91}" type="pres">
      <dgm:prSet presAssocID="{77186A5B-61EE-4816-94BA-4F70AED9B3C7}" presName="vertFlow" presStyleCnt="0"/>
      <dgm:spPr/>
    </dgm:pt>
    <dgm:pt modelId="{72FB1B72-D2C5-48D3-94AA-F08645AD10D8}" type="pres">
      <dgm:prSet presAssocID="{77186A5B-61EE-4816-94BA-4F70AED9B3C7}" presName="topSpace" presStyleCnt="0"/>
      <dgm:spPr/>
    </dgm:pt>
    <dgm:pt modelId="{3DE14396-40BD-486A-A2EF-89BBFB75E017}" type="pres">
      <dgm:prSet presAssocID="{77186A5B-61EE-4816-94BA-4F70AED9B3C7}" presName="firstComp" presStyleCnt="0"/>
      <dgm:spPr/>
    </dgm:pt>
    <dgm:pt modelId="{1648017F-6F89-41F0-8857-2E503FF1BF19}" type="pres">
      <dgm:prSet presAssocID="{77186A5B-61EE-4816-94BA-4F70AED9B3C7}" presName="firstChild" presStyleLbl="bgAccFollowNode1" presStyleIdx="1" presStyleCnt="4"/>
      <dgm:spPr/>
    </dgm:pt>
    <dgm:pt modelId="{8BD1C0A0-0CD3-4661-9767-614790DDA8E7}" type="pres">
      <dgm:prSet presAssocID="{77186A5B-61EE-4816-94BA-4F70AED9B3C7}" presName="firstChildTx" presStyleLbl="bgAccFollowNode1" presStyleIdx="1" presStyleCnt="4">
        <dgm:presLayoutVars>
          <dgm:bulletEnabled val="1"/>
        </dgm:presLayoutVars>
      </dgm:prSet>
      <dgm:spPr/>
    </dgm:pt>
    <dgm:pt modelId="{29A31BA2-371F-4ECD-A489-3E2ADE55DA6F}" type="pres">
      <dgm:prSet presAssocID="{D8477C5F-985A-41B3-86EF-1682E4A685D1}" presName="comp" presStyleCnt="0"/>
      <dgm:spPr/>
    </dgm:pt>
    <dgm:pt modelId="{0D6271CA-8F9D-4B9C-A0EF-5B42F2A2B30D}" type="pres">
      <dgm:prSet presAssocID="{D8477C5F-985A-41B3-86EF-1682E4A685D1}" presName="child" presStyleLbl="bgAccFollowNode1" presStyleIdx="2" presStyleCnt="4" custLinFactX="66871" custLinFactY="-1451" custLinFactNeighborX="100000" custLinFactNeighborY="-100000"/>
      <dgm:spPr/>
    </dgm:pt>
    <dgm:pt modelId="{0BF732DF-9021-4ACE-BA9C-882386B39499}" type="pres">
      <dgm:prSet presAssocID="{D8477C5F-985A-41B3-86EF-1682E4A685D1}" presName="childTx" presStyleLbl="bgAccFollowNode1" presStyleIdx="2" presStyleCnt="4">
        <dgm:presLayoutVars>
          <dgm:bulletEnabled val="1"/>
        </dgm:presLayoutVars>
      </dgm:prSet>
      <dgm:spPr/>
    </dgm:pt>
    <dgm:pt modelId="{0F63DFEF-DE05-48B0-9749-07F87C8186D2}" type="pres">
      <dgm:prSet presAssocID="{77186A5B-61EE-4816-94BA-4F70AED9B3C7}" presName="negSpace" presStyleCnt="0"/>
      <dgm:spPr/>
    </dgm:pt>
    <dgm:pt modelId="{C1A70AFE-1E58-4E09-98C7-39D1DACE4FDE}" type="pres">
      <dgm:prSet presAssocID="{77186A5B-61EE-4816-94BA-4F70AED9B3C7}" presName="circle" presStyleLbl="node1" presStyleIdx="1" presStyleCnt="3"/>
      <dgm:spPr/>
    </dgm:pt>
    <dgm:pt modelId="{B1782517-601F-4FEB-985F-AE757CB3165E}" type="pres">
      <dgm:prSet presAssocID="{75750341-FDD1-455B-BBB2-236764E3D3A6}" presName="transSpace" presStyleCnt="0"/>
      <dgm:spPr/>
    </dgm:pt>
    <dgm:pt modelId="{B3A593E4-B472-47AE-9829-F736A5D810A5}" type="pres">
      <dgm:prSet presAssocID="{9375CF8F-E846-4E57-AC16-DB275B1660A8}" presName="posSpace" presStyleCnt="0"/>
      <dgm:spPr/>
    </dgm:pt>
    <dgm:pt modelId="{6920529C-C24D-4202-8893-BE9C8A9EA433}" type="pres">
      <dgm:prSet presAssocID="{9375CF8F-E846-4E57-AC16-DB275B1660A8}" presName="vertFlow" presStyleCnt="0"/>
      <dgm:spPr/>
    </dgm:pt>
    <dgm:pt modelId="{9550647A-2043-4071-BC87-1C27F6260B46}" type="pres">
      <dgm:prSet presAssocID="{9375CF8F-E846-4E57-AC16-DB275B1660A8}" presName="topSpace" presStyleCnt="0"/>
      <dgm:spPr/>
    </dgm:pt>
    <dgm:pt modelId="{08908E02-53DB-48D7-97C6-96B13A4A124E}" type="pres">
      <dgm:prSet presAssocID="{9375CF8F-E846-4E57-AC16-DB275B1660A8}" presName="firstComp" presStyleCnt="0"/>
      <dgm:spPr/>
    </dgm:pt>
    <dgm:pt modelId="{4E52B584-5F2F-4BD1-9706-843ED902B8E8}" type="pres">
      <dgm:prSet presAssocID="{9375CF8F-E846-4E57-AC16-DB275B1660A8}" presName="firstChild" presStyleLbl="bgAccFollowNode1" presStyleIdx="3" presStyleCnt="4" custLinFactX="-300000" custLinFactY="100000" custLinFactNeighborX="-306841" custLinFactNeighborY="179143"/>
      <dgm:spPr>
        <a:solidFill>
          <a:schemeClr val="bg1">
            <a:alpha val="90000"/>
          </a:schemeClr>
        </a:solidFill>
        <a:ln>
          <a:noFill/>
        </a:ln>
      </dgm:spPr>
    </dgm:pt>
    <dgm:pt modelId="{E5646CA9-0865-4C07-B359-A0334E9E7E02}" type="pres">
      <dgm:prSet presAssocID="{9375CF8F-E846-4E57-AC16-DB275B1660A8}" presName="firstChildTx" presStyleLbl="bgAccFollowNode1" presStyleIdx="3" presStyleCnt="4">
        <dgm:presLayoutVars>
          <dgm:bulletEnabled val="1"/>
        </dgm:presLayoutVars>
      </dgm:prSet>
      <dgm:spPr/>
    </dgm:pt>
    <dgm:pt modelId="{1A6ED7E1-8671-48FB-80C1-F1A0AEBEBFF4}" type="pres">
      <dgm:prSet presAssocID="{9375CF8F-E846-4E57-AC16-DB275B1660A8}" presName="negSpace" presStyleCnt="0"/>
      <dgm:spPr/>
    </dgm:pt>
    <dgm:pt modelId="{8E1312EC-6511-4394-962F-74BE7BBA8262}" type="pres">
      <dgm:prSet presAssocID="{9375CF8F-E846-4E57-AC16-DB275B1660A8}" presName="circle" presStyleLbl="node1" presStyleIdx="2" presStyleCnt="3"/>
      <dgm:spPr/>
    </dgm:pt>
  </dgm:ptLst>
  <dgm:cxnLst>
    <dgm:cxn modelId="{3D16AA17-DE51-4C04-BADF-0F79CED77296}" srcId="{77186A5B-61EE-4816-94BA-4F70AED9B3C7}" destId="{D8477C5F-985A-41B3-86EF-1682E4A685D1}" srcOrd="1" destOrd="0" parTransId="{AB6F86D7-A9B5-4ECF-94A7-E6C606C7AB64}" sibTransId="{CF2E5D24-4620-43D2-9C8D-7DBFEC4FD95C}"/>
    <dgm:cxn modelId="{A4AF751F-FA72-4B5F-8A57-C23EE2B291E7}" type="presOf" srcId="{0033D778-EB95-472A-AB95-57B02F820171}" destId="{BBD3B579-78BA-4160-BAF5-A9CBB343970B}" srcOrd="0" destOrd="0" presId="urn:microsoft.com/office/officeart/2005/8/layout/hList9"/>
    <dgm:cxn modelId="{5E15C422-F2C7-4A64-9F11-98064F9F6C0F}" srcId="{684A0AC6-2A20-41EC-AA9E-25BB3C503CA1}" destId="{77186A5B-61EE-4816-94BA-4F70AED9B3C7}" srcOrd="1" destOrd="0" parTransId="{696DD840-4706-4B0B-80F0-D0A37A8EB1F9}" sibTransId="{75750341-FDD1-455B-BBB2-236764E3D3A6}"/>
    <dgm:cxn modelId="{45AC2F3B-7903-406F-A50F-A8A6676B711D}" srcId="{77186A5B-61EE-4816-94BA-4F70AED9B3C7}" destId="{5473EEEB-9888-4EC4-ADCA-884363E28D71}" srcOrd="0" destOrd="0" parTransId="{D27B1FD1-13C3-499E-95A4-B4511AE005B1}" sibTransId="{CA8365BD-A7AC-4699-93D3-67EF95BC34AE}"/>
    <dgm:cxn modelId="{9944C25D-F5BA-4C58-AA30-64ACF3DB17CB}" type="presOf" srcId="{D8477C5F-985A-41B3-86EF-1682E4A685D1}" destId="{0BF732DF-9021-4ACE-BA9C-882386B39499}" srcOrd="1" destOrd="0" presId="urn:microsoft.com/office/officeart/2005/8/layout/hList9"/>
    <dgm:cxn modelId="{74943769-3750-499C-95BB-330E4334A4F2}" type="presOf" srcId="{227D7CFD-4914-4439-B180-9FF68FF437D2}" destId="{D82078B9-4C28-4CB5-8C7E-C4CE2056DAFD}" srcOrd="1" destOrd="0" presId="urn:microsoft.com/office/officeart/2005/8/layout/hList9"/>
    <dgm:cxn modelId="{18CB0457-316E-429A-A4BF-D28146D6C90F}" type="presOf" srcId="{77186A5B-61EE-4816-94BA-4F70AED9B3C7}" destId="{C1A70AFE-1E58-4E09-98C7-39D1DACE4FDE}" srcOrd="0" destOrd="0" presId="urn:microsoft.com/office/officeart/2005/8/layout/hList9"/>
    <dgm:cxn modelId="{EDF49A7D-3874-49A0-8C3B-E4DF672F3DDA}" srcId="{0033D778-EB95-472A-AB95-57B02F820171}" destId="{227D7CFD-4914-4439-B180-9FF68FF437D2}" srcOrd="0" destOrd="0" parTransId="{7174D401-C50C-40E8-9E3B-E2BD8DE67FA0}" sibTransId="{4CEDC2B8-E323-4521-8C13-84614C5AB954}"/>
    <dgm:cxn modelId="{B44CB67E-A58D-46E8-ABFF-4F73D2FB6DC4}" type="presOf" srcId="{D8477C5F-985A-41B3-86EF-1682E4A685D1}" destId="{0D6271CA-8F9D-4B9C-A0EF-5B42F2A2B30D}" srcOrd="0" destOrd="0" presId="urn:microsoft.com/office/officeart/2005/8/layout/hList9"/>
    <dgm:cxn modelId="{69988585-2371-4810-9A49-7AE98D56C33A}" srcId="{684A0AC6-2A20-41EC-AA9E-25BB3C503CA1}" destId="{9375CF8F-E846-4E57-AC16-DB275B1660A8}" srcOrd="2" destOrd="0" parTransId="{F21BBC6B-C00D-4D99-8789-86CCD5A0CF36}" sibTransId="{519293C5-7DD4-480B-A611-AE1DC9C2EF2B}"/>
    <dgm:cxn modelId="{F8AFACA7-9677-46B9-B7A1-21DF83B1F57B}" type="presOf" srcId="{5473EEEB-9888-4EC4-ADCA-884363E28D71}" destId="{1648017F-6F89-41F0-8857-2E503FF1BF19}" srcOrd="0" destOrd="0" presId="urn:microsoft.com/office/officeart/2005/8/layout/hList9"/>
    <dgm:cxn modelId="{F8BCFBB7-7FC0-4289-B2E0-713B4BEA56CC}" type="presOf" srcId="{5473EEEB-9888-4EC4-ADCA-884363E28D71}" destId="{8BD1C0A0-0CD3-4661-9767-614790DDA8E7}" srcOrd="1" destOrd="0" presId="urn:microsoft.com/office/officeart/2005/8/layout/hList9"/>
    <dgm:cxn modelId="{9B7BB4D4-BBCC-49BE-A940-5A28A6ABEA0A}" srcId="{684A0AC6-2A20-41EC-AA9E-25BB3C503CA1}" destId="{0033D778-EB95-472A-AB95-57B02F820171}" srcOrd="0" destOrd="0" parTransId="{1088C1AE-FB5D-495E-A957-B8BA41C06B34}" sibTransId="{85495381-69B8-49AB-B42F-BE9BC0736DCB}"/>
    <dgm:cxn modelId="{1E13E2F1-62D3-484A-8701-7E7E35FD6F45}" type="presOf" srcId="{684A0AC6-2A20-41EC-AA9E-25BB3C503CA1}" destId="{676AFCBD-0033-4762-BF03-FA76CBD01048}" srcOrd="0" destOrd="0" presId="urn:microsoft.com/office/officeart/2005/8/layout/hList9"/>
    <dgm:cxn modelId="{238F25F3-DCE4-40DB-A3D8-98CBEF1CE0E0}" type="presOf" srcId="{227D7CFD-4914-4439-B180-9FF68FF437D2}" destId="{6951995B-7C91-434C-B2AF-5BE1942E3783}" srcOrd="0" destOrd="0" presId="urn:microsoft.com/office/officeart/2005/8/layout/hList9"/>
    <dgm:cxn modelId="{83C4A6FB-1B96-4533-9625-94B96BCB7F5D}" type="presOf" srcId="{9375CF8F-E846-4E57-AC16-DB275B1660A8}" destId="{8E1312EC-6511-4394-962F-74BE7BBA8262}" srcOrd="0" destOrd="0" presId="urn:microsoft.com/office/officeart/2005/8/layout/hList9"/>
    <dgm:cxn modelId="{B3436A8E-FE9D-4D88-8507-34B2586D17C8}" type="presParOf" srcId="{676AFCBD-0033-4762-BF03-FA76CBD01048}" destId="{A7A20967-2B83-4F47-BBA7-82B44E965574}" srcOrd="0" destOrd="0" presId="urn:microsoft.com/office/officeart/2005/8/layout/hList9"/>
    <dgm:cxn modelId="{A23BF3E5-97C4-40DE-9CBF-2BBE0E504263}" type="presParOf" srcId="{676AFCBD-0033-4762-BF03-FA76CBD01048}" destId="{97B34803-F25D-4504-93E3-E87B8530C6C5}" srcOrd="1" destOrd="0" presId="urn:microsoft.com/office/officeart/2005/8/layout/hList9"/>
    <dgm:cxn modelId="{837FCC11-EDD7-4AEE-9D5A-61A64AE6C42D}" type="presParOf" srcId="{97B34803-F25D-4504-93E3-E87B8530C6C5}" destId="{B00190BA-A476-4679-A1E6-6E0E55EDC51D}" srcOrd="0" destOrd="0" presId="urn:microsoft.com/office/officeart/2005/8/layout/hList9"/>
    <dgm:cxn modelId="{A690E6EB-7909-4B6F-B996-A0CD6F1EAFE9}" type="presParOf" srcId="{97B34803-F25D-4504-93E3-E87B8530C6C5}" destId="{6CE4DB1F-9352-4ADB-95A2-2AFED3ACD467}" srcOrd="1" destOrd="0" presId="urn:microsoft.com/office/officeart/2005/8/layout/hList9"/>
    <dgm:cxn modelId="{75F24D00-7DC1-428B-A2AB-71C6127C7630}" type="presParOf" srcId="{6CE4DB1F-9352-4ADB-95A2-2AFED3ACD467}" destId="{6951995B-7C91-434C-B2AF-5BE1942E3783}" srcOrd="0" destOrd="0" presId="urn:microsoft.com/office/officeart/2005/8/layout/hList9"/>
    <dgm:cxn modelId="{1D6DAFE0-9DC5-4001-AB18-A917189F9078}" type="presParOf" srcId="{6CE4DB1F-9352-4ADB-95A2-2AFED3ACD467}" destId="{D82078B9-4C28-4CB5-8C7E-C4CE2056DAFD}" srcOrd="1" destOrd="0" presId="urn:microsoft.com/office/officeart/2005/8/layout/hList9"/>
    <dgm:cxn modelId="{17871803-9D08-4C50-AA3F-77E2A27243D3}" type="presParOf" srcId="{676AFCBD-0033-4762-BF03-FA76CBD01048}" destId="{5A579533-075C-4905-85C3-1D1F030BC64C}" srcOrd="2" destOrd="0" presId="urn:microsoft.com/office/officeart/2005/8/layout/hList9"/>
    <dgm:cxn modelId="{B33B8B40-F093-499F-BD55-0DEC942ADFD8}" type="presParOf" srcId="{676AFCBD-0033-4762-BF03-FA76CBD01048}" destId="{BBD3B579-78BA-4160-BAF5-A9CBB343970B}" srcOrd="3" destOrd="0" presId="urn:microsoft.com/office/officeart/2005/8/layout/hList9"/>
    <dgm:cxn modelId="{BFB1699C-28CC-460F-A31F-7B6D8B65C427}" type="presParOf" srcId="{676AFCBD-0033-4762-BF03-FA76CBD01048}" destId="{4EB41824-DF9C-4BC6-9E40-CA0D79C07475}" srcOrd="4" destOrd="0" presId="urn:microsoft.com/office/officeart/2005/8/layout/hList9"/>
    <dgm:cxn modelId="{4C4BC81B-5E49-4D50-8572-56397EB9C3BF}" type="presParOf" srcId="{676AFCBD-0033-4762-BF03-FA76CBD01048}" destId="{5D05BD7E-122A-4428-9F57-2E15B49B0245}" srcOrd="5" destOrd="0" presId="urn:microsoft.com/office/officeart/2005/8/layout/hList9"/>
    <dgm:cxn modelId="{ED893C04-F08E-4E96-A0F2-2CCF38670EFD}" type="presParOf" srcId="{676AFCBD-0033-4762-BF03-FA76CBD01048}" destId="{B212670E-5592-45C7-B34F-2F833F70DB91}" srcOrd="6" destOrd="0" presId="urn:microsoft.com/office/officeart/2005/8/layout/hList9"/>
    <dgm:cxn modelId="{06E620A5-7B81-4F39-AC87-94A348809625}" type="presParOf" srcId="{B212670E-5592-45C7-B34F-2F833F70DB91}" destId="{72FB1B72-D2C5-48D3-94AA-F08645AD10D8}" srcOrd="0" destOrd="0" presId="urn:microsoft.com/office/officeart/2005/8/layout/hList9"/>
    <dgm:cxn modelId="{13044283-0B2E-417D-946C-BFB70458B50B}" type="presParOf" srcId="{B212670E-5592-45C7-B34F-2F833F70DB91}" destId="{3DE14396-40BD-486A-A2EF-89BBFB75E017}" srcOrd="1" destOrd="0" presId="urn:microsoft.com/office/officeart/2005/8/layout/hList9"/>
    <dgm:cxn modelId="{5B7A8277-7DB9-4A2A-BC5D-273DCC554880}" type="presParOf" srcId="{3DE14396-40BD-486A-A2EF-89BBFB75E017}" destId="{1648017F-6F89-41F0-8857-2E503FF1BF19}" srcOrd="0" destOrd="0" presId="urn:microsoft.com/office/officeart/2005/8/layout/hList9"/>
    <dgm:cxn modelId="{7896FC72-6203-45B8-8229-B85CA7C498EA}" type="presParOf" srcId="{3DE14396-40BD-486A-A2EF-89BBFB75E017}" destId="{8BD1C0A0-0CD3-4661-9767-614790DDA8E7}" srcOrd="1" destOrd="0" presId="urn:microsoft.com/office/officeart/2005/8/layout/hList9"/>
    <dgm:cxn modelId="{8EC12FF5-5D3F-424F-9ABC-93AFCAF6A734}" type="presParOf" srcId="{B212670E-5592-45C7-B34F-2F833F70DB91}" destId="{29A31BA2-371F-4ECD-A489-3E2ADE55DA6F}" srcOrd="2" destOrd="0" presId="urn:microsoft.com/office/officeart/2005/8/layout/hList9"/>
    <dgm:cxn modelId="{0F336028-5150-4BC7-9D9A-25D0D0FD1D07}" type="presParOf" srcId="{29A31BA2-371F-4ECD-A489-3E2ADE55DA6F}" destId="{0D6271CA-8F9D-4B9C-A0EF-5B42F2A2B30D}" srcOrd="0" destOrd="0" presId="urn:microsoft.com/office/officeart/2005/8/layout/hList9"/>
    <dgm:cxn modelId="{49935122-D4BE-4440-B885-5614A5A80F07}" type="presParOf" srcId="{29A31BA2-371F-4ECD-A489-3E2ADE55DA6F}" destId="{0BF732DF-9021-4ACE-BA9C-882386B39499}" srcOrd="1" destOrd="0" presId="urn:microsoft.com/office/officeart/2005/8/layout/hList9"/>
    <dgm:cxn modelId="{3217ABEE-9BCF-4A78-90E3-927772AF5875}" type="presParOf" srcId="{676AFCBD-0033-4762-BF03-FA76CBD01048}" destId="{0F63DFEF-DE05-48B0-9749-07F87C8186D2}" srcOrd="7" destOrd="0" presId="urn:microsoft.com/office/officeart/2005/8/layout/hList9"/>
    <dgm:cxn modelId="{F1C9EA7D-448C-475E-B193-6584B7526FB9}" type="presParOf" srcId="{676AFCBD-0033-4762-BF03-FA76CBD01048}" destId="{C1A70AFE-1E58-4E09-98C7-39D1DACE4FDE}" srcOrd="8" destOrd="0" presId="urn:microsoft.com/office/officeart/2005/8/layout/hList9"/>
    <dgm:cxn modelId="{C5CC561A-F34B-4F56-8DB5-1A3B3D365D6C}" type="presParOf" srcId="{676AFCBD-0033-4762-BF03-FA76CBD01048}" destId="{B1782517-601F-4FEB-985F-AE757CB3165E}" srcOrd="9" destOrd="0" presId="urn:microsoft.com/office/officeart/2005/8/layout/hList9"/>
    <dgm:cxn modelId="{D5056127-8EB2-4AB8-8712-13A6BBF3E822}" type="presParOf" srcId="{676AFCBD-0033-4762-BF03-FA76CBD01048}" destId="{B3A593E4-B472-47AE-9829-F736A5D810A5}" srcOrd="10" destOrd="0" presId="urn:microsoft.com/office/officeart/2005/8/layout/hList9"/>
    <dgm:cxn modelId="{560E20B4-E7C1-44F9-B52D-0ADC0A50305A}" type="presParOf" srcId="{676AFCBD-0033-4762-BF03-FA76CBD01048}" destId="{6920529C-C24D-4202-8893-BE9C8A9EA433}" srcOrd="11" destOrd="0" presId="urn:microsoft.com/office/officeart/2005/8/layout/hList9"/>
    <dgm:cxn modelId="{0D968780-4D9F-4CA6-9DF3-B6E3F2EF11BB}" type="presParOf" srcId="{6920529C-C24D-4202-8893-BE9C8A9EA433}" destId="{9550647A-2043-4071-BC87-1C27F6260B46}" srcOrd="0" destOrd="0" presId="urn:microsoft.com/office/officeart/2005/8/layout/hList9"/>
    <dgm:cxn modelId="{45F53739-0A69-4EB9-AE70-437D467A3ADD}" type="presParOf" srcId="{6920529C-C24D-4202-8893-BE9C8A9EA433}" destId="{08908E02-53DB-48D7-97C6-96B13A4A124E}" srcOrd="1" destOrd="0" presId="urn:microsoft.com/office/officeart/2005/8/layout/hList9"/>
    <dgm:cxn modelId="{FE1C95DA-91A2-449C-8019-879D6266555E}" type="presParOf" srcId="{08908E02-53DB-48D7-97C6-96B13A4A124E}" destId="{4E52B584-5F2F-4BD1-9706-843ED902B8E8}" srcOrd="0" destOrd="0" presId="urn:microsoft.com/office/officeart/2005/8/layout/hList9"/>
    <dgm:cxn modelId="{2DB224E9-B3C4-4F6C-BFCB-36FDF3A16304}" type="presParOf" srcId="{08908E02-53DB-48D7-97C6-96B13A4A124E}" destId="{E5646CA9-0865-4C07-B359-A0334E9E7E02}" srcOrd="1" destOrd="0" presId="urn:microsoft.com/office/officeart/2005/8/layout/hList9"/>
    <dgm:cxn modelId="{7D5BF54E-723B-43B7-B7A9-4DCC9C3DBE2D}" type="presParOf" srcId="{676AFCBD-0033-4762-BF03-FA76CBD01048}" destId="{1A6ED7E1-8671-48FB-80C1-F1A0AEBEBFF4}" srcOrd="12" destOrd="0" presId="urn:microsoft.com/office/officeart/2005/8/layout/hList9"/>
    <dgm:cxn modelId="{919EF1C1-F13C-4EE3-8FA9-ACFCB377E4A6}" type="presParOf" srcId="{676AFCBD-0033-4762-BF03-FA76CBD01048}" destId="{8E1312EC-6511-4394-962F-74BE7BBA8262}" srcOrd="13" destOrd="0" presId="urn:microsoft.com/office/officeart/2005/8/layout/hList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6B33BE-2E23-4261-B495-436C8C4B9990}">
      <dsp:nvSpPr>
        <dsp:cNvPr id="0" name=""/>
        <dsp:cNvSpPr/>
      </dsp:nvSpPr>
      <dsp:spPr>
        <a:xfrm rot="16200000">
          <a:off x="-957164" y="962378"/>
          <a:ext cx="3754362" cy="1829605"/>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0" rIns="95830" bIns="0" numCol="1" spcCol="1270" anchor="ctr" anchorCtr="0">
          <a:noAutofit/>
        </a:bodyPr>
        <a:lstStyle/>
        <a:p>
          <a:pPr marL="0" lvl="0" indent="0" algn="ctr" defTabSz="666750">
            <a:lnSpc>
              <a:spcPct val="90000"/>
            </a:lnSpc>
            <a:spcBef>
              <a:spcPct val="0"/>
            </a:spcBef>
            <a:spcAft>
              <a:spcPct val="35000"/>
            </a:spcAft>
            <a:buNone/>
          </a:pPr>
          <a:r>
            <a:rPr lang="en-US" sz="1500" kern="1200" dirty="0"/>
            <a:t>To collect qualitative and quantitative impact data</a:t>
          </a:r>
          <a:endParaRPr lang="pl-PL" sz="1500" kern="1200" dirty="0"/>
        </a:p>
      </dsp:txBody>
      <dsp:txXfrm rot="5400000">
        <a:off x="5214" y="750872"/>
        <a:ext cx="1829605" cy="2252618"/>
      </dsp:txXfrm>
    </dsp:sp>
    <dsp:sp modelId="{550F1729-107E-4D83-AA3D-0D04B7B89B11}">
      <dsp:nvSpPr>
        <dsp:cNvPr id="0" name=""/>
        <dsp:cNvSpPr/>
      </dsp:nvSpPr>
      <dsp:spPr>
        <a:xfrm rot="16200000">
          <a:off x="1009660" y="962378"/>
          <a:ext cx="3754362" cy="1829605"/>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0" rIns="95830" bIns="0" numCol="1" spcCol="1270" anchor="ctr" anchorCtr="0">
          <a:noAutofit/>
        </a:bodyPr>
        <a:lstStyle/>
        <a:p>
          <a:pPr marL="0" lvl="0" indent="0" algn="ctr" defTabSz="666750">
            <a:lnSpc>
              <a:spcPct val="90000"/>
            </a:lnSpc>
            <a:spcBef>
              <a:spcPct val="0"/>
            </a:spcBef>
            <a:spcAft>
              <a:spcPct val="35000"/>
            </a:spcAft>
            <a:buNone/>
          </a:pPr>
          <a:r>
            <a:rPr lang="en-US" sz="1500" kern="1200" dirty="0"/>
            <a:t>To investigate causality, for example through focus group discussions or interviews</a:t>
          </a:r>
          <a:endParaRPr lang="pl-PL" sz="1500" kern="1200" dirty="0"/>
        </a:p>
      </dsp:txBody>
      <dsp:txXfrm rot="5400000">
        <a:off x="1972038" y="750872"/>
        <a:ext cx="1829605" cy="2252618"/>
      </dsp:txXfrm>
    </dsp:sp>
    <dsp:sp modelId="{BE313C0B-6FE5-4372-AD7E-ECFC71A6D9F5}">
      <dsp:nvSpPr>
        <dsp:cNvPr id="0" name=""/>
        <dsp:cNvSpPr/>
      </dsp:nvSpPr>
      <dsp:spPr>
        <a:xfrm rot="16200000">
          <a:off x="2976486" y="962378"/>
          <a:ext cx="3754362" cy="1829605"/>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0" rIns="95830" bIns="0" numCol="1" spcCol="1270" anchor="ctr" anchorCtr="0">
          <a:noAutofit/>
        </a:bodyPr>
        <a:lstStyle/>
        <a:p>
          <a:pPr marL="0" lvl="0" indent="0" algn="ctr" defTabSz="666750">
            <a:lnSpc>
              <a:spcPct val="90000"/>
            </a:lnSpc>
            <a:spcBef>
              <a:spcPct val="0"/>
            </a:spcBef>
            <a:spcAft>
              <a:spcPct val="35000"/>
            </a:spcAft>
            <a:buNone/>
          </a:pPr>
          <a:r>
            <a:rPr lang="en-US" sz="1500" kern="1200" dirty="0"/>
            <a:t>To negotiate differences and to validate key findings</a:t>
          </a:r>
          <a:endParaRPr lang="pl-PL" sz="1500" kern="1200" dirty="0"/>
        </a:p>
      </dsp:txBody>
      <dsp:txXfrm rot="5400000">
        <a:off x="3938864" y="750872"/>
        <a:ext cx="1829605" cy="2252618"/>
      </dsp:txXfrm>
    </dsp:sp>
    <dsp:sp modelId="{9193F6FD-C6A0-43F8-9DA3-56F48E725C70}">
      <dsp:nvSpPr>
        <dsp:cNvPr id="0" name=""/>
        <dsp:cNvSpPr/>
      </dsp:nvSpPr>
      <dsp:spPr>
        <a:xfrm rot="16200000">
          <a:off x="4943312" y="962378"/>
          <a:ext cx="3754362" cy="1829605"/>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0" rIns="95830" bIns="0" numCol="1" spcCol="1270" anchor="ctr" anchorCtr="0">
          <a:noAutofit/>
        </a:bodyPr>
        <a:lstStyle/>
        <a:p>
          <a:pPr marL="0" lvl="0" indent="0" algn="ctr" defTabSz="666750">
            <a:lnSpc>
              <a:spcPct val="90000"/>
            </a:lnSpc>
            <a:spcBef>
              <a:spcPct val="0"/>
            </a:spcBef>
            <a:spcAft>
              <a:spcPct val="35000"/>
            </a:spcAft>
            <a:buNone/>
          </a:pPr>
          <a:r>
            <a:rPr lang="en-US" sz="1500" kern="1200" dirty="0"/>
            <a:t>To score people’s appreciation of an intervention’s impact</a:t>
          </a:r>
          <a:endParaRPr lang="pl-PL" sz="1500" kern="1200" dirty="0"/>
        </a:p>
      </dsp:txBody>
      <dsp:txXfrm rot="5400000">
        <a:off x="5905690" y="750872"/>
        <a:ext cx="1829605" cy="2252618"/>
      </dsp:txXfrm>
    </dsp:sp>
    <dsp:sp modelId="{3317E4BE-E325-4504-BCB5-A6C10CEE9539}">
      <dsp:nvSpPr>
        <dsp:cNvPr id="0" name=""/>
        <dsp:cNvSpPr/>
      </dsp:nvSpPr>
      <dsp:spPr>
        <a:xfrm rot="16200000">
          <a:off x="6910137" y="962378"/>
          <a:ext cx="3754362" cy="1829605"/>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0" rIns="95830" bIns="0" numCol="1" spcCol="1270" anchor="ctr" anchorCtr="0">
          <a:noAutofit/>
        </a:bodyPr>
        <a:lstStyle/>
        <a:p>
          <a:pPr marL="0" lvl="0" indent="0" algn="ctr" defTabSz="666750">
            <a:lnSpc>
              <a:spcPct val="90000"/>
            </a:lnSpc>
            <a:spcBef>
              <a:spcPct val="0"/>
            </a:spcBef>
            <a:spcAft>
              <a:spcPct val="35000"/>
            </a:spcAft>
            <a:buNone/>
          </a:pPr>
          <a:r>
            <a:rPr lang="en-US" sz="1500" kern="1200" dirty="0"/>
            <a:t>To assess impacts in relation to wider developments in the intervention area</a:t>
          </a:r>
        </a:p>
      </dsp:txBody>
      <dsp:txXfrm rot="5400000">
        <a:off x="7872515" y="750872"/>
        <a:ext cx="1829605" cy="22526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EA9A4F-4EBC-4781-81CE-ED6A7A4F5D98}">
      <dsp:nvSpPr>
        <dsp:cNvPr id="0" name=""/>
        <dsp:cNvSpPr/>
      </dsp:nvSpPr>
      <dsp:spPr>
        <a:xfrm>
          <a:off x="1678492" y="1279298"/>
          <a:ext cx="318903" cy="303833"/>
        </a:xfrm>
        <a:custGeom>
          <a:avLst/>
          <a:gdLst/>
          <a:ahLst/>
          <a:cxnLst/>
          <a:rect l="0" t="0" r="0" b="0"/>
          <a:pathLst>
            <a:path>
              <a:moveTo>
                <a:pt x="0" y="0"/>
              </a:moveTo>
              <a:lnTo>
                <a:pt x="159451" y="0"/>
              </a:lnTo>
              <a:lnTo>
                <a:pt x="159451" y="303833"/>
              </a:lnTo>
              <a:lnTo>
                <a:pt x="318903" y="30383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1826932" y="1420202"/>
        <a:ext cx="22023" cy="22023"/>
      </dsp:txXfrm>
    </dsp:sp>
    <dsp:sp modelId="{7CC76F05-13C8-4A69-8D63-EA64205DE574}">
      <dsp:nvSpPr>
        <dsp:cNvPr id="0" name=""/>
        <dsp:cNvSpPr/>
      </dsp:nvSpPr>
      <dsp:spPr>
        <a:xfrm>
          <a:off x="1678492" y="975464"/>
          <a:ext cx="318903" cy="303833"/>
        </a:xfrm>
        <a:custGeom>
          <a:avLst/>
          <a:gdLst/>
          <a:ahLst/>
          <a:cxnLst/>
          <a:rect l="0" t="0" r="0" b="0"/>
          <a:pathLst>
            <a:path>
              <a:moveTo>
                <a:pt x="0" y="303833"/>
              </a:moveTo>
              <a:lnTo>
                <a:pt x="159451" y="303833"/>
              </a:lnTo>
              <a:lnTo>
                <a:pt x="159451" y="0"/>
              </a:lnTo>
              <a:lnTo>
                <a:pt x="318903"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1826932" y="1116369"/>
        <a:ext cx="22023" cy="22023"/>
      </dsp:txXfrm>
    </dsp:sp>
    <dsp:sp modelId="{EC903630-5DC8-4403-AD11-3589AC9CBEA4}">
      <dsp:nvSpPr>
        <dsp:cNvPr id="0" name=""/>
        <dsp:cNvSpPr/>
      </dsp:nvSpPr>
      <dsp:spPr>
        <a:xfrm rot="16200000">
          <a:off x="156127" y="1036231"/>
          <a:ext cx="2558596" cy="4861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pl-PL" sz="3100" b="1" kern="1200" dirty="0" err="1"/>
            <a:t>Indicators</a:t>
          </a:r>
          <a:endParaRPr lang="pl-PL" sz="3100" kern="1200" dirty="0"/>
        </a:p>
      </dsp:txBody>
      <dsp:txXfrm>
        <a:off x="156127" y="1036231"/>
        <a:ext cx="2558596" cy="486133"/>
      </dsp:txXfrm>
    </dsp:sp>
    <dsp:sp modelId="{89278CDC-3450-4439-B9E3-B335BCA7ADB7}">
      <dsp:nvSpPr>
        <dsp:cNvPr id="0" name=""/>
        <dsp:cNvSpPr/>
      </dsp:nvSpPr>
      <dsp:spPr>
        <a:xfrm>
          <a:off x="1997395" y="732398"/>
          <a:ext cx="1594517" cy="4861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pl-PL" sz="2400" kern="1200" dirty="0" err="1"/>
            <a:t>Quantitative</a:t>
          </a:r>
          <a:endParaRPr lang="pl-PL" sz="2400" kern="1200" dirty="0"/>
        </a:p>
      </dsp:txBody>
      <dsp:txXfrm>
        <a:off x="1997395" y="732398"/>
        <a:ext cx="1594517" cy="486133"/>
      </dsp:txXfrm>
    </dsp:sp>
    <dsp:sp modelId="{20C52D82-20CB-45E6-9AEF-8B721FFA2583}">
      <dsp:nvSpPr>
        <dsp:cNvPr id="0" name=""/>
        <dsp:cNvSpPr/>
      </dsp:nvSpPr>
      <dsp:spPr>
        <a:xfrm>
          <a:off x="1997395" y="1340064"/>
          <a:ext cx="1594517" cy="4861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pl-PL" sz="2400" kern="1200" dirty="0" err="1"/>
            <a:t>Qualitative</a:t>
          </a:r>
          <a:endParaRPr lang="pl-PL" sz="2400" kern="1200" dirty="0"/>
        </a:p>
      </dsp:txBody>
      <dsp:txXfrm>
        <a:off x="1997395" y="1340064"/>
        <a:ext cx="1594517" cy="4861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51995B-7C91-434C-B2AF-5BE1942E3783}">
      <dsp:nvSpPr>
        <dsp:cNvPr id="0" name=""/>
        <dsp:cNvSpPr/>
      </dsp:nvSpPr>
      <dsp:spPr>
        <a:xfrm>
          <a:off x="798274" y="796115"/>
          <a:ext cx="1495598" cy="99756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99568" rIns="99568" bIns="99568" numCol="1" spcCol="1270" anchor="ctr" anchorCtr="0">
          <a:noAutofit/>
        </a:bodyPr>
        <a:lstStyle/>
        <a:p>
          <a:pPr marL="0" lvl="0" indent="0" algn="l" defTabSz="622300">
            <a:lnSpc>
              <a:spcPct val="90000"/>
            </a:lnSpc>
            <a:spcBef>
              <a:spcPct val="0"/>
            </a:spcBef>
            <a:spcAft>
              <a:spcPct val="35000"/>
            </a:spcAft>
            <a:buNone/>
          </a:pPr>
          <a:r>
            <a:rPr lang="en-US" sz="1400" kern="1200" dirty="0"/>
            <a:t>To what extent our goals </a:t>
          </a:r>
          <a:r>
            <a:rPr lang="pl-PL" sz="1400" kern="1200" dirty="0"/>
            <a:t>and </a:t>
          </a:r>
          <a:r>
            <a:rPr lang="pl-PL" sz="1400" kern="1200" dirty="0" err="1"/>
            <a:t>targets</a:t>
          </a:r>
          <a:r>
            <a:rPr lang="pl-PL" sz="1400" kern="1200" dirty="0"/>
            <a:t> </a:t>
          </a:r>
          <a:r>
            <a:rPr lang="en-US" sz="1400" kern="1200" dirty="0"/>
            <a:t>are met</a:t>
          </a:r>
          <a:r>
            <a:rPr lang="pl-PL" sz="1400" kern="1200" dirty="0"/>
            <a:t>?</a:t>
          </a:r>
        </a:p>
      </dsp:txBody>
      <dsp:txXfrm>
        <a:off x="1037570" y="796115"/>
        <a:ext cx="1256302" cy="997563"/>
      </dsp:txXfrm>
    </dsp:sp>
    <dsp:sp modelId="{BBD3B579-78BA-4160-BAF5-A9CBB343970B}">
      <dsp:nvSpPr>
        <dsp:cNvPr id="0" name=""/>
        <dsp:cNvSpPr/>
      </dsp:nvSpPr>
      <dsp:spPr>
        <a:xfrm>
          <a:off x="622" y="397289"/>
          <a:ext cx="997065" cy="99706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0">
            <a:lnSpc>
              <a:spcPct val="90000"/>
            </a:lnSpc>
            <a:spcBef>
              <a:spcPct val="0"/>
            </a:spcBef>
            <a:spcAft>
              <a:spcPct val="35000"/>
            </a:spcAft>
            <a:buNone/>
          </a:pPr>
          <a:r>
            <a:rPr lang="pl-PL" sz="5000" kern="1200" dirty="0"/>
            <a:t>1</a:t>
          </a:r>
        </a:p>
      </dsp:txBody>
      <dsp:txXfrm>
        <a:off x="146639" y="543306"/>
        <a:ext cx="705031" cy="705031"/>
      </dsp:txXfrm>
    </dsp:sp>
    <dsp:sp modelId="{1648017F-6F89-41F0-8857-2E503FF1BF19}">
      <dsp:nvSpPr>
        <dsp:cNvPr id="0" name=""/>
        <dsp:cNvSpPr/>
      </dsp:nvSpPr>
      <dsp:spPr>
        <a:xfrm>
          <a:off x="3290938" y="796115"/>
          <a:ext cx="1495598" cy="99756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99568" rIns="99568" bIns="99568" numCol="1" spcCol="1270" anchor="ctr" anchorCtr="0">
          <a:noAutofit/>
        </a:bodyPr>
        <a:lstStyle/>
        <a:p>
          <a:pPr marL="0" lvl="0" indent="0" algn="l" defTabSz="622300">
            <a:lnSpc>
              <a:spcPct val="90000"/>
            </a:lnSpc>
            <a:spcBef>
              <a:spcPct val="0"/>
            </a:spcBef>
            <a:spcAft>
              <a:spcPct val="35000"/>
            </a:spcAft>
            <a:buNone/>
          </a:pPr>
          <a:r>
            <a:rPr lang="pl-PL" sz="1400" kern="1200" dirty="0" err="1"/>
            <a:t>What</a:t>
          </a:r>
          <a:r>
            <a:rPr lang="pl-PL" sz="1400" kern="1200" dirty="0"/>
            <a:t> </a:t>
          </a:r>
          <a:r>
            <a:rPr lang="pl-PL" sz="1400" kern="1200" dirty="0" err="1"/>
            <a:t>progress</a:t>
          </a:r>
          <a:r>
            <a:rPr lang="pl-PL" sz="1400" kern="1200" dirty="0"/>
            <a:t> </a:t>
          </a:r>
          <a:r>
            <a:rPr lang="pl-PL" sz="1400" kern="1200" dirty="0" err="1"/>
            <a:t>is</a:t>
          </a:r>
          <a:r>
            <a:rPr lang="pl-PL" sz="1400" kern="1200" dirty="0"/>
            <a:t> </a:t>
          </a:r>
          <a:r>
            <a:rPr lang="pl-PL" sz="1400" kern="1200" dirty="0" err="1"/>
            <a:t>made</a:t>
          </a:r>
          <a:r>
            <a:rPr lang="pl-PL" sz="1400" kern="1200" dirty="0"/>
            <a:t>?</a:t>
          </a:r>
        </a:p>
      </dsp:txBody>
      <dsp:txXfrm>
        <a:off x="3530233" y="796115"/>
        <a:ext cx="1256302" cy="997563"/>
      </dsp:txXfrm>
    </dsp:sp>
    <dsp:sp modelId="{0D6271CA-8F9D-4B9C-A0EF-5B42F2A2B30D}">
      <dsp:nvSpPr>
        <dsp:cNvPr id="0" name=""/>
        <dsp:cNvSpPr/>
      </dsp:nvSpPr>
      <dsp:spPr>
        <a:xfrm>
          <a:off x="5784223" y="781640"/>
          <a:ext cx="1495598" cy="99756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99568" rIns="99568" bIns="99568" numCol="1" spcCol="1270" anchor="ctr" anchorCtr="0">
          <a:noAutofit/>
        </a:bodyPr>
        <a:lstStyle/>
        <a:p>
          <a:pPr marL="0" lvl="0" indent="0" algn="l" defTabSz="622300">
            <a:lnSpc>
              <a:spcPct val="90000"/>
            </a:lnSpc>
            <a:spcBef>
              <a:spcPct val="0"/>
            </a:spcBef>
            <a:spcAft>
              <a:spcPct val="35000"/>
            </a:spcAft>
            <a:buNone/>
          </a:pPr>
          <a:r>
            <a:rPr lang="pl-PL" sz="1400" kern="1200" dirty="0" err="1"/>
            <a:t>Is</a:t>
          </a:r>
          <a:r>
            <a:rPr lang="pl-PL" sz="1400" kern="1200" dirty="0"/>
            <a:t> the </a:t>
          </a:r>
          <a:r>
            <a:rPr lang="pl-PL" sz="1400" kern="1200" dirty="0" err="1"/>
            <a:t>change</a:t>
          </a:r>
          <a:r>
            <a:rPr lang="pl-PL" sz="1400" kern="1200" dirty="0"/>
            <a:t> we </a:t>
          </a:r>
          <a:r>
            <a:rPr lang="pl-PL" sz="1400" kern="1200" dirty="0" err="1"/>
            <a:t>are</a:t>
          </a:r>
          <a:r>
            <a:rPr lang="pl-PL" sz="1400" kern="1200" dirty="0"/>
            <a:t> </a:t>
          </a:r>
          <a:r>
            <a:rPr lang="pl-PL" sz="1400" kern="1200" dirty="0" err="1"/>
            <a:t>interested</a:t>
          </a:r>
          <a:r>
            <a:rPr lang="pl-PL" sz="1400" kern="1200" dirty="0"/>
            <a:t> in </a:t>
          </a:r>
          <a:r>
            <a:rPr lang="pl-PL" sz="1400" kern="1200" dirty="0" err="1"/>
            <a:t>hapenning</a:t>
          </a:r>
          <a:r>
            <a:rPr lang="pl-PL" sz="1400" kern="1200" dirty="0"/>
            <a:t>?</a:t>
          </a:r>
        </a:p>
      </dsp:txBody>
      <dsp:txXfrm>
        <a:off x="6023519" y="781640"/>
        <a:ext cx="1256302" cy="997563"/>
      </dsp:txXfrm>
    </dsp:sp>
    <dsp:sp modelId="{C1A70AFE-1E58-4E09-98C7-39D1DACE4FDE}">
      <dsp:nvSpPr>
        <dsp:cNvPr id="0" name=""/>
        <dsp:cNvSpPr/>
      </dsp:nvSpPr>
      <dsp:spPr>
        <a:xfrm>
          <a:off x="2493285" y="397289"/>
          <a:ext cx="997065" cy="99706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0">
            <a:lnSpc>
              <a:spcPct val="90000"/>
            </a:lnSpc>
            <a:spcBef>
              <a:spcPct val="0"/>
            </a:spcBef>
            <a:spcAft>
              <a:spcPct val="35000"/>
            </a:spcAft>
            <a:buNone/>
          </a:pPr>
          <a:r>
            <a:rPr lang="pl-PL" sz="5000" kern="1200" dirty="0"/>
            <a:t>2</a:t>
          </a:r>
        </a:p>
      </dsp:txBody>
      <dsp:txXfrm>
        <a:off x="2639302" y="543306"/>
        <a:ext cx="705031" cy="705031"/>
      </dsp:txXfrm>
    </dsp:sp>
    <dsp:sp modelId="{4E52B584-5F2F-4BD1-9706-843ED902B8E8}">
      <dsp:nvSpPr>
        <dsp:cNvPr id="0" name=""/>
        <dsp:cNvSpPr/>
      </dsp:nvSpPr>
      <dsp:spPr>
        <a:xfrm>
          <a:off x="0" y="2190969"/>
          <a:ext cx="1495598" cy="997563"/>
        </a:xfrm>
        <a:prstGeom prst="rect">
          <a:avLst/>
        </a:prstGeom>
        <a:solidFill>
          <a:schemeClr val="bg1">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8E1312EC-6511-4394-962F-74BE7BBA8262}">
      <dsp:nvSpPr>
        <dsp:cNvPr id="0" name=""/>
        <dsp:cNvSpPr/>
      </dsp:nvSpPr>
      <dsp:spPr>
        <a:xfrm>
          <a:off x="4985949" y="397289"/>
          <a:ext cx="997065" cy="99706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0">
            <a:lnSpc>
              <a:spcPct val="90000"/>
            </a:lnSpc>
            <a:spcBef>
              <a:spcPct val="0"/>
            </a:spcBef>
            <a:spcAft>
              <a:spcPct val="35000"/>
            </a:spcAft>
            <a:buNone/>
          </a:pPr>
          <a:r>
            <a:rPr lang="pl-PL" sz="5000" kern="1200" dirty="0"/>
            <a:t>3</a:t>
          </a:r>
        </a:p>
      </dsp:txBody>
      <dsp:txXfrm>
        <a:off x="5131966" y="543306"/>
        <a:ext cx="705031" cy="705031"/>
      </dsp:txXfrm>
    </dsp:sp>
  </dsp:spTree>
</dsp:drawing>
</file>

<file path=ppt/diagrams/layout1.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59C988-BD67-4478-A949-D72D5C6261EF}" type="datetimeFigureOut">
              <a:rPr lang="fr-FR" smtClean="0"/>
              <a:t>06/06/2024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6F80B3-EDB7-46D1-A893-C64AC5C932E3}" type="slidenum">
              <a:rPr lang="fr-FR" smtClean="0"/>
              <a:t>‹#›</a:t>
            </a:fld>
            <a:endParaRPr lang="fr-FR"/>
          </a:p>
        </p:txBody>
      </p:sp>
    </p:spTree>
    <p:extLst>
      <p:ext uri="{BB962C8B-B14F-4D97-AF65-F5344CB8AC3E}">
        <p14:creationId xmlns:p14="http://schemas.microsoft.com/office/powerpoint/2010/main" val="2411921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766F80B3-EDB7-46D1-A893-C64AC5C932E3}" type="slidenum">
              <a:rPr lang="fr-FR" smtClean="0"/>
              <a:t>1</a:t>
            </a:fld>
            <a:endParaRPr lang="fr-FR"/>
          </a:p>
        </p:txBody>
      </p:sp>
    </p:spTree>
    <p:extLst>
      <p:ext uri="{BB962C8B-B14F-4D97-AF65-F5344CB8AC3E}">
        <p14:creationId xmlns:p14="http://schemas.microsoft.com/office/powerpoint/2010/main" val="2803800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766F80B3-EDB7-46D1-A893-C64AC5C932E3}" type="slidenum">
              <a:rPr lang="fr-FR" smtClean="0"/>
              <a:t>7</a:t>
            </a:fld>
            <a:endParaRPr lang="fr-FR"/>
          </a:p>
        </p:txBody>
      </p:sp>
    </p:spTree>
    <p:extLst>
      <p:ext uri="{BB962C8B-B14F-4D97-AF65-F5344CB8AC3E}">
        <p14:creationId xmlns:p14="http://schemas.microsoft.com/office/powerpoint/2010/main" val="2873346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US" sz="1200" b="0" i="0" kern="1200" dirty="0">
                <a:solidFill>
                  <a:schemeClr val="tx1"/>
                </a:solidFill>
                <a:effectLst/>
                <a:latin typeface="+mn-lt"/>
                <a:ea typeface="+mn-ea"/>
                <a:cs typeface="+mn-cs"/>
              </a:rPr>
              <a:t>Formative evaluation is not the same as process evaluation. Formative evaluation  refers to the intended use of an evaluation (to make improvements); process evaluation refers to the focus of an evaluation (how it is being implemented).</a:t>
            </a:r>
            <a:endParaRPr lang="pl-PL" dirty="0"/>
          </a:p>
        </p:txBody>
      </p:sp>
      <p:sp>
        <p:nvSpPr>
          <p:cNvPr id="4" name="Symbol zastępczy numeru slajdu 3"/>
          <p:cNvSpPr>
            <a:spLocks noGrp="1"/>
          </p:cNvSpPr>
          <p:nvPr>
            <p:ph type="sldNum" sz="quarter" idx="5"/>
          </p:nvPr>
        </p:nvSpPr>
        <p:spPr/>
        <p:txBody>
          <a:bodyPr/>
          <a:lstStyle/>
          <a:p>
            <a:fld id="{766F80B3-EDB7-46D1-A893-C64AC5C932E3}" type="slidenum">
              <a:rPr lang="fr-FR" smtClean="0"/>
              <a:t>9</a:t>
            </a:fld>
            <a:endParaRPr lang="fr-FR"/>
          </a:p>
        </p:txBody>
      </p:sp>
    </p:spTree>
    <p:extLst>
      <p:ext uri="{BB962C8B-B14F-4D97-AF65-F5344CB8AC3E}">
        <p14:creationId xmlns:p14="http://schemas.microsoft.com/office/powerpoint/2010/main" val="1806639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766F80B3-EDB7-46D1-A893-C64AC5C932E3}" type="slidenum">
              <a:rPr lang="fr-FR" smtClean="0"/>
              <a:t>32</a:t>
            </a:fld>
            <a:endParaRPr lang="fr-FR"/>
          </a:p>
        </p:txBody>
      </p:sp>
    </p:spTree>
    <p:extLst>
      <p:ext uri="{BB962C8B-B14F-4D97-AF65-F5344CB8AC3E}">
        <p14:creationId xmlns:p14="http://schemas.microsoft.com/office/powerpoint/2010/main" val="19686831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06DB4F-F8EC-4588-BBA6-5546FFF577DE}"/>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77833171-217C-4819-A56B-4613987F4F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pic>
        <p:nvPicPr>
          <p:cNvPr id="8" name="Picture 7">
            <a:extLst>
              <a:ext uri="{FF2B5EF4-FFF2-40B4-BE49-F238E27FC236}">
                <a16:creationId xmlns:a16="http://schemas.microsoft.com/office/drawing/2014/main" id="{C310898D-9E2D-4048-BDC3-E7A7D5AE1C0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32706" y="6169981"/>
            <a:ext cx="1621943" cy="558810"/>
          </a:xfrm>
          <a:prstGeom prst="rect">
            <a:avLst/>
          </a:prstGeom>
          <a:solidFill>
            <a:schemeClr val="bg1"/>
          </a:solidFill>
        </p:spPr>
      </p:pic>
    </p:spTree>
    <p:extLst>
      <p:ext uri="{BB962C8B-B14F-4D97-AF65-F5344CB8AC3E}">
        <p14:creationId xmlns:p14="http://schemas.microsoft.com/office/powerpoint/2010/main" val="1930276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73B2E6-82C5-4FF1-819B-C0F8FB54F594}"/>
              </a:ext>
            </a:extLst>
          </p:cNvPr>
          <p:cNvSpPr>
            <a:spLocks noGrp="1"/>
          </p:cNvSpPr>
          <p:nvPr>
            <p:ph type="title"/>
          </p:nvPr>
        </p:nvSpPr>
        <p:spPr>
          <a:xfrm>
            <a:off x="838200" y="365125"/>
            <a:ext cx="10515600" cy="1325563"/>
          </a:xfrm>
          <a:prstGeom prst="rect">
            <a:avLst/>
          </a:prstGeom>
        </p:spPr>
        <p:txBody>
          <a:bodyPr/>
          <a:lstStyle/>
          <a:p>
            <a:r>
              <a:rPr lang="en-GB" noProof="0" dirty="0" err="1"/>
              <a:t>Klik</a:t>
            </a:r>
            <a:r>
              <a:rPr lang="en-GB" noProof="0" dirty="0"/>
              <a:t> om </a:t>
            </a:r>
            <a:r>
              <a:rPr lang="en-GB" noProof="0" dirty="0" err="1"/>
              <a:t>stijl</a:t>
            </a:r>
            <a:r>
              <a:rPr lang="en-GB" noProof="0" dirty="0"/>
              <a:t> </a:t>
            </a:r>
            <a:r>
              <a:rPr lang="en-GB" noProof="0" dirty="0" err="1"/>
              <a:t>te</a:t>
            </a:r>
            <a:r>
              <a:rPr lang="en-GB" noProof="0" dirty="0"/>
              <a:t> </a:t>
            </a:r>
            <a:r>
              <a:rPr lang="en-GB" noProof="0" dirty="0" err="1"/>
              <a:t>bewerken</a:t>
            </a:r>
            <a:endParaRPr lang="en-GB" noProof="0" dirty="0"/>
          </a:p>
        </p:txBody>
      </p:sp>
      <p:sp>
        <p:nvSpPr>
          <p:cNvPr id="3" name="Tijdelijke aanduiding voor datum 2">
            <a:extLst>
              <a:ext uri="{FF2B5EF4-FFF2-40B4-BE49-F238E27FC236}">
                <a16:creationId xmlns:a16="http://schemas.microsoft.com/office/drawing/2014/main" id="{E32C5B5B-E1A7-4E26-BF02-00D7CBD5E884}"/>
              </a:ext>
            </a:extLst>
          </p:cNvPr>
          <p:cNvSpPr>
            <a:spLocks noGrp="1"/>
          </p:cNvSpPr>
          <p:nvPr>
            <p:ph type="dt" sz="half" idx="10"/>
          </p:nvPr>
        </p:nvSpPr>
        <p:spPr/>
        <p:txBody>
          <a:bodyPr/>
          <a:lstStyle/>
          <a:p>
            <a:r>
              <a:rPr lang="fr-GF"/>
              <a:t>13/01/2022</a:t>
            </a:r>
            <a:endParaRPr lang="fr-FR" dirty="0"/>
          </a:p>
        </p:txBody>
      </p:sp>
      <p:sp>
        <p:nvSpPr>
          <p:cNvPr id="4" name="Tijdelijke aanduiding voor voettekst 3">
            <a:extLst>
              <a:ext uri="{FF2B5EF4-FFF2-40B4-BE49-F238E27FC236}">
                <a16:creationId xmlns:a16="http://schemas.microsoft.com/office/drawing/2014/main" id="{DC141AF6-C51E-48B1-879D-8FCEF7BE069B}"/>
              </a:ext>
            </a:extLst>
          </p:cNvPr>
          <p:cNvSpPr>
            <a:spLocks noGrp="1"/>
          </p:cNvSpPr>
          <p:nvPr>
            <p:ph type="ftr" sz="quarter" idx="11"/>
          </p:nvPr>
        </p:nvSpPr>
        <p:spPr/>
        <p:txBody>
          <a:bodyPr/>
          <a:lstStyle/>
          <a:p>
            <a:endParaRPr lang="fr-FR" dirty="0"/>
          </a:p>
        </p:txBody>
      </p:sp>
      <p:sp>
        <p:nvSpPr>
          <p:cNvPr id="5" name="Tijdelijke aanduiding voor dianummer 4">
            <a:extLst>
              <a:ext uri="{FF2B5EF4-FFF2-40B4-BE49-F238E27FC236}">
                <a16:creationId xmlns:a16="http://schemas.microsoft.com/office/drawing/2014/main" id="{0F1C09C2-1AD5-426C-9111-C055C0AAF513}"/>
              </a:ext>
            </a:extLst>
          </p:cNvPr>
          <p:cNvSpPr>
            <a:spLocks noGrp="1"/>
          </p:cNvSpPr>
          <p:nvPr>
            <p:ph type="sldNum" sz="quarter" idx="12"/>
          </p:nvPr>
        </p:nvSpPr>
        <p:spPr/>
        <p:txBody>
          <a:bodyPr/>
          <a:lstStyle/>
          <a:p>
            <a:fld id="{9E970724-937E-45AB-96F2-8EDE8CA52F82}" type="slidenum">
              <a:rPr lang="fr-FR" smtClean="0"/>
              <a:t>‹#›</a:t>
            </a:fld>
            <a:endParaRPr lang="fr-FR" dirty="0"/>
          </a:p>
        </p:txBody>
      </p:sp>
      <p:pic>
        <p:nvPicPr>
          <p:cNvPr id="6" name="Image 6">
            <a:extLst>
              <a:ext uri="{FF2B5EF4-FFF2-40B4-BE49-F238E27FC236}">
                <a16:creationId xmlns:a16="http://schemas.microsoft.com/office/drawing/2014/main" id="{D4D747AB-D8AF-4FA5-AC81-4D81C7AF5A32}"/>
              </a:ext>
            </a:extLst>
          </p:cNvPr>
          <p:cNvPicPr>
            <a:picLocks noChangeAspect="1"/>
          </p:cNvPicPr>
          <p:nvPr userDrawn="1"/>
        </p:nvPicPr>
        <p:blipFill>
          <a:blip r:embed="rId2"/>
          <a:stretch>
            <a:fillRect/>
          </a:stretch>
        </p:blipFill>
        <p:spPr>
          <a:xfrm>
            <a:off x="72102" y="6109904"/>
            <a:ext cx="12119898" cy="865707"/>
          </a:xfrm>
          <a:prstGeom prst="rect">
            <a:avLst/>
          </a:prstGeom>
        </p:spPr>
      </p:pic>
    </p:spTree>
    <p:extLst>
      <p:ext uri="{BB962C8B-B14F-4D97-AF65-F5344CB8AC3E}">
        <p14:creationId xmlns:p14="http://schemas.microsoft.com/office/powerpoint/2010/main" val="3969718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3E660E-2B79-46BB-B4B8-3E29A1C18ADB}"/>
              </a:ext>
            </a:extLst>
          </p:cNvPr>
          <p:cNvSpPr>
            <a:spLocks noGrp="1"/>
          </p:cNvSpPr>
          <p:nvPr>
            <p:ph type="title"/>
          </p:nvPr>
        </p:nvSpPr>
        <p:spPr>
          <a:xfrm>
            <a:off x="838200" y="365125"/>
            <a:ext cx="10515600" cy="1325563"/>
          </a:xfrm>
          <a:prstGeom prst="rect">
            <a:avLst/>
          </a:prstGeom>
        </p:spPr>
        <p:txBody>
          <a:bodyPr/>
          <a:lstStyle/>
          <a:p>
            <a:r>
              <a:rPr lang="en-GB" noProof="0" dirty="0" err="1"/>
              <a:t>Klik</a:t>
            </a:r>
            <a:r>
              <a:rPr lang="en-GB" noProof="0" dirty="0"/>
              <a:t> om </a:t>
            </a:r>
            <a:r>
              <a:rPr lang="en-GB" noProof="0" dirty="0" err="1"/>
              <a:t>stijl</a:t>
            </a:r>
            <a:r>
              <a:rPr lang="en-GB" noProof="0" dirty="0"/>
              <a:t> </a:t>
            </a:r>
            <a:r>
              <a:rPr lang="en-GB" noProof="0" dirty="0" err="1"/>
              <a:t>te</a:t>
            </a:r>
            <a:r>
              <a:rPr lang="en-GB" noProof="0" dirty="0"/>
              <a:t> </a:t>
            </a:r>
            <a:r>
              <a:rPr lang="en-GB" noProof="0" dirty="0" err="1"/>
              <a:t>bewerken</a:t>
            </a:r>
            <a:endParaRPr lang="en-GB" noProof="0" dirty="0"/>
          </a:p>
        </p:txBody>
      </p:sp>
    </p:spTree>
    <p:extLst>
      <p:ext uri="{BB962C8B-B14F-4D97-AF65-F5344CB8AC3E}">
        <p14:creationId xmlns:p14="http://schemas.microsoft.com/office/powerpoint/2010/main" val="4128716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F7ECEB-486A-4F94-A1DA-02E49F34E95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09D1A971-DE72-455C-B3AA-718CBE5EECA6}"/>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0045840-5967-4DE3-84D4-9B480B4BF34A}"/>
              </a:ext>
            </a:extLst>
          </p:cNvPr>
          <p:cNvSpPr>
            <a:spLocks noGrp="1"/>
          </p:cNvSpPr>
          <p:nvPr>
            <p:ph type="dt" sz="half" idx="10"/>
          </p:nvPr>
        </p:nvSpPr>
        <p:spPr/>
        <p:txBody>
          <a:bodyPr/>
          <a:lstStyle/>
          <a:p>
            <a:fld id="{419150F3-87F6-41E3-9050-4DF2F2E7912A}" type="datetimeFigureOut">
              <a:rPr lang="nl-NL" smtClean="0"/>
              <a:t>6-6-2024</a:t>
            </a:fld>
            <a:endParaRPr lang="nl-NL"/>
          </a:p>
        </p:txBody>
      </p:sp>
      <p:sp>
        <p:nvSpPr>
          <p:cNvPr id="5" name="Tijdelijke aanduiding voor voettekst 4">
            <a:extLst>
              <a:ext uri="{FF2B5EF4-FFF2-40B4-BE49-F238E27FC236}">
                <a16:creationId xmlns:a16="http://schemas.microsoft.com/office/drawing/2014/main" id="{2C719FDA-1F1E-4387-82C1-8C194D97723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C381307-0642-4578-8A16-7CBCC63E1EAC}"/>
              </a:ext>
            </a:extLst>
          </p:cNvPr>
          <p:cNvSpPr>
            <a:spLocks noGrp="1"/>
          </p:cNvSpPr>
          <p:nvPr>
            <p:ph type="sldNum" sz="quarter" idx="12"/>
          </p:nvPr>
        </p:nvSpPr>
        <p:spPr/>
        <p:txBody>
          <a:bodyPr/>
          <a:lstStyle/>
          <a:p>
            <a:fld id="{BB6B3C3E-9AE0-410E-97AD-4B585D97B674}" type="slidenum">
              <a:rPr lang="nl-NL" smtClean="0"/>
              <a:t>‹#›</a:t>
            </a:fld>
            <a:endParaRPr lang="nl-NL"/>
          </a:p>
        </p:txBody>
      </p:sp>
      <p:pic>
        <p:nvPicPr>
          <p:cNvPr id="7" name="Picture 7">
            <a:extLst>
              <a:ext uri="{FF2B5EF4-FFF2-40B4-BE49-F238E27FC236}">
                <a16:creationId xmlns:a16="http://schemas.microsoft.com/office/drawing/2014/main" id="{A52F9D49-ACDF-4CEC-877E-68C8D2AFF4B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32706" y="6169981"/>
            <a:ext cx="1621943" cy="558810"/>
          </a:xfrm>
          <a:prstGeom prst="rect">
            <a:avLst/>
          </a:prstGeom>
          <a:solidFill>
            <a:schemeClr val="bg1"/>
          </a:solidFill>
        </p:spPr>
      </p:pic>
    </p:spTree>
    <p:extLst>
      <p:ext uri="{BB962C8B-B14F-4D97-AF65-F5344CB8AC3E}">
        <p14:creationId xmlns:p14="http://schemas.microsoft.com/office/powerpoint/2010/main" val="1496168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CDB1A5-79D2-44FA-AECA-153DFACF9DAD}"/>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B0A8F750-F89D-43B6-B82B-706203B1F5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F7CF519E-8CC5-4374-8DC2-0A56F494AF85}"/>
              </a:ext>
            </a:extLst>
          </p:cNvPr>
          <p:cNvSpPr>
            <a:spLocks noGrp="1"/>
          </p:cNvSpPr>
          <p:nvPr>
            <p:ph type="dt" sz="half" idx="10"/>
          </p:nvPr>
        </p:nvSpPr>
        <p:spPr/>
        <p:txBody>
          <a:bodyPr/>
          <a:lstStyle/>
          <a:p>
            <a:fld id="{419150F3-87F6-41E3-9050-4DF2F2E7912A}" type="datetimeFigureOut">
              <a:rPr lang="nl-NL" smtClean="0"/>
              <a:t>6-6-2024</a:t>
            </a:fld>
            <a:endParaRPr lang="nl-NL"/>
          </a:p>
        </p:txBody>
      </p:sp>
      <p:sp>
        <p:nvSpPr>
          <p:cNvPr id="5" name="Tijdelijke aanduiding voor voettekst 4">
            <a:extLst>
              <a:ext uri="{FF2B5EF4-FFF2-40B4-BE49-F238E27FC236}">
                <a16:creationId xmlns:a16="http://schemas.microsoft.com/office/drawing/2014/main" id="{EAA2A74D-DD36-4952-AB09-4CE717759DF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F3390C9-D611-4242-8B99-6172A82FF453}"/>
              </a:ext>
            </a:extLst>
          </p:cNvPr>
          <p:cNvSpPr>
            <a:spLocks noGrp="1"/>
          </p:cNvSpPr>
          <p:nvPr>
            <p:ph type="sldNum" sz="quarter" idx="12"/>
          </p:nvPr>
        </p:nvSpPr>
        <p:spPr/>
        <p:txBody>
          <a:bodyPr/>
          <a:lstStyle/>
          <a:p>
            <a:fld id="{BB6B3C3E-9AE0-410E-97AD-4B585D97B674}" type="slidenum">
              <a:rPr lang="nl-NL" smtClean="0"/>
              <a:t>‹#›</a:t>
            </a:fld>
            <a:endParaRPr lang="nl-NL"/>
          </a:p>
        </p:txBody>
      </p:sp>
      <p:pic>
        <p:nvPicPr>
          <p:cNvPr id="7" name="Picture 7">
            <a:extLst>
              <a:ext uri="{FF2B5EF4-FFF2-40B4-BE49-F238E27FC236}">
                <a16:creationId xmlns:a16="http://schemas.microsoft.com/office/drawing/2014/main" id="{82B7BAF8-9485-4D2D-9150-3AF7D6848FD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32706" y="6169981"/>
            <a:ext cx="1621943" cy="558810"/>
          </a:xfrm>
          <a:prstGeom prst="rect">
            <a:avLst/>
          </a:prstGeom>
          <a:solidFill>
            <a:schemeClr val="bg1"/>
          </a:solidFill>
        </p:spPr>
      </p:pic>
    </p:spTree>
    <p:extLst>
      <p:ext uri="{BB962C8B-B14F-4D97-AF65-F5344CB8AC3E}">
        <p14:creationId xmlns:p14="http://schemas.microsoft.com/office/powerpoint/2010/main" val="2594811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31D232-11F4-4198-B99C-1B1E55C85FC2}"/>
              </a:ext>
            </a:extLst>
          </p:cNvPr>
          <p:cNvSpPr>
            <a:spLocks noGrp="1"/>
          </p:cNvSpPr>
          <p:nvPr>
            <p:ph type="title"/>
          </p:nvPr>
        </p:nvSpPr>
        <p:spPr/>
        <p:txBody>
          <a:bodyPr/>
          <a:lstStyle/>
          <a:p>
            <a:r>
              <a:rPr lang="en-GB" noProof="0" dirty="0" err="1"/>
              <a:t>Klik</a:t>
            </a:r>
            <a:r>
              <a:rPr lang="en-GB" noProof="0" dirty="0"/>
              <a:t> om </a:t>
            </a:r>
            <a:r>
              <a:rPr lang="en-GB" noProof="0" dirty="0" err="1"/>
              <a:t>stijl</a:t>
            </a:r>
            <a:r>
              <a:rPr lang="en-GB" noProof="0" dirty="0"/>
              <a:t> </a:t>
            </a:r>
            <a:r>
              <a:rPr lang="en-GB" noProof="0" dirty="0" err="1"/>
              <a:t>te</a:t>
            </a:r>
            <a:r>
              <a:rPr lang="en-GB" noProof="0" dirty="0"/>
              <a:t> </a:t>
            </a:r>
            <a:r>
              <a:rPr lang="en-GB" noProof="0" dirty="0" err="1"/>
              <a:t>bewerken</a:t>
            </a:r>
            <a:endParaRPr lang="en-GB" noProof="0" dirty="0"/>
          </a:p>
        </p:txBody>
      </p:sp>
      <p:sp>
        <p:nvSpPr>
          <p:cNvPr id="3" name="Tijdelijke aanduiding voor inhoud 2">
            <a:extLst>
              <a:ext uri="{FF2B5EF4-FFF2-40B4-BE49-F238E27FC236}">
                <a16:creationId xmlns:a16="http://schemas.microsoft.com/office/drawing/2014/main" id="{9A4BC6BF-FE6E-450A-8A57-4762904EEB01}"/>
              </a:ext>
            </a:extLst>
          </p:cNvPr>
          <p:cNvSpPr>
            <a:spLocks noGrp="1"/>
          </p:cNvSpPr>
          <p:nvPr>
            <p:ph sz="half" idx="1"/>
          </p:nvPr>
        </p:nvSpPr>
        <p:spPr>
          <a:xfrm>
            <a:off x="838200" y="1825625"/>
            <a:ext cx="5181600" cy="4351338"/>
          </a:xfrm>
        </p:spPr>
        <p:txBody>
          <a:bodyPr/>
          <a:lstStyle/>
          <a:p>
            <a:pPr lvl="0"/>
            <a:r>
              <a:rPr lang="en-GB" noProof="0" dirty="0" err="1"/>
              <a:t>Klikken</a:t>
            </a:r>
            <a:r>
              <a:rPr lang="en-GB" noProof="0" dirty="0"/>
              <a:t> om de </a:t>
            </a:r>
            <a:r>
              <a:rPr lang="en-GB" noProof="0" dirty="0" err="1"/>
              <a:t>tekststijl</a:t>
            </a:r>
            <a:r>
              <a:rPr lang="en-GB" noProof="0" dirty="0"/>
              <a:t> van het model </a:t>
            </a:r>
            <a:r>
              <a:rPr lang="en-GB" noProof="0" dirty="0" err="1"/>
              <a:t>te</a:t>
            </a:r>
            <a:r>
              <a:rPr lang="en-GB" noProof="0" dirty="0"/>
              <a:t> </a:t>
            </a:r>
            <a:r>
              <a:rPr lang="en-GB" noProof="0" dirty="0" err="1"/>
              <a:t>bewerken</a:t>
            </a:r>
            <a:endParaRPr lang="en-GB" noProof="0" dirty="0"/>
          </a:p>
          <a:p>
            <a:pPr lvl="1"/>
            <a:r>
              <a:rPr lang="en-GB" noProof="0" dirty="0" err="1"/>
              <a:t>Tweede</a:t>
            </a:r>
            <a:r>
              <a:rPr lang="en-GB" noProof="0" dirty="0"/>
              <a:t> </a:t>
            </a:r>
            <a:r>
              <a:rPr lang="en-GB" noProof="0" dirty="0" err="1"/>
              <a:t>niveau</a:t>
            </a:r>
            <a:endParaRPr lang="en-GB" noProof="0" dirty="0"/>
          </a:p>
          <a:p>
            <a:pPr lvl="2"/>
            <a:r>
              <a:rPr lang="en-GB" noProof="0" dirty="0" err="1"/>
              <a:t>Derde</a:t>
            </a:r>
            <a:r>
              <a:rPr lang="en-GB" noProof="0" dirty="0"/>
              <a:t> </a:t>
            </a:r>
            <a:r>
              <a:rPr lang="en-GB" noProof="0" dirty="0" err="1"/>
              <a:t>niveau</a:t>
            </a:r>
            <a:endParaRPr lang="en-GB" noProof="0" dirty="0"/>
          </a:p>
          <a:p>
            <a:pPr lvl="3"/>
            <a:r>
              <a:rPr lang="en-GB" noProof="0" dirty="0" err="1"/>
              <a:t>Vierde</a:t>
            </a:r>
            <a:r>
              <a:rPr lang="en-GB" noProof="0" dirty="0"/>
              <a:t> </a:t>
            </a:r>
            <a:r>
              <a:rPr lang="en-GB" noProof="0" dirty="0" err="1"/>
              <a:t>niveau</a:t>
            </a:r>
            <a:endParaRPr lang="en-GB" noProof="0" dirty="0"/>
          </a:p>
          <a:p>
            <a:pPr lvl="4"/>
            <a:r>
              <a:rPr lang="en-GB" noProof="0" dirty="0" err="1"/>
              <a:t>Vijfde</a:t>
            </a:r>
            <a:r>
              <a:rPr lang="en-GB" noProof="0" dirty="0"/>
              <a:t> </a:t>
            </a:r>
            <a:r>
              <a:rPr lang="en-GB" noProof="0" dirty="0" err="1"/>
              <a:t>niveau</a:t>
            </a:r>
            <a:endParaRPr lang="en-GB" noProof="0" dirty="0"/>
          </a:p>
        </p:txBody>
      </p:sp>
      <p:sp>
        <p:nvSpPr>
          <p:cNvPr id="4" name="Tijdelijke aanduiding voor inhoud 3">
            <a:extLst>
              <a:ext uri="{FF2B5EF4-FFF2-40B4-BE49-F238E27FC236}">
                <a16:creationId xmlns:a16="http://schemas.microsoft.com/office/drawing/2014/main" id="{926A95CF-BE68-4E06-98B5-C08DB3B8D5F3}"/>
              </a:ext>
            </a:extLst>
          </p:cNvPr>
          <p:cNvSpPr>
            <a:spLocks noGrp="1"/>
          </p:cNvSpPr>
          <p:nvPr>
            <p:ph sz="half" idx="2"/>
          </p:nvPr>
        </p:nvSpPr>
        <p:spPr>
          <a:xfrm>
            <a:off x="6172200" y="1825625"/>
            <a:ext cx="5181600" cy="4351338"/>
          </a:xfrm>
        </p:spPr>
        <p:txBody>
          <a:bodyPr/>
          <a:lstStyle/>
          <a:p>
            <a:pPr lvl="0"/>
            <a:r>
              <a:rPr lang="en-GB" noProof="0" dirty="0" err="1"/>
              <a:t>Klikken</a:t>
            </a:r>
            <a:r>
              <a:rPr lang="en-GB" noProof="0" dirty="0"/>
              <a:t> om de </a:t>
            </a:r>
            <a:r>
              <a:rPr lang="en-GB" noProof="0" dirty="0" err="1"/>
              <a:t>tekststijl</a:t>
            </a:r>
            <a:r>
              <a:rPr lang="en-GB" noProof="0" dirty="0"/>
              <a:t> van het model </a:t>
            </a:r>
            <a:r>
              <a:rPr lang="en-GB" noProof="0" dirty="0" err="1"/>
              <a:t>te</a:t>
            </a:r>
            <a:r>
              <a:rPr lang="en-GB" noProof="0" dirty="0"/>
              <a:t> </a:t>
            </a:r>
            <a:r>
              <a:rPr lang="en-GB" noProof="0" dirty="0" err="1"/>
              <a:t>bewerken</a:t>
            </a:r>
            <a:endParaRPr lang="en-GB" noProof="0" dirty="0"/>
          </a:p>
          <a:p>
            <a:pPr lvl="1"/>
            <a:r>
              <a:rPr lang="en-GB" noProof="0" dirty="0" err="1"/>
              <a:t>Tweede</a:t>
            </a:r>
            <a:r>
              <a:rPr lang="en-GB" noProof="0" dirty="0"/>
              <a:t> </a:t>
            </a:r>
            <a:r>
              <a:rPr lang="en-GB" noProof="0" dirty="0" err="1"/>
              <a:t>niveau</a:t>
            </a:r>
            <a:endParaRPr lang="en-GB" noProof="0" dirty="0"/>
          </a:p>
          <a:p>
            <a:pPr lvl="2"/>
            <a:r>
              <a:rPr lang="en-GB" noProof="0" dirty="0" err="1"/>
              <a:t>Derde</a:t>
            </a:r>
            <a:r>
              <a:rPr lang="en-GB" noProof="0" dirty="0"/>
              <a:t> </a:t>
            </a:r>
            <a:r>
              <a:rPr lang="en-GB" noProof="0" dirty="0" err="1"/>
              <a:t>niveau</a:t>
            </a:r>
            <a:endParaRPr lang="en-GB" noProof="0" dirty="0"/>
          </a:p>
          <a:p>
            <a:pPr lvl="3"/>
            <a:r>
              <a:rPr lang="en-GB" noProof="0" dirty="0" err="1"/>
              <a:t>Vierde</a:t>
            </a:r>
            <a:r>
              <a:rPr lang="en-GB" noProof="0" dirty="0"/>
              <a:t> </a:t>
            </a:r>
            <a:r>
              <a:rPr lang="en-GB" noProof="0" dirty="0" err="1"/>
              <a:t>niveau</a:t>
            </a:r>
            <a:endParaRPr lang="en-GB" noProof="0" dirty="0"/>
          </a:p>
          <a:p>
            <a:pPr lvl="4"/>
            <a:r>
              <a:rPr lang="en-GB" noProof="0" dirty="0" err="1"/>
              <a:t>Vijfde</a:t>
            </a:r>
            <a:r>
              <a:rPr lang="en-GB" noProof="0" dirty="0"/>
              <a:t> </a:t>
            </a:r>
            <a:r>
              <a:rPr lang="en-GB" noProof="0" dirty="0" err="1"/>
              <a:t>niveau</a:t>
            </a:r>
            <a:endParaRPr lang="en-GB" noProof="0" dirty="0"/>
          </a:p>
        </p:txBody>
      </p:sp>
      <p:sp>
        <p:nvSpPr>
          <p:cNvPr id="5" name="Tijdelijke aanduiding voor datum 4">
            <a:extLst>
              <a:ext uri="{FF2B5EF4-FFF2-40B4-BE49-F238E27FC236}">
                <a16:creationId xmlns:a16="http://schemas.microsoft.com/office/drawing/2014/main" id="{C5025DC3-31AE-44EF-94D6-B3F637F098A7}"/>
              </a:ext>
            </a:extLst>
          </p:cNvPr>
          <p:cNvSpPr>
            <a:spLocks noGrp="1"/>
          </p:cNvSpPr>
          <p:nvPr>
            <p:ph type="dt" sz="half" idx="10"/>
          </p:nvPr>
        </p:nvSpPr>
        <p:spPr/>
        <p:txBody>
          <a:bodyPr/>
          <a:lstStyle/>
          <a:p>
            <a:fld id="{419150F3-87F6-41E3-9050-4DF2F2E7912A}" type="datetimeFigureOut">
              <a:rPr lang="nl-NL" smtClean="0"/>
              <a:t>6-6-2024</a:t>
            </a:fld>
            <a:endParaRPr lang="nl-NL"/>
          </a:p>
        </p:txBody>
      </p:sp>
      <p:sp>
        <p:nvSpPr>
          <p:cNvPr id="6" name="Tijdelijke aanduiding voor voettekst 5">
            <a:extLst>
              <a:ext uri="{FF2B5EF4-FFF2-40B4-BE49-F238E27FC236}">
                <a16:creationId xmlns:a16="http://schemas.microsoft.com/office/drawing/2014/main" id="{A312B18B-26A0-4033-AFA2-2C80F9813C0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9F0410D-7DB0-4230-8124-90433277A874}"/>
              </a:ext>
            </a:extLst>
          </p:cNvPr>
          <p:cNvSpPr>
            <a:spLocks noGrp="1"/>
          </p:cNvSpPr>
          <p:nvPr>
            <p:ph type="sldNum" sz="quarter" idx="12"/>
          </p:nvPr>
        </p:nvSpPr>
        <p:spPr/>
        <p:txBody>
          <a:bodyPr/>
          <a:lstStyle/>
          <a:p>
            <a:fld id="{BB6B3C3E-9AE0-410E-97AD-4B585D97B674}" type="slidenum">
              <a:rPr lang="nl-NL" smtClean="0"/>
              <a:t>‹#›</a:t>
            </a:fld>
            <a:endParaRPr lang="nl-NL"/>
          </a:p>
        </p:txBody>
      </p:sp>
    </p:spTree>
    <p:extLst>
      <p:ext uri="{BB962C8B-B14F-4D97-AF65-F5344CB8AC3E}">
        <p14:creationId xmlns:p14="http://schemas.microsoft.com/office/powerpoint/2010/main" val="1613662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00D5C8-8F25-4E19-B68A-009C51CD5E70}"/>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3327F628-325F-443D-8488-98333B9845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E8FBC268-CAE1-46D1-A2F0-3F08B95322A5}"/>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292ED5DE-380F-4F28-BAAC-7DC94C7FF1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DC74559F-E3B8-4808-95D7-AB92CE0D047B}"/>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8A17A981-6729-4DAB-BC7D-871F58B40BF6}"/>
              </a:ext>
            </a:extLst>
          </p:cNvPr>
          <p:cNvSpPr>
            <a:spLocks noGrp="1"/>
          </p:cNvSpPr>
          <p:nvPr>
            <p:ph type="dt" sz="half" idx="10"/>
          </p:nvPr>
        </p:nvSpPr>
        <p:spPr/>
        <p:txBody>
          <a:bodyPr/>
          <a:lstStyle/>
          <a:p>
            <a:fld id="{419150F3-87F6-41E3-9050-4DF2F2E7912A}" type="datetimeFigureOut">
              <a:rPr lang="nl-NL" smtClean="0"/>
              <a:t>6-6-2024</a:t>
            </a:fld>
            <a:endParaRPr lang="nl-NL"/>
          </a:p>
        </p:txBody>
      </p:sp>
      <p:sp>
        <p:nvSpPr>
          <p:cNvPr id="8" name="Tijdelijke aanduiding voor voettekst 7">
            <a:extLst>
              <a:ext uri="{FF2B5EF4-FFF2-40B4-BE49-F238E27FC236}">
                <a16:creationId xmlns:a16="http://schemas.microsoft.com/office/drawing/2014/main" id="{D0546FFD-343A-4527-88DD-6878B28D28A3}"/>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2C504708-097D-48A0-9EC8-8A5BAD66AFDC}"/>
              </a:ext>
            </a:extLst>
          </p:cNvPr>
          <p:cNvSpPr>
            <a:spLocks noGrp="1"/>
          </p:cNvSpPr>
          <p:nvPr>
            <p:ph type="sldNum" sz="quarter" idx="12"/>
          </p:nvPr>
        </p:nvSpPr>
        <p:spPr/>
        <p:txBody>
          <a:bodyPr/>
          <a:lstStyle/>
          <a:p>
            <a:fld id="{BB6B3C3E-9AE0-410E-97AD-4B585D97B674}" type="slidenum">
              <a:rPr lang="nl-NL" smtClean="0"/>
              <a:t>‹#›</a:t>
            </a:fld>
            <a:endParaRPr lang="nl-NL"/>
          </a:p>
        </p:txBody>
      </p:sp>
    </p:spTree>
    <p:extLst>
      <p:ext uri="{BB962C8B-B14F-4D97-AF65-F5344CB8AC3E}">
        <p14:creationId xmlns:p14="http://schemas.microsoft.com/office/powerpoint/2010/main" val="2691025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E3E74B-BB31-4579-823C-B00370D9AD6E}"/>
              </a:ext>
            </a:extLst>
          </p:cNvPr>
          <p:cNvSpPr>
            <a:spLocks noGrp="1"/>
          </p:cNvSpPr>
          <p:nvPr>
            <p:ph type="title"/>
          </p:nvPr>
        </p:nvSpPr>
        <p:spPr/>
        <p:txBody>
          <a:bodyPr/>
          <a:lstStyle/>
          <a:p>
            <a:r>
              <a:rPr lang="en-GB" noProof="0" dirty="0" err="1"/>
              <a:t>Klik</a:t>
            </a:r>
            <a:r>
              <a:rPr lang="en-GB" noProof="0" dirty="0"/>
              <a:t> om </a:t>
            </a:r>
            <a:r>
              <a:rPr lang="en-GB" noProof="0" dirty="0" err="1"/>
              <a:t>stijl</a:t>
            </a:r>
            <a:r>
              <a:rPr lang="en-GB" noProof="0" dirty="0"/>
              <a:t> </a:t>
            </a:r>
            <a:r>
              <a:rPr lang="en-GB" noProof="0" dirty="0" err="1"/>
              <a:t>te</a:t>
            </a:r>
            <a:r>
              <a:rPr lang="en-GB" noProof="0" dirty="0"/>
              <a:t> </a:t>
            </a:r>
            <a:r>
              <a:rPr lang="en-GB" noProof="0" dirty="0" err="1"/>
              <a:t>bewerken</a:t>
            </a:r>
            <a:endParaRPr lang="en-GB" noProof="0" dirty="0"/>
          </a:p>
        </p:txBody>
      </p:sp>
      <p:sp>
        <p:nvSpPr>
          <p:cNvPr id="3" name="Tijdelijke aanduiding voor datum 2">
            <a:extLst>
              <a:ext uri="{FF2B5EF4-FFF2-40B4-BE49-F238E27FC236}">
                <a16:creationId xmlns:a16="http://schemas.microsoft.com/office/drawing/2014/main" id="{476E7EF2-CD50-4897-9DCB-A72F5471C190}"/>
              </a:ext>
            </a:extLst>
          </p:cNvPr>
          <p:cNvSpPr>
            <a:spLocks noGrp="1"/>
          </p:cNvSpPr>
          <p:nvPr>
            <p:ph type="dt" sz="half" idx="10"/>
          </p:nvPr>
        </p:nvSpPr>
        <p:spPr/>
        <p:txBody>
          <a:bodyPr/>
          <a:lstStyle/>
          <a:p>
            <a:fld id="{419150F3-87F6-41E3-9050-4DF2F2E7912A}" type="datetimeFigureOut">
              <a:rPr lang="nl-NL" smtClean="0"/>
              <a:t>6-6-2024</a:t>
            </a:fld>
            <a:endParaRPr lang="nl-NL"/>
          </a:p>
        </p:txBody>
      </p:sp>
      <p:sp>
        <p:nvSpPr>
          <p:cNvPr id="4" name="Tijdelijke aanduiding voor voettekst 3">
            <a:extLst>
              <a:ext uri="{FF2B5EF4-FFF2-40B4-BE49-F238E27FC236}">
                <a16:creationId xmlns:a16="http://schemas.microsoft.com/office/drawing/2014/main" id="{18F41545-2518-45D0-9D9D-75FB260DFAB2}"/>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02CF5156-5EAA-4202-BD73-24EE0536BBF7}"/>
              </a:ext>
            </a:extLst>
          </p:cNvPr>
          <p:cNvSpPr>
            <a:spLocks noGrp="1"/>
          </p:cNvSpPr>
          <p:nvPr>
            <p:ph type="sldNum" sz="quarter" idx="12"/>
          </p:nvPr>
        </p:nvSpPr>
        <p:spPr/>
        <p:txBody>
          <a:bodyPr/>
          <a:lstStyle/>
          <a:p>
            <a:fld id="{BB6B3C3E-9AE0-410E-97AD-4B585D97B674}" type="slidenum">
              <a:rPr lang="nl-NL" smtClean="0"/>
              <a:t>‹#›</a:t>
            </a:fld>
            <a:endParaRPr lang="nl-NL"/>
          </a:p>
        </p:txBody>
      </p:sp>
    </p:spTree>
    <p:extLst>
      <p:ext uri="{BB962C8B-B14F-4D97-AF65-F5344CB8AC3E}">
        <p14:creationId xmlns:p14="http://schemas.microsoft.com/office/powerpoint/2010/main" val="751274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B7BE0B0D-E0C7-49F6-B0E2-56FF1E147E52}"/>
              </a:ext>
            </a:extLst>
          </p:cNvPr>
          <p:cNvSpPr>
            <a:spLocks noGrp="1"/>
          </p:cNvSpPr>
          <p:nvPr>
            <p:ph type="dt" sz="half" idx="10"/>
          </p:nvPr>
        </p:nvSpPr>
        <p:spPr/>
        <p:txBody>
          <a:bodyPr/>
          <a:lstStyle/>
          <a:p>
            <a:fld id="{419150F3-87F6-41E3-9050-4DF2F2E7912A}" type="datetimeFigureOut">
              <a:rPr lang="nl-NL" smtClean="0"/>
              <a:t>6-6-2024</a:t>
            </a:fld>
            <a:endParaRPr lang="nl-NL"/>
          </a:p>
        </p:txBody>
      </p:sp>
      <p:sp>
        <p:nvSpPr>
          <p:cNvPr id="3" name="Tijdelijke aanduiding voor voettekst 2">
            <a:extLst>
              <a:ext uri="{FF2B5EF4-FFF2-40B4-BE49-F238E27FC236}">
                <a16:creationId xmlns:a16="http://schemas.microsoft.com/office/drawing/2014/main" id="{13F4AA87-7EBF-4175-8D1E-9DBBF46B3FF0}"/>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B15F3005-451C-437A-B1B4-64FBB6A7373C}"/>
              </a:ext>
            </a:extLst>
          </p:cNvPr>
          <p:cNvSpPr>
            <a:spLocks noGrp="1"/>
          </p:cNvSpPr>
          <p:nvPr>
            <p:ph type="sldNum" sz="quarter" idx="12"/>
          </p:nvPr>
        </p:nvSpPr>
        <p:spPr/>
        <p:txBody>
          <a:bodyPr/>
          <a:lstStyle/>
          <a:p>
            <a:fld id="{BB6B3C3E-9AE0-410E-97AD-4B585D97B674}" type="slidenum">
              <a:rPr lang="nl-NL" smtClean="0"/>
              <a:t>‹#›</a:t>
            </a:fld>
            <a:endParaRPr lang="nl-NL"/>
          </a:p>
        </p:txBody>
      </p:sp>
    </p:spTree>
    <p:extLst>
      <p:ext uri="{BB962C8B-B14F-4D97-AF65-F5344CB8AC3E}">
        <p14:creationId xmlns:p14="http://schemas.microsoft.com/office/powerpoint/2010/main" val="1401498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2A9320-A78F-4B71-9943-785B9AB322E4}"/>
              </a:ext>
            </a:extLst>
          </p:cNvPr>
          <p:cNvSpPr>
            <a:spLocks noGrp="1"/>
          </p:cNvSpPr>
          <p:nvPr>
            <p:ph type="title"/>
          </p:nvPr>
        </p:nvSpPr>
        <p:spPr>
          <a:xfrm>
            <a:off x="839788" y="457200"/>
            <a:ext cx="3932237" cy="1600200"/>
          </a:xfrm>
        </p:spPr>
        <p:txBody>
          <a:bodyPr anchor="b"/>
          <a:lstStyle>
            <a:lvl1pPr>
              <a:defRPr sz="3200"/>
            </a:lvl1pPr>
          </a:lstStyle>
          <a:p>
            <a:r>
              <a:rPr lang="en-GB" noProof="0" dirty="0" err="1"/>
              <a:t>Klik</a:t>
            </a:r>
            <a:r>
              <a:rPr lang="en-GB" noProof="0" dirty="0"/>
              <a:t> om </a:t>
            </a:r>
            <a:r>
              <a:rPr lang="en-GB" noProof="0" dirty="0" err="1"/>
              <a:t>stijl</a:t>
            </a:r>
            <a:r>
              <a:rPr lang="en-GB" noProof="0" dirty="0"/>
              <a:t> </a:t>
            </a:r>
            <a:r>
              <a:rPr lang="en-GB" noProof="0" dirty="0" err="1"/>
              <a:t>te</a:t>
            </a:r>
            <a:r>
              <a:rPr lang="en-GB" noProof="0" dirty="0"/>
              <a:t> </a:t>
            </a:r>
            <a:r>
              <a:rPr lang="en-GB" noProof="0" dirty="0" err="1"/>
              <a:t>bewerken</a:t>
            </a:r>
            <a:endParaRPr lang="en-GB" noProof="0" dirty="0"/>
          </a:p>
        </p:txBody>
      </p:sp>
      <p:sp>
        <p:nvSpPr>
          <p:cNvPr id="3" name="Tijdelijke aanduiding voor inhoud 2">
            <a:extLst>
              <a:ext uri="{FF2B5EF4-FFF2-40B4-BE49-F238E27FC236}">
                <a16:creationId xmlns:a16="http://schemas.microsoft.com/office/drawing/2014/main" id="{DFE9C33D-188B-431C-82F7-6FC53B7208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noProof="0" dirty="0" err="1"/>
              <a:t>Klikken</a:t>
            </a:r>
            <a:r>
              <a:rPr lang="en-GB" noProof="0" dirty="0"/>
              <a:t> om de </a:t>
            </a:r>
            <a:r>
              <a:rPr lang="en-GB" noProof="0" dirty="0" err="1"/>
              <a:t>tekststijl</a:t>
            </a:r>
            <a:r>
              <a:rPr lang="en-GB" noProof="0" dirty="0"/>
              <a:t> van het model </a:t>
            </a:r>
            <a:r>
              <a:rPr lang="en-GB" noProof="0" dirty="0" err="1"/>
              <a:t>te</a:t>
            </a:r>
            <a:r>
              <a:rPr lang="en-GB" noProof="0" dirty="0"/>
              <a:t> </a:t>
            </a:r>
            <a:r>
              <a:rPr lang="en-GB" noProof="0" dirty="0" err="1"/>
              <a:t>bewerken</a:t>
            </a:r>
            <a:endParaRPr lang="en-GB" noProof="0" dirty="0"/>
          </a:p>
          <a:p>
            <a:pPr lvl="1"/>
            <a:r>
              <a:rPr lang="en-GB" noProof="0" dirty="0" err="1"/>
              <a:t>Tweede</a:t>
            </a:r>
            <a:r>
              <a:rPr lang="en-GB" noProof="0" dirty="0"/>
              <a:t> </a:t>
            </a:r>
            <a:r>
              <a:rPr lang="en-GB" noProof="0" dirty="0" err="1"/>
              <a:t>niveau</a:t>
            </a:r>
            <a:endParaRPr lang="en-GB" noProof="0" dirty="0"/>
          </a:p>
          <a:p>
            <a:pPr lvl="2"/>
            <a:r>
              <a:rPr lang="en-GB" noProof="0" dirty="0" err="1"/>
              <a:t>Derde</a:t>
            </a:r>
            <a:r>
              <a:rPr lang="en-GB" noProof="0" dirty="0"/>
              <a:t> </a:t>
            </a:r>
            <a:r>
              <a:rPr lang="en-GB" noProof="0" dirty="0" err="1"/>
              <a:t>niveau</a:t>
            </a:r>
            <a:endParaRPr lang="en-GB" noProof="0" dirty="0"/>
          </a:p>
          <a:p>
            <a:pPr lvl="3"/>
            <a:r>
              <a:rPr lang="en-GB" noProof="0" dirty="0" err="1"/>
              <a:t>Vierde</a:t>
            </a:r>
            <a:r>
              <a:rPr lang="en-GB" noProof="0" dirty="0"/>
              <a:t> </a:t>
            </a:r>
            <a:r>
              <a:rPr lang="en-GB" noProof="0" dirty="0" err="1"/>
              <a:t>niveau</a:t>
            </a:r>
            <a:endParaRPr lang="en-GB" noProof="0" dirty="0"/>
          </a:p>
          <a:p>
            <a:pPr lvl="4"/>
            <a:r>
              <a:rPr lang="en-GB" noProof="0" dirty="0" err="1"/>
              <a:t>Vijfde</a:t>
            </a:r>
            <a:r>
              <a:rPr lang="en-GB" noProof="0" dirty="0"/>
              <a:t> </a:t>
            </a:r>
            <a:r>
              <a:rPr lang="en-GB" noProof="0" dirty="0" err="1"/>
              <a:t>niveau</a:t>
            </a:r>
            <a:endParaRPr lang="en-GB" noProof="0" dirty="0"/>
          </a:p>
        </p:txBody>
      </p:sp>
      <p:sp>
        <p:nvSpPr>
          <p:cNvPr id="4" name="Tijdelijke aanduiding voor tekst 3">
            <a:extLst>
              <a:ext uri="{FF2B5EF4-FFF2-40B4-BE49-F238E27FC236}">
                <a16:creationId xmlns:a16="http://schemas.microsoft.com/office/drawing/2014/main" id="{530F7A5C-8425-4A14-BCA0-00B3B383A2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noProof="0" dirty="0" err="1"/>
              <a:t>Klikken</a:t>
            </a:r>
            <a:r>
              <a:rPr lang="en-GB" noProof="0" dirty="0"/>
              <a:t> om de </a:t>
            </a:r>
            <a:r>
              <a:rPr lang="en-GB" noProof="0" dirty="0" err="1"/>
              <a:t>tekststijl</a:t>
            </a:r>
            <a:r>
              <a:rPr lang="en-GB" noProof="0" dirty="0"/>
              <a:t> van het model </a:t>
            </a:r>
            <a:r>
              <a:rPr lang="en-GB" noProof="0" dirty="0" err="1"/>
              <a:t>te</a:t>
            </a:r>
            <a:r>
              <a:rPr lang="en-GB" noProof="0" dirty="0"/>
              <a:t> </a:t>
            </a:r>
            <a:r>
              <a:rPr lang="en-GB" noProof="0" dirty="0" err="1"/>
              <a:t>bewerken</a:t>
            </a:r>
            <a:endParaRPr lang="en-GB" noProof="0" dirty="0"/>
          </a:p>
        </p:txBody>
      </p:sp>
      <p:sp>
        <p:nvSpPr>
          <p:cNvPr id="5" name="Tijdelijke aanduiding voor datum 4">
            <a:extLst>
              <a:ext uri="{FF2B5EF4-FFF2-40B4-BE49-F238E27FC236}">
                <a16:creationId xmlns:a16="http://schemas.microsoft.com/office/drawing/2014/main" id="{D27D1324-5219-404C-9D6A-3772CE5A069F}"/>
              </a:ext>
            </a:extLst>
          </p:cNvPr>
          <p:cNvSpPr>
            <a:spLocks noGrp="1"/>
          </p:cNvSpPr>
          <p:nvPr>
            <p:ph type="dt" sz="half" idx="10"/>
          </p:nvPr>
        </p:nvSpPr>
        <p:spPr/>
        <p:txBody>
          <a:bodyPr/>
          <a:lstStyle/>
          <a:p>
            <a:fld id="{419150F3-87F6-41E3-9050-4DF2F2E7912A}" type="datetimeFigureOut">
              <a:rPr lang="nl-NL" smtClean="0"/>
              <a:t>6-6-2024</a:t>
            </a:fld>
            <a:endParaRPr lang="nl-NL"/>
          </a:p>
        </p:txBody>
      </p:sp>
      <p:sp>
        <p:nvSpPr>
          <p:cNvPr id="6" name="Tijdelijke aanduiding voor voettekst 5">
            <a:extLst>
              <a:ext uri="{FF2B5EF4-FFF2-40B4-BE49-F238E27FC236}">
                <a16:creationId xmlns:a16="http://schemas.microsoft.com/office/drawing/2014/main" id="{EA7A9085-63FC-4826-A895-0B7A20EDE5F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8C5597B-BC1E-4BF0-B884-C1B34C441252}"/>
              </a:ext>
            </a:extLst>
          </p:cNvPr>
          <p:cNvSpPr>
            <a:spLocks noGrp="1"/>
          </p:cNvSpPr>
          <p:nvPr>
            <p:ph type="sldNum" sz="quarter" idx="12"/>
          </p:nvPr>
        </p:nvSpPr>
        <p:spPr/>
        <p:txBody>
          <a:bodyPr/>
          <a:lstStyle/>
          <a:p>
            <a:fld id="{BB6B3C3E-9AE0-410E-97AD-4B585D97B674}" type="slidenum">
              <a:rPr lang="nl-NL" smtClean="0"/>
              <a:t>‹#›</a:t>
            </a:fld>
            <a:endParaRPr lang="nl-NL"/>
          </a:p>
        </p:txBody>
      </p:sp>
    </p:spTree>
    <p:extLst>
      <p:ext uri="{BB962C8B-B14F-4D97-AF65-F5344CB8AC3E}">
        <p14:creationId xmlns:p14="http://schemas.microsoft.com/office/powerpoint/2010/main" val="3640287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52C951-8DBD-48D3-AA7D-0FE9465EBDD5}"/>
              </a:ext>
            </a:extLst>
          </p:cNvPr>
          <p:cNvSpPr>
            <a:spLocks noGrp="1"/>
          </p:cNvSpPr>
          <p:nvPr>
            <p:ph type="title"/>
          </p:nvPr>
        </p:nvSpPr>
        <p:spPr>
          <a:xfrm>
            <a:off x="839788" y="457200"/>
            <a:ext cx="3932237" cy="1600200"/>
          </a:xfrm>
        </p:spPr>
        <p:txBody>
          <a:bodyPr anchor="b"/>
          <a:lstStyle>
            <a:lvl1pPr>
              <a:defRPr sz="3200"/>
            </a:lvl1pPr>
          </a:lstStyle>
          <a:p>
            <a:r>
              <a:rPr lang="en-GB" noProof="0" dirty="0" err="1"/>
              <a:t>Klik</a:t>
            </a:r>
            <a:r>
              <a:rPr lang="en-GB" noProof="0" dirty="0"/>
              <a:t> om </a:t>
            </a:r>
            <a:r>
              <a:rPr lang="en-GB" noProof="0" dirty="0" err="1"/>
              <a:t>stijl</a:t>
            </a:r>
            <a:r>
              <a:rPr lang="en-GB" noProof="0" dirty="0"/>
              <a:t> </a:t>
            </a:r>
            <a:r>
              <a:rPr lang="en-GB" noProof="0" dirty="0" err="1"/>
              <a:t>te</a:t>
            </a:r>
            <a:r>
              <a:rPr lang="en-GB" noProof="0" dirty="0"/>
              <a:t> </a:t>
            </a:r>
            <a:r>
              <a:rPr lang="en-GB" noProof="0" dirty="0" err="1"/>
              <a:t>bewerken</a:t>
            </a:r>
            <a:endParaRPr lang="en-GB" noProof="0" dirty="0"/>
          </a:p>
        </p:txBody>
      </p:sp>
      <p:sp>
        <p:nvSpPr>
          <p:cNvPr id="3" name="Tijdelijke aanduiding voor afbeelding 2">
            <a:extLst>
              <a:ext uri="{FF2B5EF4-FFF2-40B4-BE49-F238E27FC236}">
                <a16:creationId xmlns:a16="http://schemas.microsoft.com/office/drawing/2014/main" id="{08BCA60B-EAF0-49AD-9E05-5650763F12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noProof="0" dirty="0"/>
          </a:p>
        </p:txBody>
      </p:sp>
      <p:sp>
        <p:nvSpPr>
          <p:cNvPr id="4" name="Tijdelijke aanduiding voor tekst 3">
            <a:extLst>
              <a:ext uri="{FF2B5EF4-FFF2-40B4-BE49-F238E27FC236}">
                <a16:creationId xmlns:a16="http://schemas.microsoft.com/office/drawing/2014/main" id="{94F7540E-B00B-49D5-9CF3-ACE87394F9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noProof="0" dirty="0" err="1"/>
              <a:t>Klikken</a:t>
            </a:r>
            <a:r>
              <a:rPr lang="en-GB" noProof="0" dirty="0"/>
              <a:t> om de </a:t>
            </a:r>
            <a:r>
              <a:rPr lang="en-GB" noProof="0" dirty="0" err="1"/>
              <a:t>tekststijl</a:t>
            </a:r>
            <a:r>
              <a:rPr lang="en-GB" noProof="0" dirty="0"/>
              <a:t> van het model </a:t>
            </a:r>
            <a:r>
              <a:rPr lang="en-GB" noProof="0" dirty="0" err="1"/>
              <a:t>te</a:t>
            </a:r>
            <a:r>
              <a:rPr lang="en-GB" noProof="0" dirty="0"/>
              <a:t> </a:t>
            </a:r>
            <a:r>
              <a:rPr lang="en-GB" noProof="0" dirty="0" err="1"/>
              <a:t>bewerken</a:t>
            </a:r>
            <a:endParaRPr lang="en-GB" noProof="0" dirty="0"/>
          </a:p>
        </p:txBody>
      </p:sp>
      <p:sp>
        <p:nvSpPr>
          <p:cNvPr id="5" name="Tijdelijke aanduiding voor datum 4">
            <a:extLst>
              <a:ext uri="{FF2B5EF4-FFF2-40B4-BE49-F238E27FC236}">
                <a16:creationId xmlns:a16="http://schemas.microsoft.com/office/drawing/2014/main" id="{B2F9537E-92CF-4429-8478-DB04D5128915}"/>
              </a:ext>
            </a:extLst>
          </p:cNvPr>
          <p:cNvSpPr>
            <a:spLocks noGrp="1"/>
          </p:cNvSpPr>
          <p:nvPr>
            <p:ph type="dt" sz="half" idx="10"/>
          </p:nvPr>
        </p:nvSpPr>
        <p:spPr/>
        <p:txBody>
          <a:bodyPr/>
          <a:lstStyle/>
          <a:p>
            <a:fld id="{419150F3-87F6-41E3-9050-4DF2F2E7912A}" type="datetimeFigureOut">
              <a:rPr lang="nl-NL" smtClean="0"/>
              <a:t>6-6-2024</a:t>
            </a:fld>
            <a:endParaRPr lang="nl-NL"/>
          </a:p>
        </p:txBody>
      </p:sp>
      <p:sp>
        <p:nvSpPr>
          <p:cNvPr id="6" name="Tijdelijke aanduiding voor voettekst 5">
            <a:extLst>
              <a:ext uri="{FF2B5EF4-FFF2-40B4-BE49-F238E27FC236}">
                <a16:creationId xmlns:a16="http://schemas.microsoft.com/office/drawing/2014/main" id="{BCDBD70C-C710-4E7C-A8DF-A5AD49B85F9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D892A69-C05F-4CA8-87B5-91230C98F556}"/>
              </a:ext>
            </a:extLst>
          </p:cNvPr>
          <p:cNvSpPr>
            <a:spLocks noGrp="1"/>
          </p:cNvSpPr>
          <p:nvPr>
            <p:ph type="sldNum" sz="quarter" idx="12"/>
          </p:nvPr>
        </p:nvSpPr>
        <p:spPr/>
        <p:txBody>
          <a:bodyPr/>
          <a:lstStyle/>
          <a:p>
            <a:fld id="{BB6B3C3E-9AE0-410E-97AD-4B585D97B674}" type="slidenum">
              <a:rPr lang="nl-NL" smtClean="0"/>
              <a:t>‹#›</a:t>
            </a:fld>
            <a:endParaRPr lang="nl-NL"/>
          </a:p>
        </p:txBody>
      </p:sp>
    </p:spTree>
    <p:extLst>
      <p:ext uri="{BB962C8B-B14F-4D97-AF65-F5344CB8AC3E}">
        <p14:creationId xmlns:p14="http://schemas.microsoft.com/office/powerpoint/2010/main" val="2603549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18" Type="http://schemas.openxmlformats.org/officeDocument/2006/relationships/image" Target="../media/image6.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19" Type="http://schemas.openxmlformats.org/officeDocument/2006/relationships/image" Target="../media/image7.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39FEF1DD-F9A7-438A-B330-1E8D010F2D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ADFB4600-F919-4300-BFA7-778EFF53F6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64ED076B-AAF6-4A33-80B9-2FCC7CF168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9150F3-87F6-41E3-9050-4DF2F2E7912A}" type="datetimeFigureOut">
              <a:rPr lang="nl-NL" smtClean="0"/>
              <a:t>6-6-2024</a:t>
            </a:fld>
            <a:endParaRPr lang="nl-NL"/>
          </a:p>
        </p:txBody>
      </p:sp>
      <p:sp>
        <p:nvSpPr>
          <p:cNvPr id="5" name="Tijdelijke aanduiding voor voettekst 4">
            <a:extLst>
              <a:ext uri="{FF2B5EF4-FFF2-40B4-BE49-F238E27FC236}">
                <a16:creationId xmlns:a16="http://schemas.microsoft.com/office/drawing/2014/main" id="{B6CEDFC4-DD74-44E4-8B8D-D03EC91EC9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2FABBA50-2C23-49C9-98A3-9973A861C3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6B3C3E-9AE0-410E-97AD-4B585D97B674}" type="slidenum">
              <a:rPr lang="nl-NL" smtClean="0"/>
              <a:t>‹#›</a:t>
            </a:fld>
            <a:endParaRPr lang="nl-NL"/>
          </a:p>
        </p:txBody>
      </p:sp>
      <p:sp>
        <p:nvSpPr>
          <p:cNvPr id="7" name="Espace réservé de la date 3">
            <a:extLst>
              <a:ext uri="{FF2B5EF4-FFF2-40B4-BE49-F238E27FC236}">
                <a16:creationId xmlns:a16="http://schemas.microsoft.com/office/drawing/2014/main" id="{DDA79ADE-18BA-408E-A0A4-CD4434D57CFF}"/>
              </a:ext>
            </a:extLst>
          </p:cNvPr>
          <p:cNvSpPr txBox="1">
            <a:spLocks/>
          </p:cNvSpPr>
          <p:nvPr userDrawn="1"/>
        </p:nvSpPr>
        <p:spPr>
          <a:xfrm>
            <a:off x="838200" y="6331412"/>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GF"/>
              <a:t>13/01/2022</a:t>
            </a:r>
            <a:endParaRPr lang="fr-FR" dirty="0"/>
          </a:p>
        </p:txBody>
      </p:sp>
      <p:sp>
        <p:nvSpPr>
          <p:cNvPr id="8" name="Espace réservé du numéro de diapositive 5">
            <a:extLst>
              <a:ext uri="{FF2B5EF4-FFF2-40B4-BE49-F238E27FC236}">
                <a16:creationId xmlns:a16="http://schemas.microsoft.com/office/drawing/2014/main" id="{2F21770C-25AA-4453-94B5-4AF17C647206}"/>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970724-937E-45AB-96F2-8EDE8CA52F82}" type="slidenum">
              <a:rPr lang="fr-FR" smtClean="0"/>
              <a:pPr/>
              <a:t>‹#›</a:t>
            </a:fld>
            <a:endParaRPr lang="fr-FR" dirty="0"/>
          </a:p>
        </p:txBody>
      </p:sp>
      <p:sp>
        <p:nvSpPr>
          <p:cNvPr id="9" name="Rechthoek 8">
            <a:extLst>
              <a:ext uri="{FF2B5EF4-FFF2-40B4-BE49-F238E27FC236}">
                <a16:creationId xmlns:a16="http://schemas.microsoft.com/office/drawing/2014/main" id="{FA323B6E-2614-460D-A6D0-E90FE4358FA6}"/>
              </a:ext>
            </a:extLst>
          </p:cNvPr>
          <p:cNvSpPr/>
          <p:nvPr userDrawn="1"/>
        </p:nvSpPr>
        <p:spPr>
          <a:xfrm>
            <a:off x="5086905" y="6074393"/>
            <a:ext cx="3435658" cy="7836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Image 2" descr="Une image contenant texte&#10;&#10;Description générée automatiquement">
            <a:extLst>
              <a:ext uri="{FF2B5EF4-FFF2-40B4-BE49-F238E27FC236}">
                <a16:creationId xmlns:a16="http://schemas.microsoft.com/office/drawing/2014/main" id="{6B52D1A0-DFE7-4D4B-AE62-4FB8DB1D90EA}"/>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4859585" y="6130105"/>
            <a:ext cx="2346181" cy="672181"/>
          </a:xfrm>
          <a:prstGeom prst="rect">
            <a:avLst/>
          </a:prstGeom>
        </p:spPr>
      </p:pic>
      <p:pic>
        <p:nvPicPr>
          <p:cNvPr id="11" name="Image 6">
            <a:extLst>
              <a:ext uri="{FF2B5EF4-FFF2-40B4-BE49-F238E27FC236}">
                <a16:creationId xmlns:a16="http://schemas.microsoft.com/office/drawing/2014/main" id="{E7F1D09F-264B-4266-A834-8AA9788E9C53}"/>
              </a:ext>
            </a:extLst>
          </p:cNvPr>
          <p:cNvPicPr>
            <a:picLocks noChangeAspect="1"/>
          </p:cNvPicPr>
          <p:nvPr userDrawn="1"/>
        </p:nvPicPr>
        <p:blipFill rotWithShape="1">
          <a:blip r:embed="rId14" cstate="screen">
            <a:extLst>
              <a:ext uri="{28A0092B-C50C-407E-A947-70E740481C1C}">
                <a14:useLocalDpi xmlns:a14="http://schemas.microsoft.com/office/drawing/2010/main"/>
              </a:ext>
            </a:extLst>
          </a:blip>
          <a:srcRect/>
          <a:stretch/>
        </p:blipFill>
        <p:spPr>
          <a:xfrm>
            <a:off x="2532635" y="6074393"/>
            <a:ext cx="2339268" cy="886234"/>
          </a:xfrm>
          <a:prstGeom prst="rect">
            <a:avLst/>
          </a:prstGeom>
        </p:spPr>
      </p:pic>
      <p:pic>
        <p:nvPicPr>
          <p:cNvPr id="12" name="Picture 2" descr="Une image contenant texte, clipart&#10;&#10;Description générée automatiquement">
            <a:extLst>
              <a:ext uri="{FF2B5EF4-FFF2-40B4-BE49-F238E27FC236}">
                <a16:creationId xmlns:a16="http://schemas.microsoft.com/office/drawing/2014/main" id="{3745C439-7D67-4DF8-B4C4-36A5ABAE7F94}"/>
              </a:ext>
            </a:extLst>
          </p:cNvPr>
          <p:cNvPicPr>
            <a:picLocks noChangeAspect="1" noChangeArrowheads="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10704862" y="6285940"/>
            <a:ext cx="1444986" cy="410597"/>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 6">
            <a:extLst>
              <a:ext uri="{FF2B5EF4-FFF2-40B4-BE49-F238E27FC236}">
                <a16:creationId xmlns:a16="http://schemas.microsoft.com/office/drawing/2014/main" id="{F6A8B3EE-C09C-4666-9E4B-6BE4EE595717}"/>
              </a:ext>
            </a:extLst>
          </p:cNvPr>
          <p:cNvPicPr>
            <a:picLocks noChangeAspect="1"/>
          </p:cNvPicPr>
          <p:nvPr userDrawn="1"/>
        </p:nvPicPr>
        <p:blipFill rotWithShape="1">
          <a:blip r:embed="rId16" cstate="screen">
            <a:extLst>
              <a:ext uri="{28A0092B-C50C-407E-A947-70E740481C1C}">
                <a14:useLocalDpi xmlns:a14="http://schemas.microsoft.com/office/drawing/2010/main"/>
              </a:ext>
            </a:extLst>
          </a:blip>
          <a:srcRect/>
          <a:stretch/>
        </p:blipFill>
        <p:spPr>
          <a:xfrm>
            <a:off x="7057250" y="6002707"/>
            <a:ext cx="3509098" cy="865707"/>
          </a:xfrm>
          <a:prstGeom prst="rect">
            <a:avLst/>
          </a:prstGeom>
        </p:spPr>
      </p:pic>
      <p:pic>
        <p:nvPicPr>
          <p:cNvPr id="14" name="Image 6">
            <a:extLst>
              <a:ext uri="{FF2B5EF4-FFF2-40B4-BE49-F238E27FC236}">
                <a16:creationId xmlns:a16="http://schemas.microsoft.com/office/drawing/2014/main" id="{FD7D878E-1658-45FD-81A2-EC26BC621F78}"/>
              </a:ext>
            </a:extLst>
          </p:cNvPr>
          <p:cNvPicPr>
            <a:picLocks noChangeAspect="1"/>
          </p:cNvPicPr>
          <p:nvPr userDrawn="1"/>
        </p:nvPicPr>
        <p:blipFill rotWithShape="1">
          <a:blip r:embed="rId17" cstate="screen">
            <a:extLst>
              <a:ext uri="{28A0092B-C50C-407E-A947-70E740481C1C}">
                <a14:useLocalDpi xmlns:a14="http://schemas.microsoft.com/office/drawing/2010/main"/>
              </a:ext>
            </a:extLst>
          </a:blip>
          <a:srcRect/>
          <a:stretch/>
        </p:blipFill>
        <p:spPr>
          <a:xfrm>
            <a:off x="129205" y="6178777"/>
            <a:ext cx="2346181" cy="726968"/>
          </a:xfrm>
          <a:prstGeom prst="rect">
            <a:avLst/>
          </a:prstGeom>
        </p:spPr>
      </p:pic>
      <p:pic>
        <p:nvPicPr>
          <p:cNvPr id="15" name="Afbeelding 14">
            <a:extLst>
              <a:ext uri="{FF2B5EF4-FFF2-40B4-BE49-F238E27FC236}">
                <a16:creationId xmlns:a16="http://schemas.microsoft.com/office/drawing/2014/main" id="{AEBFA9AF-3C0E-4520-A8DB-41B314D90AB6}"/>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10313960" y="136524"/>
            <a:ext cx="1692112" cy="668147"/>
          </a:xfrm>
          <a:prstGeom prst="rect">
            <a:avLst/>
          </a:prstGeom>
        </p:spPr>
      </p:pic>
      <p:pic>
        <p:nvPicPr>
          <p:cNvPr id="16" name="Picture 7">
            <a:extLst>
              <a:ext uri="{FF2B5EF4-FFF2-40B4-BE49-F238E27FC236}">
                <a16:creationId xmlns:a16="http://schemas.microsoft.com/office/drawing/2014/main" id="{CE42FEA8-F53A-434E-817B-3F84DC363143}"/>
              </a:ext>
            </a:extLst>
          </p:cNvPr>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7832706" y="6169981"/>
            <a:ext cx="1621943" cy="558810"/>
          </a:xfrm>
          <a:prstGeom prst="rect">
            <a:avLst/>
          </a:prstGeom>
          <a:solidFill>
            <a:schemeClr val="bg1"/>
          </a:solidFill>
        </p:spPr>
      </p:pic>
    </p:spTree>
    <p:extLst>
      <p:ext uri="{BB962C8B-B14F-4D97-AF65-F5344CB8AC3E}">
        <p14:creationId xmlns:p14="http://schemas.microsoft.com/office/powerpoint/2010/main" val="1378045660"/>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50" r:id="rId10"/>
    <p:sldLayoutId id="2147483651" r:id="rId11"/>
  </p:sldLayoutIdLst>
  <p:txStyles>
    <p:titleStyle>
      <a:lvl1pPr algn="l" defTabSz="914400" rtl="0" eaLnBrk="1" latinLnBrk="0" hangingPunct="1">
        <a:lnSpc>
          <a:spcPct val="90000"/>
        </a:lnSpc>
        <a:spcBef>
          <a:spcPct val="0"/>
        </a:spcBef>
        <a:buNone/>
        <a:defRPr sz="4400" b="1" kern="1200">
          <a:solidFill>
            <a:schemeClr val="bg2">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issuu.com/learneasy/docs/tools-for-participatory-evaluation"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padlet.com/anpodlasek/warsaw-2024-now-it-is-time-to-reflect-on-your-process-and-re-qu90g0yf4xhijm9h" TargetMode="External"/><Relationship Id="rId7" Type="http://schemas.openxmlformats.org/officeDocument/2006/relationships/hyperlink" Target="https://padlet.com/anpodlasek/tartu-2024-now-it-is-time-to-reflect-on-your-process-and-res-l17giyn2sqr5cijt" TargetMode="External"/><Relationship Id="rId2" Type="http://schemas.openxmlformats.org/officeDocument/2006/relationships/hyperlink" Target="https://padlet.com/anpodlasek/montpellier-2024-now-it-is-time-to-reflect-on-your-process-a-s6ocdko6b6nzfi78" TargetMode="External"/><Relationship Id="rId1" Type="http://schemas.openxmlformats.org/officeDocument/2006/relationships/slideLayout" Target="../slideLayouts/slideLayout2.xml"/><Relationship Id="rId6" Type="http://schemas.openxmlformats.org/officeDocument/2006/relationships/hyperlink" Target="https://padlet.com/anpodlasek/bucharest-2024-now-it-is-time-to-reflect-on-your-process-and-jf4tkaye38o6vpkm" TargetMode="External"/><Relationship Id="rId5" Type="http://schemas.openxmlformats.org/officeDocument/2006/relationships/hyperlink" Target="https://padlet.com/anpodlasek/madrid-2024-now-it-is-time-to-reflect-on-your-process-and-re-1c2u82l6tc6hoi73" TargetMode="External"/><Relationship Id="rId4" Type="http://schemas.openxmlformats.org/officeDocument/2006/relationships/hyperlink" Target="https://padlet.com/anpodlasek/ghent-2024-now-it-is-time-to-reflect-on-your-process-and-res-gyv71e5fhywvtwro" TargetMode="External"/></Relationships>
</file>

<file path=ppt/slides/_rels/slide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5C4F742B-32AF-489B-8AD7-1EF200BB428E}"/>
              </a:ext>
            </a:extLst>
          </p:cNvPr>
          <p:cNvPicPr>
            <a:picLocks noChangeAspect="1"/>
          </p:cNvPicPr>
          <p:nvPr/>
        </p:nvPicPr>
        <p:blipFill>
          <a:blip r:embed="rId3"/>
          <a:stretch>
            <a:fillRect/>
          </a:stretch>
        </p:blipFill>
        <p:spPr>
          <a:xfrm>
            <a:off x="52253" y="-81643"/>
            <a:ext cx="12087493" cy="6939643"/>
          </a:xfrm>
          <a:prstGeom prst="rect">
            <a:avLst/>
          </a:prstGeom>
        </p:spPr>
      </p:pic>
      <p:sp>
        <p:nvSpPr>
          <p:cNvPr id="6" name="Prostokąt 5">
            <a:extLst>
              <a:ext uri="{FF2B5EF4-FFF2-40B4-BE49-F238E27FC236}">
                <a16:creationId xmlns:a16="http://schemas.microsoft.com/office/drawing/2014/main" id="{5D661F60-9028-4DA9-A788-382BAFDE23D7}"/>
              </a:ext>
            </a:extLst>
          </p:cNvPr>
          <p:cNvSpPr/>
          <p:nvPr/>
        </p:nvSpPr>
        <p:spPr>
          <a:xfrm>
            <a:off x="8294914" y="1967593"/>
            <a:ext cx="759279" cy="2000250"/>
          </a:xfrm>
          <a:prstGeom prst="rect">
            <a:avLst/>
          </a:prstGeom>
          <a:solidFill>
            <a:srgbClr val="FFC000">
              <a:alpha val="52000"/>
            </a:srgbClr>
          </a:solidFill>
          <a:ln w="603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Tree>
    <p:extLst>
      <p:ext uri="{BB962C8B-B14F-4D97-AF65-F5344CB8AC3E}">
        <p14:creationId xmlns:p14="http://schemas.microsoft.com/office/powerpoint/2010/main" val="23298138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097EC26-77EE-40C9-8BBB-A0A1C5B3CBCE}"/>
              </a:ext>
            </a:extLst>
          </p:cNvPr>
          <p:cNvSpPr>
            <a:spLocks noGrp="1"/>
          </p:cNvSpPr>
          <p:nvPr>
            <p:ph type="title"/>
          </p:nvPr>
        </p:nvSpPr>
        <p:spPr/>
        <p:txBody>
          <a:bodyPr/>
          <a:lstStyle/>
          <a:p>
            <a:r>
              <a:rPr lang="pl-PL" dirty="0" err="1"/>
              <a:t>Different</a:t>
            </a:r>
            <a:r>
              <a:rPr lang="pl-PL" dirty="0"/>
              <a:t> </a:t>
            </a:r>
            <a:r>
              <a:rPr lang="pl-PL" dirty="0" err="1"/>
              <a:t>types</a:t>
            </a:r>
            <a:r>
              <a:rPr lang="pl-PL" b="0" dirty="0"/>
              <a:t> </a:t>
            </a:r>
            <a:r>
              <a:rPr lang="pl-PL" dirty="0"/>
              <a:t>of </a:t>
            </a:r>
            <a:r>
              <a:rPr lang="pl-PL" dirty="0" err="1"/>
              <a:t>evaluations</a:t>
            </a:r>
            <a:endParaRPr lang="pl-PL" dirty="0"/>
          </a:p>
        </p:txBody>
      </p:sp>
      <p:sp>
        <p:nvSpPr>
          <p:cNvPr id="3" name="Symbol zastępczy zawartości 2">
            <a:extLst>
              <a:ext uri="{FF2B5EF4-FFF2-40B4-BE49-F238E27FC236}">
                <a16:creationId xmlns:a16="http://schemas.microsoft.com/office/drawing/2014/main" id="{1CD8894E-BCE4-4A64-9CE6-7E696766878A}"/>
              </a:ext>
            </a:extLst>
          </p:cNvPr>
          <p:cNvSpPr>
            <a:spLocks noGrp="1"/>
          </p:cNvSpPr>
          <p:nvPr>
            <p:ph idx="1"/>
          </p:nvPr>
        </p:nvSpPr>
        <p:spPr/>
        <p:txBody>
          <a:bodyPr>
            <a:normAutofit fontScale="77500" lnSpcReduction="20000"/>
          </a:bodyPr>
          <a:lstStyle/>
          <a:p>
            <a:pPr marL="0" indent="0">
              <a:buNone/>
            </a:pPr>
            <a:r>
              <a:rPr lang="pl-PL" dirty="0"/>
              <a:t>D</a:t>
            </a:r>
            <a:r>
              <a:rPr lang="en-US" dirty="0"/>
              <a:t>one before, during and after implementation, including: </a:t>
            </a:r>
            <a:endParaRPr lang="pl-PL" dirty="0"/>
          </a:p>
          <a:p>
            <a:r>
              <a:rPr lang="en-US" b="1" dirty="0"/>
              <a:t>needs analysis</a:t>
            </a:r>
            <a:r>
              <a:rPr lang="en-US" dirty="0"/>
              <a:t> —​ ​which analyses and </a:t>
            </a:r>
            <a:r>
              <a:rPr lang="en-US" dirty="0" err="1"/>
              <a:t>prioritises</a:t>
            </a:r>
            <a:r>
              <a:rPr lang="en-US" dirty="0"/>
              <a:t> needs to inform planning for an intervention​</a:t>
            </a:r>
            <a:r>
              <a:rPr lang="pl-PL" dirty="0"/>
              <a:t>;</a:t>
            </a:r>
            <a:endParaRPr lang="en-US" dirty="0"/>
          </a:p>
          <a:p>
            <a:r>
              <a:rPr lang="en-US" b="1" dirty="0"/>
              <a:t>ex ante impact evaluation</a:t>
            </a:r>
            <a:r>
              <a:rPr lang="en-US" dirty="0"/>
              <a:t> — which predicts the likely impacts of an intervention to inform resource allocation</a:t>
            </a:r>
            <a:r>
              <a:rPr lang="pl-PL" dirty="0"/>
              <a:t>;</a:t>
            </a:r>
            <a:endParaRPr lang="en-US" dirty="0"/>
          </a:p>
          <a:p>
            <a:r>
              <a:rPr lang="en-US" b="1" dirty="0"/>
              <a:t>process evaluation</a:t>
            </a:r>
            <a:r>
              <a:rPr lang="en-US" dirty="0"/>
              <a:t> —​ which examines the nature and quality of implementation of an intervention​</a:t>
            </a:r>
            <a:r>
              <a:rPr lang="pl-PL" dirty="0"/>
              <a:t>;</a:t>
            </a:r>
            <a:endParaRPr lang="en-US" dirty="0"/>
          </a:p>
          <a:p>
            <a:r>
              <a:rPr lang="en-US" b="1" dirty="0"/>
              <a:t>outcome and impact evaluation </a:t>
            </a:r>
            <a:r>
              <a:rPr lang="en-US" dirty="0"/>
              <a:t>—​ which examines the results of an intervention</a:t>
            </a:r>
            <a:r>
              <a:rPr lang="pl-PL" dirty="0"/>
              <a:t>;</a:t>
            </a:r>
            <a:r>
              <a:rPr lang="en-US" dirty="0"/>
              <a:t>​</a:t>
            </a:r>
          </a:p>
          <a:p>
            <a:r>
              <a:rPr lang="en-US" b="1" dirty="0"/>
              <a:t>sustained and emerging impacts evaluations </a:t>
            </a:r>
            <a:r>
              <a:rPr lang="en-US" dirty="0"/>
              <a:t>—​ which examines the enduring impacts of an intervention some time after it has ended​</a:t>
            </a:r>
            <a:r>
              <a:rPr lang="pl-PL" dirty="0"/>
              <a:t>;</a:t>
            </a:r>
            <a:endParaRPr lang="en-US" dirty="0"/>
          </a:p>
          <a:p>
            <a:r>
              <a:rPr lang="en-US" b="1" dirty="0"/>
              <a:t>value-for-money evaluations</a:t>
            </a:r>
            <a:r>
              <a:rPr lang="en-US" dirty="0"/>
              <a:t> —​ which examines the relationship between the cost of an intervention and the value of its positive and negative impacts​</a:t>
            </a:r>
            <a:r>
              <a:rPr lang="pl-PL" dirty="0"/>
              <a:t>;</a:t>
            </a:r>
            <a:endParaRPr lang="en-US" dirty="0"/>
          </a:p>
          <a:p>
            <a:r>
              <a:rPr lang="en-US" b="1" dirty="0"/>
              <a:t>syntheses of multiple evaluations</a:t>
            </a:r>
            <a:r>
              <a:rPr lang="en-US" dirty="0"/>
              <a:t> —​ which combine evidence from multiple evaluation</a:t>
            </a:r>
            <a:r>
              <a:rPr lang="pl-PL" dirty="0"/>
              <a:t>s.</a:t>
            </a:r>
            <a:endParaRPr lang="en-US" dirty="0"/>
          </a:p>
          <a:p>
            <a:pPr marL="0" indent="0">
              <a:buNone/>
            </a:pPr>
            <a:endParaRPr lang="pl-PL" dirty="0"/>
          </a:p>
        </p:txBody>
      </p:sp>
    </p:spTree>
    <p:extLst>
      <p:ext uri="{BB962C8B-B14F-4D97-AF65-F5344CB8AC3E}">
        <p14:creationId xmlns:p14="http://schemas.microsoft.com/office/powerpoint/2010/main" val="3842853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5F9D7C-6E20-40BF-8FB7-F3125C3D4153}"/>
              </a:ext>
            </a:extLst>
          </p:cNvPr>
          <p:cNvSpPr>
            <a:spLocks noGrp="1"/>
          </p:cNvSpPr>
          <p:nvPr>
            <p:ph type="title"/>
          </p:nvPr>
        </p:nvSpPr>
        <p:spPr/>
        <p:txBody>
          <a:bodyPr/>
          <a:lstStyle/>
          <a:p>
            <a:r>
              <a:rPr lang="pl-PL" dirty="0" err="1"/>
              <a:t>Conventional</a:t>
            </a:r>
            <a:r>
              <a:rPr lang="pl-PL" dirty="0"/>
              <a:t> vs. </a:t>
            </a:r>
            <a:r>
              <a:rPr lang="pl-PL" dirty="0" err="1"/>
              <a:t>Participatory</a:t>
            </a:r>
            <a:r>
              <a:rPr lang="pl-PL" dirty="0"/>
              <a:t> </a:t>
            </a:r>
            <a:r>
              <a:rPr lang="pl-PL" dirty="0" err="1"/>
              <a:t>evaluation</a:t>
            </a:r>
            <a:endParaRPr lang="pl-PL" dirty="0"/>
          </a:p>
        </p:txBody>
      </p:sp>
      <p:graphicFrame>
        <p:nvGraphicFramePr>
          <p:cNvPr id="6" name="Symbol zastępczy zawartości 5">
            <a:extLst>
              <a:ext uri="{FF2B5EF4-FFF2-40B4-BE49-F238E27FC236}">
                <a16:creationId xmlns:a16="http://schemas.microsoft.com/office/drawing/2014/main" id="{49D16C7C-1C04-46E2-BD78-4475BB39574E}"/>
              </a:ext>
            </a:extLst>
          </p:cNvPr>
          <p:cNvGraphicFramePr>
            <a:graphicFrameLocks noGrp="1"/>
          </p:cNvGraphicFramePr>
          <p:nvPr>
            <p:ph idx="1"/>
            <p:extLst>
              <p:ext uri="{D42A27DB-BD31-4B8C-83A1-F6EECF244321}">
                <p14:modId xmlns:p14="http://schemas.microsoft.com/office/powerpoint/2010/main" val="959201430"/>
              </p:ext>
            </p:extLst>
          </p:nvPr>
        </p:nvGraphicFramePr>
        <p:xfrm>
          <a:off x="163286" y="1363436"/>
          <a:ext cx="11944350" cy="4490629"/>
        </p:xfrm>
        <a:graphic>
          <a:graphicData uri="http://schemas.openxmlformats.org/drawingml/2006/table">
            <a:tbl>
              <a:tblPr firstRow="1" bandRow="1">
                <a:tableStyleId>{5C22544A-7EE6-4342-B048-85BDC9FD1C3A}</a:tableStyleId>
              </a:tblPr>
              <a:tblGrid>
                <a:gridCol w="5972175">
                  <a:extLst>
                    <a:ext uri="{9D8B030D-6E8A-4147-A177-3AD203B41FA5}">
                      <a16:colId xmlns:a16="http://schemas.microsoft.com/office/drawing/2014/main" val="3512720999"/>
                    </a:ext>
                  </a:extLst>
                </a:gridCol>
                <a:gridCol w="5972175">
                  <a:extLst>
                    <a:ext uri="{9D8B030D-6E8A-4147-A177-3AD203B41FA5}">
                      <a16:colId xmlns:a16="http://schemas.microsoft.com/office/drawing/2014/main" val="2361001723"/>
                    </a:ext>
                  </a:extLst>
                </a:gridCol>
              </a:tblGrid>
              <a:tr h="413387">
                <a:tc>
                  <a:txBody>
                    <a:bodyPr/>
                    <a:lstStyle/>
                    <a:p>
                      <a:r>
                        <a:rPr lang="pl-PL" sz="1600" dirty="0" err="1"/>
                        <a:t>Conventional</a:t>
                      </a:r>
                      <a:endParaRPr lang="pl-PL" sz="1600" dirty="0"/>
                    </a:p>
                  </a:txBody>
                  <a:tcPr/>
                </a:tc>
                <a:tc>
                  <a:txBody>
                    <a:bodyPr/>
                    <a:lstStyle/>
                    <a:p>
                      <a:r>
                        <a:rPr lang="pl-PL" sz="1600" b="1" dirty="0" err="1"/>
                        <a:t>Participatory</a:t>
                      </a:r>
                      <a:endParaRPr lang="pl-PL" sz="1600" dirty="0"/>
                    </a:p>
                  </a:txBody>
                  <a:tcPr/>
                </a:tc>
                <a:extLst>
                  <a:ext uri="{0D108BD9-81ED-4DB2-BD59-A6C34878D82A}">
                    <a16:rowId xmlns:a16="http://schemas.microsoft.com/office/drawing/2014/main" val="3886613759"/>
                  </a:ext>
                </a:extLst>
              </a:tr>
              <a:tr h="4077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600" dirty="0"/>
                        <a:t>C</a:t>
                      </a:r>
                      <a:r>
                        <a:rPr lang="en-US" sz="1600" dirty="0" err="1"/>
                        <a:t>onducted</a:t>
                      </a:r>
                      <a:r>
                        <a:rPr lang="en-US" sz="1600" dirty="0"/>
                        <a:t> by external evaluators or experts with limited involvement from stakeholders. The evaluators design the evaluation, collect data, and interpret the findings.</a:t>
                      </a:r>
                      <a:endParaRPr lang="pl-PL" sz="16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pl-PL"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The evaluators have more control and authority over the evaluation process. Stakeholders are often seen as sources of information rather than active participants.</a:t>
                      </a:r>
                      <a:endParaRPr lang="pl-PL" sz="16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pl-PL"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The process is typically linear, with distinct phases such as planning, data collection, analysis, and reporting, often conducted by the evaluation team.</a:t>
                      </a:r>
                      <a:endParaRPr lang="pl-PL" sz="16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pl-PL"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Often focuses on accountability, assessing whether the project meets predefined objectives and outcomes.</a:t>
                      </a:r>
                      <a:endParaRPr lang="pl-PL" sz="1600" dirty="0"/>
                    </a:p>
                    <a:p>
                      <a:endParaRPr lang="pl-PL"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Actively involves stakeholders, including beneficiaries, project staff, and community members, throughout the evaluation process. </a:t>
                      </a:r>
                      <a:endParaRPr lang="pl-PL" sz="16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pl-PL" sz="16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pl-PL"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Aims to democratize the evaluation process by sharing power and decision-making authority with stakeholders, ensuring their perspectives and experiences are central to the evaluation.</a:t>
                      </a:r>
                      <a:endParaRPr lang="pl-PL" sz="16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pl-PL"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The process is more iterative and flexible, with ongoing feedback loops and continuous engagement with stakeholders. It adapts to the context and needs of the participants.</a:t>
                      </a:r>
                      <a:endParaRPr lang="pl-PL" sz="16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pl-PL"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Emphasizes learning and improvement, fostering a deeper understanding of the project's processes and effects from the stakeholders' perspectives. It often aims to build capacity and empower stakeholders through the evaluation process.</a:t>
                      </a:r>
                      <a:endParaRPr lang="pl-PL" sz="1600" dirty="0"/>
                    </a:p>
                  </a:txBody>
                  <a:tcPr/>
                </a:tc>
                <a:extLst>
                  <a:ext uri="{0D108BD9-81ED-4DB2-BD59-A6C34878D82A}">
                    <a16:rowId xmlns:a16="http://schemas.microsoft.com/office/drawing/2014/main" val="3085437841"/>
                  </a:ext>
                </a:extLst>
              </a:tr>
            </a:tbl>
          </a:graphicData>
        </a:graphic>
      </p:graphicFrame>
    </p:spTree>
    <p:extLst>
      <p:ext uri="{BB962C8B-B14F-4D97-AF65-F5344CB8AC3E}">
        <p14:creationId xmlns:p14="http://schemas.microsoft.com/office/powerpoint/2010/main" val="2736940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663F261-2C80-4FC7-AB88-3C7824BD1DA2}"/>
              </a:ext>
            </a:extLst>
          </p:cNvPr>
          <p:cNvSpPr>
            <a:spLocks noGrp="1"/>
          </p:cNvSpPr>
          <p:nvPr>
            <p:ph type="title"/>
          </p:nvPr>
        </p:nvSpPr>
        <p:spPr/>
        <p:txBody>
          <a:bodyPr/>
          <a:lstStyle/>
          <a:p>
            <a:r>
              <a:rPr lang="pl-PL" dirty="0" err="1"/>
              <a:t>Benefits</a:t>
            </a:r>
            <a:r>
              <a:rPr lang="pl-PL" dirty="0"/>
              <a:t> of </a:t>
            </a:r>
            <a:r>
              <a:rPr lang="pl-PL" dirty="0" err="1"/>
              <a:t>Participatory</a:t>
            </a:r>
            <a:r>
              <a:rPr lang="pl-PL" dirty="0"/>
              <a:t> </a:t>
            </a:r>
            <a:r>
              <a:rPr lang="pl-PL" dirty="0" err="1"/>
              <a:t>evaluation</a:t>
            </a:r>
            <a:endParaRPr lang="pl-PL" dirty="0"/>
          </a:p>
        </p:txBody>
      </p:sp>
      <p:sp>
        <p:nvSpPr>
          <p:cNvPr id="3" name="Symbol zastępczy zawartości 2">
            <a:extLst>
              <a:ext uri="{FF2B5EF4-FFF2-40B4-BE49-F238E27FC236}">
                <a16:creationId xmlns:a16="http://schemas.microsoft.com/office/drawing/2014/main" id="{DF03F66A-5B57-4A10-8953-517B5EC98AE4}"/>
              </a:ext>
            </a:extLst>
          </p:cNvPr>
          <p:cNvSpPr>
            <a:spLocks noGrp="1"/>
          </p:cNvSpPr>
          <p:nvPr>
            <p:ph idx="1"/>
          </p:nvPr>
        </p:nvSpPr>
        <p:spPr>
          <a:xfrm>
            <a:off x="473529" y="1825625"/>
            <a:ext cx="10880271" cy="4351338"/>
          </a:xfrm>
        </p:spPr>
        <p:txBody>
          <a:bodyPr>
            <a:normAutofit/>
          </a:bodyPr>
          <a:lstStyle/>
          <a:p>
            <a:pPr algn="just"/>
            <a:r>
              <a:rPr lang="pl-PL" b="1" dirty="0" err="1"/>
              <a:t>Make</a:t>
            </a:r>
            <a:r>
              <a:rPr lang="pl-PL" b="1" dirty="0"/>
              <a:t> </a:t>
            </a:r>
            <a:r>
              <a:rPr lang="pl-PL" b="1" dirty="0" err="1"/>
              <a:t>use</a:t>
            </a:r>
            <a:r>
              <a:rPr lang="pl-PL" b="1" dirty="0"/>
              <a:t> of </a:t>
            </a:r>
            <a:r>
              <a:rPr lang="pl-PL" b="1" dirty="0" err="1"/>
              <a:t>local</a:t>
            </a:r>
            <a:r>
              <a:rPr lang="pl-PL" b="1" dirty="0"/>
              <a:t> </a:t>
            </a:r>
            <a:r>
              <a:rPr lang="pl-PL" b="1" dirty="0" err="1"/>
              <a:t>knowledge</a:t>
            </a:r>
            <a:r>
              <a:rPr lang="pl-PL" b="1" dirty="0"/>
              <a:t>;</a:t>
            </a:r>
            <a:endParaRPr lang="pl-PL" dirty="0"/>
          </a:p>
          <a:p>
            <a:pPr algn="just"/>
            <a:r>
              <a:rPr lang="pl-PL" b="1" dirty="0" err="1"/>
              <a:t>Builds</a:t>
            </a:r>
            <a:r>
              <a:rPr lang="pl-PL" b="1" dirty="0"/>
              <a:t> the </a:t>
            </a:r>
            <a:r>
              <a:rPr lang="pl-PL" b="1" dirty="0" err="1"/>
              <a:t>capacity</a:t>
            </a:r>
            <a:r>
              <a:rPr lang="pl-PL" dirty="0"/>
              <a:t>, </a:t>
            </a:r>
            <a:r>
              <a:rPr lang="pl-PL" b="1" dirty="0" err="1"/>
              <a:t>promotes</a:t>
            </a:r>
            <a:r>
              <a:rPr lang="pl-PL" b="1" dirty="0"/>
              <a:t> learning</a:t>
            </a:r>
            <a:r>
              <a:rPr lang="pl-PL" dirty="0"/>
              <a:t>, </a:t>
            </a:r>
            <a:r>
              <a:rPr lang="pl-PL" b="1" dirty="0" err="1"/>
              <a:t>increases</a:t>
            </a:r>
            <a:r>
              <a:rPr lang="pl-PL" b="1" dirty="0"/>
              <a:t> </a:t>
            </a:r>
            <a:r>
              <a:rPr lang="pl-PL" b="1" dirty="0" err="1"/>
              <a:t>understanding</a:t>
            </a:r>
            <a:r>
              <a:rPr lang="pl-PL" b="1" dirty="0"/>
              <a:t>; </a:t>
            </a:r>
          </a:p>
          <a:p>
            <a:pPr algn="just"/>
            <a:r>
              <a:rPr lang="pl-PL" b="1" dirty="0" err="1"/>
              <a:t>Can</a:t>
            </a:r>
            <a:r>
              <a:rPr lang="pl-PL" b="1" dirty="0"/>
              <a:t> </a:t>
            </a:r>
            <a:r>
              <a:rPr lang="pl-PL" b="1" dirty="0" err="1"/>
              <a:t>contribute</a:t>
            </a:r>
            <a:r>
              <a:rPr lang="pl-PL" b="1" dirty="0"/>
              <a:t> to </a:t>
            </a:r>
            <a:r>
              <a:rPr lang="pl-PL" b="1" dirty="0" err="1"/>
              <a:t>improved</a:t>
            </a:r>
            <a:r>
              <a:rPr lang="pl-PL" b="1" dirty="0"/>
              <a:t> </a:t>
            </a:r>
            <a:r>
              <a:rPr lang="pl-PL" b="1" dirty="0" err="1"/>
              <a:t>communications</a:t>
            </a:r>
            <a:r>
              <a:rPr lang="pl-PL" b="1" dirty="0"/>
              <a:t>;</a:t>
            </a:r>
            <a:endParaRPr lang="pl-PL" dirty="0"/>
          </a:p>
          <a:p>
            <a:pPr algn="just"/>
            <a:r>
              <a:rPr lang="pl-PL" b="1" dirty="0" err="1"/>
              <a:t>Builds</a:t>
            </a:r>
            <a:r>
              <a:rPr lang="pl-PL" b="1" dirty="0"/>
              <a:t> mutual </a:t>
            </a:r>
            <a:r>
              <a:rPr lang="pl-PL" b="1" dirty="0" err="1"/>
              <a:t>responsibility</a:t>
            </a:r>
            <a:r>
              <a:rPr lang="pl-PL" b="1" dirty="0"/>
              <a:t>;</a:t>
            </a:r>
          </a:p>
          <a:p>
            <a:pPr algn="just"/>
            <a:r>
              <a:rPr lang="pl-PL" b="1" dirty="0" err="1"/>
              <a:t>Empower</a:t>
            </a:r>
            <a:r>
              <a:rPr lang="pl-PL" b="1" dirty="0"/>
              <a:t> </a:t>
            </a:r>
            <a:r>
              <a:rPr lang="pl-PL" b="1" dirty="0" err="1"/>
              <a:t>people</a:t>
            </a:r>
            <a:r>
              <a:rPr lang="pl-PL" b="1" dirty="0"/>
              <a:t>.</a:t>
            </a:r>
            <a:endParaRPr lang="pl-PL" dirty="0"/>
          </a:p>
        </p:txBody>
      </p:sp>
    </p:spTree>
    <p:extLst>
      <p:ext uri="{BB962C8B-B14F-4D97-AF65-F5344CB8AC3E}">
        <p14:creationId xmlns:p14="http://schemas.microsoft.com/office/powerpoint/2010/main" val="1455865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60FBF4F-5F95-4B65-910F-60023BC88F9C}"/>
              </a:ext>
            </a:extLst>
          </p:cNvPr>
          <p:cNvSpPr>
            <a:spLocks noGrp="1"/>
          </p:cNvSpPr>
          <p:nvPr>
            <p:ph type="title"/>
          </p:nvPr>
        </p:nvSpPr>
        <p:spPr/>
        <p:txBody>
          <a:bodyPr/>
          <a:lstStyle/>
          <a:p>
            <a:r>
              <a:rPr lang="pl-PL" dirty="0" err="1"/>
              <a:t>Participatory</a:t>
            </a:r>
            <a:r>
              <a:rPr lang="pl-PL" dirty="0"/>
              <a:t> </a:t>
            </a:r>
            <a:r>
              <a:rPr lang="pl-PL" dirty="0" err="1"/>
              <a:t>evaluation</a:t>
            </a:r>
            <a:endParaRPr lang="pl-PL" dirty="0"/>
          </a:p>
        </p:txBody>
      </p:sp>
      <p:sp>
        <p:nvSpPr>
          <p:cNvPr id="3" name="Symbol zastępczy zawartości 2">
            <a:extLst>
              <a:ext uri="{FF2B5EF4-FFF2-40B4-BE49-F238E27FC236}">
                <a16:creationId xmlns:a16="http://schemas.microsoft.com/office/drawing/2014/main" id="{6055B687-2EDE-43B4-A9CE-9C58613742D1}"/>
              </a:ext>
            </a:extLst>
          </p:cNvPr>
          <p:cNvSpPr>
            <a:spLocks noGrp="1"/>
          </p:cNvSpPr>
          <p:nvPr>
            <p:ph idx="1"/>
          </p:nvPr>
        </p:nvSpPr>
        <p:spPr>
          <a:xfrm>
            <a:off x="615777" y="1517848"/>
            <a:ext cx="11197281" cy="4351338"/>
          </a:xfrm>
        </p:spPr>
        <p:txBody>
          <a:bodyPr>
            <a:normAutofit/>
          </a:bodyPr>
          <a:lstStyle/>
          <a:p>
            <a:pPr marL="0" indent="0">
              <a:buNone/>
            </a:pPr>
            <a:r>
              <a:rPr lang="pl-PL" dirty="0"/>
              <a:t>Five </a:t>
            </a:r>
            <a:r>
              <a:rPr lang="pl-PL" dirty="0" err="1"/>
              <a:t>key</a:t>
            </a:r>
            <a:r>
              <a:rPr lang="pl-PL" dirty="0"/>
              <a:t> </a:t>
            </a:r>
            <a:r>
              <a:rPr lang="pl-PL" dirty="0" err="1"/>
              <a:t>ways</a:t>
            </a:r>
            <a:r>
              <a:rPr lang="pl-PL" dirty="0"/>
              <a:t> </a:t>
            </a:r>
            <a:r>
              <a:rPr lang="pl-PL" dirty="0" err="1"/>
              <a:t>according</a:t>
            </a:r>
            <a:r>
              <a:rPr lang="pl-PL" dirty="0"/>
              <a:t> to </a:t>
            </a:r>
            <a:r>
              <a:rPr lang="pl-PL" dirty="0" err="1"/>
              <a:t>Campilan</a:t>
            </a:r>
            <a:r>
              <a:rPr lang="pl-PL" dirty="0"/>
              <a:t> (2000):</a:t>
            </a:r>
          </a:p>
          <a:p>
            <a:pPr marL="514350" indent="-514350">
              <a:buAutoNum type="arabicParenR"/>
            </a:pPr>
            <a:r>
              <a:rPr lang="pl-PL" dirty="0" err="1"/>
              <a:t>Why</a:t>
            </a:r>
            <a:r>
              <a:rPr lang="pl-PL" dirty="0"/>
              <a:t> </a:t>
            </a:r>
            <a:r>
              <a:rPr lang="pl-PL" dirty="0" err="1"/>
              <a:t>evaluate</a:t>
            </a:r>
            <a:r>
              <a:rPr lang="pl-PL" dirty="0"/>
              <a:t>? </a:t>
            </a:r>
            <a:r>
              <a:rPr lang="pl-PL" dirty="0">
                <a:sym typeface="Wingdings" panose="05000000000000000000" pitchFamily="2" charset="2"/>
              </a:rPr>
              <a:t> learning for the program/</a:t>
            </a:r>
            <a:r>
              <a:rPr lang="pl-PL" dirty="0" err="1">
                <a:sym typeface="Wingdings" panose="05000000000000000000" pitchFamily="2" charset="2"/>
              </a:rPr>
              <a:t>project</a:t>
            </a:r>
            <a:endParaRPr lang="pl-PL" dirty="0">
              <a:sym typeface="Wingdings" panose="05000000000000000000" pitchFamily="2" charset="2"/>
            </a:endParaRPr>
          </a:p>
          <a:p>
            <a:pPr marL="514350" indent="-514350">
              <a:buAutoNum type="arabicParenR"/>
            </a:pPr>
            <a:r>
              <a:rPr lang="pl-PL" dirty="0">
                <a:sym typeface="Wingdings" panose="05000000000000000000" pitchFamily="2" charset="2"/>
              </a:rPr>
              <a:t>How to </a:t>
            </a:r>
            <a:r>
              <a:rPr lang="pl-PL" dirty="0" err="1">
                <a:sym typeface="Wingdings" panose="05000000000000000000" pitchFamily="2" charset="2"/>
              </a:rPr>
              <a:t>evaluate</a:t>
            </a:r>
            <a:r>
              <a:rPr lang="pl-PL" dirty="0">
                <a:sym typeface="Wingdings" panose="05000000000000000000" pitchFamily="2" charset="2"/>
              </a:rPr>
              <a:t>?  as a </a:t>
            </a:r>
            <a:r>
              <a:rPr lang="pl-PL" dirty="0" err="1">
                <a:sym typeface="Wingdings" panose="05000000000000000000" pitchFamily="2" charset="2"/>
              </a:rPr>
              <a:t>common</a:t>
            </a:r>
            <a:r>
              <a:rPr lang="pl-PL" dirty="0">
                <a:sym typeface="Wingdings" panose="05000000000000000000" pitchFamily="2" charset="2"/>
              </a:rPr>
              <a:t> </a:t>
            </a:r>
            <a:r>
              <a:rPr lang="pl-PL" dirty="0" err="1">
                <a:sym typeface="Wingdings" panose="05000000000000000000" pitchFamily="2" charset="2"/>
              </a:rPr>
              <a:t>process</a:t>
            </a:r>
            <a:r>
              <a:rPr lang="pl-PL" dirty="0">
                <a:sym typeface="Wingdings" panose="05000000000000000000" pitchFamily="2" charset="2"/>
              </a:rPr>
              <a:t>, </a:t>
            </a:r>
            <a:r>
              <a:rPr lang="pl-PL" dirty="0" err="1">
                <a:sym typeface="Wingdings" panose="05000000000000000000" pitchFamily="2" charset="2"/>
              </a:rPr>
              <a:t>adaptive</a:t>
            </a:r>
            <a:r>
              <a:rPr lang="pl-PL" dirty="0">
                <a:sym typeface="Wingdings" panose="05000000000000000000" pitchFamily="2" charset="2"/>
              </a:rPr>
              <a:t>, </a:t>
            </a:r>
            <a:r>
              <a:rPr lang="pl-PL" dirty="0" err="1">
                <a:sym typeface="Wingdings" panose="05000000000000000000" pitchFamily="2" charset="2"/>
              </a:rPr>
              <a:t>semi-structured</a:t>
            </a:r>
            <a:endParaRPr lang="pl-PL" dirty="0">
              <a:sym typeface="Wingdings" panose="05000000000000000000" pitchFamily="2" charset="2"/>
            </a:endParaRPr>
          </a:p>
          <a:p>
            <a:pPr marL="514350" indent="-514350">
              <a:buAutoNum type="arabicParenR"/>
            </a:pPr>
            <a:r>
              <a:rPr lang="pl-PL" dirty="0" err="1">
                <a:sym typeface="Wingdings" panose="05000000000000000000" pitchFamily="2" charset="2"/>
              </a:rPr>
              <a:t>Who</a:t>
            </a:r>
            <a:r>
              <a:rPr lang="pl-PL" dirty="0">
                <a:sym typeface="Wingdings" panose="05000000000000000000" pitchFamily="2" charset="2"/>
              </a:rPr>
              <a:t> </a:t>
            </a:r>
            <a:r>
              <a:rPr lang="pl-PL" dirty="0" err="1">
                <a:sym typeface="Wingdings" panose="05000000000000000000" pitchFamily="2" charset="2"/>
              </a:rPr>
              <a:t>evaluates</a:t>
            </a:r>
            <a:r>
              <a:rPr lang="pl-PL" dirty="0">
                <a:sym typeface="Wingdings" panose="05000000000000000000" pitchFamily="2" charset="2"/>
              </a:rPr>
              <a:t>?  </a:t>
            </a:r>
            <a:r>
              <a:rPr lang="pl-PL" dirty="0" err="1">
                <a:sym typeface="Wingdings" panose="05000000000000000000" pitchFamily="2" charset="2"/>
              </a:rPr>
              <a:t>representatives</a:t>
            </a:r>
            <a:r>
              <a:rPr lang="pl-PL" dirty="0">
                <a:sym typeface="Wingdings" panose="05000000000000000000" pitchFamily="2" charset="2"/>
              </a:rPr>
              <a:t> of the </a:t>
            </a:r>
            <a:r>
              <a:rPr lang="pl-PL" dirty="0" err="1">
                <a:sym typeface="Wingdings" panose="05000000000000000000" pitchFamily="2" charset="2"/>
              </a:rPr>
              <a:t>community</a:t>
            </a:r>
            <a:r>
              <a:rPr lang="pl-PL" dirty="0">
                <a:sym typeface="Wingdings" panose="05000000000000000000" pitchFamily="2" charset="2"/>
              </a:rPr>
              <a:t>, </a:t>
            </a:r>
            <a:r>
              <a:rPr lang="en-US" dirty="0"/>
              <a:t>internal </a:t>
            </a:r>
            <a:r>
              <a:rPr lang="pl-PL" dirty="0"/>
              <a:t>s</a:t>
            </a:r>
            <a:r>
              <a:rPr lang="en-US" dirty="0" err="1"/>
              <a:t>taff</a:t>
            </a:r>
            <a:r>
              <a:rPr lang="pl-PL" dirty="0"/>
              <a:t>, </a:t>
            </a:r>
            <a:r>
              <a:rPr lang="en-US" dirty="0"/>
              <a:t>external evaluators</a:t>
            </a:r>
            <a:r>
              <a:rPr lang="pl-PL" dirty="0"/>
              <a:t>, </a:t>
            </a:r>
            <a:r>
              <a:rPr lang="en-US" dirty="0"/>
              <a:t>a hybrid team</a:t>
            </a:r>
            <a:endParaRPr lang="pl-PL" dirty="0">
              <a:sym typeface="Wingdings" panose="05000000000000000000" pitchFamily="2" charset="2"/>
            </a:endParaRPr>
          </a:p>
          <a:p>
            <a:pPr marL="514350" indent="-514350">
              <a:buAutoNum type="arabicParenR"/>
            </a:pPr>
            <a:r>
              <a:rPr lang="pl-PL" dirty="0" err="1">
                <a:sym typeface="Wingdings" panose="05000000000000000000" pitchFamily="2" charset="2"/>
              </a:rPr>
              <a:t>What</a:t>
            </a:r>
            <a:r>
              <a:rPr lang="pl-PL" dirty="0">
                <a:sym typeface="Wingdings" panose="05000000000000000000" pitchFamily="2" charset="2"/>
              </a:rPr>
              <a:t> to </a:t>
            </a:r>
            <a:r>
              <a:rPr lang="pl-PL" dirty="0" err="1">
                <a:sym typeface="Wingdings" panose="05000000000000000000" pitchFamily="2" charset="2"/>
              </a:rPr>
              <a:t>evaluate</a:t>
            </a:r>
            <a:r>
              <a:rPr lang="pl-PL" dirty="0">
                <a:sym typeface="Wingdings" panose="05000000000000000000" pitchFamily="2" charset="2"/>
              </a:rPr>
              <a:t>?  </a:t>
            </a:r>
            <a:r>
              <a:rPr lang="pl-PL" dirty="0" err="1">
                <a:sym typeface="Wingdings" panose="05000000000000000000" pitchFamily="2" charset="2"/>
              </a:rPr>
              <a:t>criteria</a:t>
            </a:r>
            <a:r>
              <a:rPr lang="pl-PL" dirty="0">
                <a:sym typeface="Wingdings" panose="05000000000000000000" pitchFamily="2" charset="2"/>
              </a:rPr>
              <a:t> </a:t>
            </a:r>
            <a:r>
              <a:rPr lang="pl-PL" dirty="0" err="1">
                <a:sym typeface="Wingdings" panose="05000000000000000000" pitchFamily="2" charset="2"/>
              </a:rPr>
              <a:t>discussed</a:t>
            </a:r>
            <a:r>
              <a:rPr lang="pl-PL" dirty="0">
                <a:sym typeface="Wingdings" panose="05000000000000000000" pitchFamily="2" charset="2"/>
              </a:rPr>
              <a:t> </a:t>
            </a:r>
            <a:r>
              <a:rPr lang="pl-PL" dirty="0" err="1">
                <a:sym typeface="Wingdings" panose="05000000000000000000" pitchFamily="2" charset="2"/>
              </a:rPr>
              <a:t>focusing</a:t>
            </a:r>
            <a:r>
              <a:rPr lang="pl-PL" dirty="0">
                <a:sym typeface="Wingdings" panose="05000000000000000000" pitchFamily="2" charset="2"/>
              </a:rPr>
              <a:t> on the </a:t>
            </a:r>
            <a:r>
              <a:rPr lang="pl-PL" dirty="0" err="1">
                <a:sym typeface="Wingdings" panose="05000000000000000000" pitchFamily="2" charset="2"/>
              </a:rPr>
              <a:t>goals</a:t>
            </a:r>
            <a:r>
              <a:rPr lang="pl-PL" dirty="0">
                <a:sym typeface="Wingdings" panose="05000000000000000000" pitchFamily="2" charset="2"/>
              </a:rPr>
              <a:t>, </a:t>
            </a:r>
            <a:r>
              <a:rPr lang="pl-PL" dirty="0" err="1">
                <a:sym typeface="Wingdings" panose="05000000000000000000" pitchFamily="2" charset="2"/>
              </a:rPr>
              <a:t>process</a:t>
            </a:r>
            <a:r>
              <a:rPr lang="pl-PL" dirty="0">
                <a:sym typeface="Wingdings" panose="05000000000000000000" pitchFamily="2" charset="2"/>
              </a:rPr>
              <a:t> and </a:t>
            </a:r>
            <a:r>
              <a:rPr lang="pl-PL" dirty="0" err="1">
                <a:sym typeface="Wingdings" panose="05000000000000000000" pitchFamily="2" charset="2"/>
              </a:rPr>
              <a:t>outcomes</a:t>
            </a:r>
            <a:endParaRPr lang="pl-PL" dirty="0">
              <a:sym typeface="Wingdings" panose="05000000000000000000" pitchFamily="2" charset="2"/>
            </a:endParaRPr>
          </a:p>
          <a:p>
            <a:pPr marL="514350" indent="-514350">
              <a:buAutoNum type="arabicParenR"/>
            </a:pPr>
            <a:r>
              <a:rPr lang="pl-PL" dirty="0">
                <a:sym typeface="Wingdings" panose="05000000000000000000" pitchFamily="2" charset="2"/>
              </a:rPr>
              <a:t>For </a:t>
            </a:r>
            <a:r>
              <a:rPr lang="pl-PL" dirty="0" err="1">
                <a:sym typeface="Wingdings" panose="05000000000000000000" pitchFamily="2" charset="2"/>
              </a:rPr>
              <a:t>whom</a:t>
            </a:r>
            <a:r>
              <a:rPr lang="pl-PL" dirty="0">
                <a:sym typeface="Wingdings" panose="05000000000000000000" pitchFamily="2" charset="2"/>
              </a:rPr>
              <a:t> </a:t>
            </a:r>
            <a:r>
              <a:rPr lang="pl-PL" dirty="0" err="1">
                <a:sym typeface="Wingdings" panose="05000000000000000000" pitchFamily="2" charset="2"/>
              </a:rPr>
              <a:t>evaluation</a:t>
            </a:r>
            <a:r>
              <a:rPr lang="pl-PL" dirty="0">
                <a:sym typeface="Wingdings" panose="05000000000000000000" pitchFamily="2" charset="2"/>
              </a:rPr>
              <a:t> </a:t>
            </a:r>
            <a:r>
              <a:rPr lang="pl-PL" dirty="0" err="1">
                <a:sym typeface="Wingdings" panose="05000000000000000000" pitchFamily="2" charset="2"/>
              </a:rPr>
              <a:t>is</a:t>
            </a:r>
            <a:r>
              <a:rPr lang="pl-PL" dirty="0">
                <a:sym typeface="Wingdings" panose="05000000000000000000" pitchFamily="2" charset="2"/>
              </a:rPr>
              <a:t> </a:t>
            </a:r>
            <a:r>
              <a:rPr lang="pl-PL" dirty="0" err="1">
                <a:sym typeface="Wingdings" panose="05000000000000000000" pitchFamily="2" charset="2"/>
              </a:rPr>
              <a:t>being</a:t>
            </a:r>
            <a:r>
              <a:rPr lang="pl-PL" dirty="0">
                <a:sym typeface="Wingdings" panose="05000000000000000000" pitchFamily="2" charset="2"/>
              </a:rPr>
              <a:t> </a:t>
            </a:r>
            <a:r>
              <a:rPr lang="pl-PL" dirty="0" err="1">
                <a:sym typeface="Wingdings" panose="05000000000000000000" pitchFamily="2" charset="2"/>
              </a:rPr>
              <a:t>done</a:t>
            </a:r>
            <a:r>
              <a:rPr lang="pl-PL" dirty="0">
                <a:sym typeface="Wingdings" panose="05000000000000000000" pitchFamily="2" charset="2"/>
              </a:rPr>
              <a:t>?  for the </a:t>
            </a:r>
            <a:r>
              <a:rPr lang="pl-PL" dirty="0" err="1">
                <a:sym typeface="Wingdings" panose="05000000000000000000" pitchFamily="2" charset="2"/>
              </a:rPr>
              <a:t>community</a:t>
            </a:r>
            <a:r>
              <a:rPr lang="pl-PL" dirty="0">
                <a:sym typeface="Wingdings" panose="05000000000000000000" pitchFamily="2" charset="2"/>
              </a:rPr>
              <a:t> to </a:t>
            </a:r>
            <a:r>
              <a:rPr lang="pl-PL" dirty="0" err="1">
                <a:sym typeface="Wingdings" panose="05000000000000000000" pitchFamily="2" charset="2"/>
              </a:rPr>
              <a:t>learn</a:t>
            </a:r>
            <a:r>
              <a:rPr lang="pl-PL" dirty="0">
                <a:sym typeface="Wingdings" panose="05000000000000000000" pitchFamily="2" charset="2"/>
              </a:rPr>
              <a:t>, </a:t>
            </a:r>
            <a:r>
              <a:rPr lang="pl-PL" dirty="0" err="1">
                <a:sym typeface="Wingdings" panose="05000000000000000000" pitchFamily="2" charset="2"/>
              </a:rPr>
              <a:t>stakeholder</a:t>
            </a:r>
            <a:r>
              <a:rPr lang="pl-PL" dirty="0">
                <a:sym typeface="Wingdings" panose="05000000000000000000" pitchFamily="2" charset="2"/>
              </a:rPr>
              <a:t> </a:t>
            </a:r>
            <a:r>
              <a:rPr lang="pl-PL" dirty="0" err="1">
                <a:sym typeface="Wingdings" panose="05000000000000000000" pitchFamily="2" charset="2"/>
              </a:rPr>
              <a:t>groups</a:t>
            </a:r>
            <a:endParaRPr lang="pl-PL" dirty="0"/>
          </a:p>
        </p:txBody>
      </p:sp>
      <p:sp>
        <p:nvSpPr>
          <p:cNvPr id="6" name="Prostokąt 5">
            <a:extLst>
              <a:ext uri="{FF2B5EF4-FFF2-40B4-BE49-F238E27FC236}">
                <a16:creationId xmlns:a16="http://schemas.microsoft.com/office/drawing/2014/main" id="{492EF32D-ABCF-4EEF-9658-8CC7B1411A63}"/>
              </a:ext>
            </a:extLst>
          </p:cNvPr>
          <p:cNvSpPr/>
          <p:nvPr/>
        </p:nvSpPr>
        <p:spPr>
          <a:xfrm>
            <a:off x="378942" y="5869186"/>
            <a:ext cx="9547655" cy="307777"/>
          </a:xfrm>
          <a:prstGeom prst="rect">
            <a:avLst/>
          </a:prstGeom>
        </p:spPr>
        <p:txBody>
          <a:bodyPr wrap="square">
            <a:spAutoFit/>
          </a:bodyPr>
          <a:lstStyle/>
          <a:p>
            <a:r>
              <a:rPr lang="pl-PL" sz="1400" dirty="0"/>
              <a:t>Source: https://www.betterevaluation.org/en/plan/approach/participatory_evaluation</a:t>
            </a:r>
          </a:p>
        </p:txBody>
      </p:sp>
    </p:spTree>
    <p:extLst>
      <p:ext uri="{BB962C8B-B14F-4D97-AF65-F5344CB8AC3E}">
        <p14:creationId xmlns:p14="http://schemas.microsoft.com/office/powerpoint/2010/main" val="32015658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1E52493-C899-4D2E-9648-CAF0EE44A6DD}"/>
              </a:ext>
            </a:extLst>
          </p:cNvPr>
          <p:cNvSpPr>
            <a:spLocks noGrp="1"/>
          </p:cNvSpPr>
          <p:nvPr>
            <p:ph type="title"/>
          </p:nvPr>
        </p:nvSpPr>
        <p:spPr/>
        <p:txBody>
          <a:bodyPr/>
          <a:lstStyle/>
          <a:p>
            <a:r>
              <a:rPr lang="pl-PL" dirty="0" err="1"/>
              <a:t>Participatory</a:t>
            </a:r>
            <a:r>
              <a:rPr lang="pl-PL" dirty="0"/>
              <a:t> </a:t>
            </a:r>
            <a:r>
              <a:rPr lang="pl-PL" dirty="0" err="1"/>
              <a:t>evaluation</a:t>
            </a:r>
            <a:endParaRPr lang="pl-PL" dirty="0"/>
          </a:p>
        </p:txBody>
      </p:sp>
      <p:sp>
        <p:nvSpPr>
          <p:cNvPr id="3" name="Symbol zastępczy zawartości 2">
            <a:extLst>
              <a:ext uri="{FF2B5EF4-FFF2-40B4-BE49-F238E27FC236}">
                <a16:creationId xmlns:a16="http://schemas.microsoft.com/office/drawing/2014/main" id="{27624073-6455-43AA-854A-535C1BF20403}"/>
              </a:ext>
            </a:extLst>
          </p:cNvPr>
          <p:cNvSpPr>
            <a:spLocks noGrp="1"/>
          </p:cNvSpPr>
          <p:nvPr>
            <p:ph idx="1"/>
          </p:nvPr>
        </p:nvSpPr>
        <p:spPr>
          <a:xfrm>
            <a:off x="838200" y="1485900"/>
            <a:ext cx="10515600" cy="4691063"/>
          </a:xfrm>
        </p:spPr>
        <p:txBody>
          <a:bodyPr/>
          <a:lstStyle/>
          <a:p>
            <a:pPr marL="0" indent="0">
              <a:buNone/>
            </a:pPr>
            <a:r>
              <a:rPr lang="pl-PL" dirty="0"/>
              <a:t>T</a:t>
            </a:r>
            <a:r>
              <a:rPr lang="en-US" dirty="0"/>
              <a:t>here are a number of ways to use </a:t>
            </a:r>
            <a:r>
              <a:rPr lang="en-US" b="1" dirty="0"/>
              <a:t>participatory methods</a:t>
            </a:r>
            <a:r>
              <a:rPr lang="en-US" dirty="0"/>
              <a:t>:</a:t>
            </a:r>
            <a:endParaRPr lang="pl-PL" dirty="0"/>
          </a:p>
          <a:p>
            <a:endParaRPr lang="pl-PL" dirty="0"/>
          </a:p>
        </p:txBody>
      </p:sp>
      <p:graphicFrame>
        <p:nvGraphicFramePr>
          <p:cNvPr id="6" name="Diagram 5">
            <a:extLst>
              <a:ext uri="{FF2B5EF4-FFF2-40B4-BE49-F238E27FC236}">
                <a16:creationId xmlns:a16="http://schemas.microsoft.com/office/drawing/2014/main" id="{3A62EED8-7697-4F62-A736-EDBABD6F1087}"/>
              </a:ext>
            </a:extLst>
          </p:cNvPr>
          <p:cNvGraphicFramePr/>
          <p:nvPr>
            <p:extLst>
              <p:ext uri="{D42A27DB-BD31-4B8C-83A1-F6EECF244321}">
                <p14:modId xmlns:p14="http://schemas.microsoft.com/office/powerpoint/2010/main" val="3808018228"/>
              </p:ext>
            </p:extLst>
          </p:nvPr>
        </p:nvGraphicFramePr>
        <p:xfrm>
          <a:off x="955221" y="2326821"/>
          <a:ext cx="9707335" cy="3754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022378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E61CE32-FF3D-4C07-90EA-DB579FDDDC97}"/>
              </a:ext>
            </a:extLst>
          </p:cNvPr>
          <p:cNvSpPr>
            <a:spLocks noGrp="1"/>
          </p:cNvSpPr>
          <p:nvPr>
            <p:ph type="title"/>
          </p:nvPr>
        </p:nvSpPr>
        <p:spPr/>
        <p:txBody>
          <a:bodyPr/>
          <a:lstStyle/>
          <a:p>
            <a:r>
              <a:rPr lang="pl-PL" dirty="0" err="1"/>
              <a:t>Indicators</a:t>
            </a:r>
            <a:endParaRPr lang="pl-PL" dirty="0"/>
          </a:p>
        </p:txBody>
      </p:sp>
      <p:graphicFrame>
        <p:nvGraphicFramePr>
          <p:cNvPr id="4" name="Diagram 3">
            <a:extLst>
              <a:ext uri="{FF2B5EF4-FFF2-40B4-BE49-F238E27FC236}">
                <a16:creationId xmlns:a16="http://schemas.microsoft.com/office/drawing/2014/main" id="{8E4D8F70-249F-464B-80C9-0BEAC751BEF3}"/>
              </a:ext>
            </a:extLst>
          </p:cNvPr>
          <p:cNvGraphicFramePr/>
          <p:nvPr>
            <p:extLst>
              <p:ext uri="{D42A27DB-BD31-4B8C-83A1-F6EECF244321}">
                <p14:modId xmlns:p14="http://schemas.microsoft.com/office/powerpoint/2010/main" val="2972004351"/>
              </p:ext>
            </p:extLst>
          </p:nvPr>
        </p:nvGraphicFramePr>
        <p:xfrm>
          <a:off x="-636814" y="1825625"/>
          <a:ext cx="4784272" cy="25585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a:extLst>
              <a:ext uri="{FF2B5EF4-FFF2-40B4-BE49-F238E27FC236}">
                <a16:creationId xmlns:a16="http://schemas.microsoft.com/office/drawing/2014/main" id="{3CB15F5E-4E78-4B67-8610-2BF3CF302013}"/>
              </a:ext>
            </a:extLst>
          </p:cNvPr>
          <p:cNvGraphicFramePr/>
          <p:nvPr>
            <p:extLst>
              <p:ext uri="{D42A27DB-BD31-4B8C-83A1-F6EECF244321}">
                <p14:modId xmlns:p14="http://schemas.microsoft.com/office/powerpoint/2010/main" val="1387002264"/>
              </p:ext>
            </p:extLst>
          </p:nvPr>
        </p:nvGraphicFramePr>
        <p:xfrm>
          <a:off x="3600450" y="163890"/>
          <a:ext cx="7279822" cy="318853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Symbol zastępczy zawartości 2">
            <a:extLst>
              <a:ext uri="{FF2B5EF4-FFF2-40B4-BE49-F238E27FC236}">
                <a16:creationId xmlns:a16="http://schemas.microsoft.com/office/drawing/2014/main" id="{9D8BDAD9-D64E-4EB5-BAD6-86E19614761E}"/>
              </a:ext>
            </a:extLst>
          </p:cNvPr>
          <p:cNvSpPr>
            <a:spLocks noGrp="1"/>
          </p:cNvSpPr>
          <p:nvPr>
            <p:ph idx="1"/>
          </p:nvPr>
        </p:nvSpPr>
        <p:spPr>
          <a:xfrm>
            <a:off x="4073978" y="2815091"/>
            <a:ext cx="7418614" cy="2960234"/>
          </a:xfrm>
        </p:spPr>
        <p:txBody>
          <a:bodyPr>
            <a:normAutofit fontScale="85000" lnSpcReduction="10000"/>
          </a:bodyPr>
          <a:lstStyle/>
          <a:p>
            <a:r>
              <a:rPr lang="pl-PL" dirty="0" err="1"/>
              <a:t>Number</a:t>
            </a:r>
            <a:r>
              <a:rPr lang="pl-PL" dirty="0"/>
              <a:t> of: </a:t>
            </a:r>
            <a:r>
              <a:rPr lang="pl-PL" dirty="0" err="1"/>
              <a:t>people</a:t>
            </a:r>
            <a:r>
              <a:rPr lang="pl-PL" dirty="0"/>
              <a:t> </a:t>
            </a:r>
            <a:r>
              <a:rPr lang="pl-PL" dirty="0" err="1"/>
              <a:t>involved</a:t>
            </a:r>
            <a:r>
              <a:rPr lang="pl-PL" dirty="0"/>
              <a:t>, </a:t>
            </a:r>
            <a:r>
              <a:rPr lang="pl-PL" dirty="0" err="1"/>
              <a:t>participants</a:t>
            </a:r>
            <a:r>
              <a:rPr lang="pl-PL" dirty="0"/>
              <a:t>, </a:t>
            </a:r>
            <a:r>
              <a:rPr lang="pl-PL" dirty="0" err="1"/>
              <a:t>meeting</a:t>
            </a:r>
            <a:r>
              <a:rPr lang="pl-PL" dirty="0"/>
              <a:t> </a:t>
            </a:r>
            <a:r>
              <a:rPr lang="pl-PL" dirty="0" err="1"/>
              <a:t>held</a:t>
            </a:r>
            <a:r>
              <a:rPr lang="pl-PL" dirty="0"/>
              <a:t>, </a:t>
            </a:r>
            <a:r>
              <a:rPr lang="pl-PL" dirty="0" err="1"/>
              <a:t>tools</a:t>
            </a:r>
            <a:r>
              <a:rPr lang="pl-PL" dirty="0"/>
              <a:t> </a:t>
            </a:r>
            <a:r>
              <a:rPr lang="pl-PL" dirty="0" err="1"/>
              <a:t>used</a:t>
            </a:r>
            <a:r>
              <a:rPr lang="pl-PL" dirty="0"/>
              <a:t>, feedback </a:t>
            </a:r>
            <a:r>
              <a:rPr lang="pl-PL" dirty="0" err="1"/>
              <a:t>received</a:t>
            </a:r>
            <a:endParaRPr lang="pl-PL" dirty="0"/>
          </a:p>
          <a:p>
            <a:r>
              <a:rPr lang="pl-PL" dirty="0" err="1"/>
              <a:t>Percentage</a:t>
            </a:r>
            <a:r>
              <a:rPr lang="pl-PL" dirty="0"/>
              <a:t> of:  </a:t>
            </a:r>
            <a:r>
              <a:rPr lang="en-US" dirty="0"/>
              <a:t>groups/tools and methods/positive feedbacks received</a:t>
            </a:r>
            <a:endParaRPr lang="pl-PL" dirty="0"/>
          </a:p>
          <a:p>
            <a:r>
              <a:rPr lang="en-US" dirty="0"/>
              <a:t>Type or level of</a:t>
            </a:r>
            <a:r>
              <a:rPr lang="pl-PL" dirty="0"/>
              <a:t> </a:t>
            </a:r>
            <a:r>
              <a:rPr lang="en-US" dirty="0"/>
              <a:t>people involved/participants/meetings held/elements/tools used/satisfaction</a:t>
            </a:r>
            <a:endParaRPr lang="pl-PL" dirty="0"/>
          </a:p>
          <a:p>
            <a:r>
              <a:rPr lang="en-US" dirty="0"/>
              <a:t>Proportion or type of</a:t>
            </a:r>
            <a:r>
              <a:rPr lang="pl-PL" dirty="0"/>
              <a:t>: </a:t>
            </a:r>
            <a:r>
              <a:rPr lang="en-US" dirty="0"/>
              <a:t>groups/tools and methods/feedbacks receive</a:t>
            </a:r>
            <a:r>
              <a:rPr lang="pl-PL" dirty="0"/>
              <a:t>d</a:t>
            </a:r>
          </a:p>
        </p:txBody>
      </p:sp>
    </p:spTree>
    <p:extLst>
      <p:ext uri="{BB962C8B-B14F-4D97-AF65-F5344CB8AC3E}">
        <p14:creationId xmlns:p14="http://schemas.microsoft.com/office/powerpoint/2010/main" val="22971473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3ACDBF-0BFC-458E-A929-360D8F672616}"/>
              </a:ext>
            </a:extLst>
          </p:cNvPr>
          <p:cNvSpPr>
            <a:spLocks noGrp="1"/>
          </p:cNvSpPr>
          <p:nvPr>
            <p:ph type="title"/>
          </p:nvPr>
        </p:nvSpPr>
        <p:spPr>
          <a:xfrm>
            <a:off x="838200" y="365126"/>
            <a:ext cx="10515600" cy="818696"/>
          </a:xfrm>
        </p:spPr>
        <p:txBody>
          <a:bodyPr/>
          <a:lstStyle/>
          <a:p>
            <a:r>
              <a:rPr lang="pl-PL" dirty="0"/>
              <a:t>SELF-EVALUATION</a:t>
            </a:r>
          </a:p>
        </p:txBody>
      </p:sp>
      <p:sp>
        <p:nvSpPr>
          <p:cNvPr id="3" name="Symbol zastępczy zawartości 2">
            <a:extLst>
              <a:ext uri="{FF2B5EF4-FFF2-40B4-BE49-F238E27FC236}">
                <a16:creationId xmlns:a16="http://schemas.microsoft.com/office/drawing/2014/main" id="{34ADFB87-B2E4-4012-9778-BB71B77BA25A}"/>
              </a:ext>
            </a:extLst>
          </p:cNvPr>
          <p:cNvSpPr>
            <a:spLocks noGrp="1"/>
          </p:cNvSpPr>
          <p:nvPr>
            <p:ph idx="1"/>
          </p:nvPr>
        </p:nvSpPr>
        <p:spPr>
          <a:xfrm>
            <a:off x="106135" y="1053193"/>
            <a:ext cx="11895365" cy="5123770"/>
          </a:xfrm>
        </p:spPr>
        <p:txBody>
          <a:bodyPr>
            <a:normAutofit fontScale="55000" lnSpcReduction="20000"/>
          </a:bodyPr>
          <a:lstStyle/>
          <a:p>
            <a:pPr marL="0" indent="0" algn="ctr">
              <a:spcAft>
                <a:spcPts val="600"/>
              </a:spcAft>
              <a:buNone/>
            </a:pPr>
            <a:r>
              <a:rPr lang="pl-PL" sz="3400" b="1" dirty="0"/>
              <a:t>V</a:t>
            </a:r>
            <a:r>
              <a:rPr lang="en-US" sz="3400" b="1" dirty="0" err="1"/>
              <a:t>aluable</a:t>
            </a:r>
            <a:r>
              <a:rPr lang="en-US" sz="3400" b="1" dirty="0"/>
              <a:t> tool for assessing your progress, identifying areas for improvement, and your performance in a project</a:t>
            </a:r>
            <a:endParaRPr lang="pl-PL" sz="3400" b="1" dirty="0"/>
          </a:p>
          <a:p>
            <a:pPr marL="0" indent="0" algn="just">
              <a:buNone/>
            </a:pPr>
            <a:r>
              <a:rPr lang="en-US" sz="2900" dirty="0"/>
              <a:t>1.</a:t>
            </a:r>
            <a:r>
              <a:rPr lang="pl-PL" sz="2900" dirty="0"/>
              <a:t> </a:t>
            </a:r>
            <a:r>
              <a:rPr lang="en-US" sz="2900" b="1" dirty="0"/>
              <a:t>Reflection: </a:t>
            </a:r>
            <a:r>
              <a:rPr lang="en-US" sz="2900" dirty="0"/>
              <a:t>Consider what went well, what challenges you faced, and what lessons you learned. </a:t>
            </a:r>
            <a:endParaRPr lang="pl-PL" sz="2900" dirty="0"/>
          </a:p>
          <a:p>
            <a:pPr marL="0" indent="0" algn="just">
              <a:buNone/>
            </a:pPr>
            <a:r>
              <a:rPr lang="en-US" sz="2900" dirty="0"/>
              <a:t>2.</a:t>
            </a:r>
            <a:r>
              <a:rPr lang="pl-PL" sz="2900" dirty="0"/>
              <a:t> </a:t>
            </a:r>
            <a:r>
              <a:rPr lang="en-US" sz="2900" b="1" dirty="0"/>
              <a:t>Goal Assessment: </a:t>
            </a:r>
            <a:r>
              <a:rPr lang="en-US" sz="2900" dirty="0"/>
              <a:t>Determine if you achieved your objectives and if not, identify the reasons behind any shortcomings. </a:t>
            </a:r>
          </a:p>
          <a:p>
            <a:pPr marL="0" indent="0" algn="just">
              <a:buNone/>
            </a:pPr>
            <a:r>
              <a:rPr lang="en-US" sz="2900" dirty="0"/>
              <a:t>3.</a:t>
            </a:r>
            <a:r>
              <a:rPr lang="pl-PL" sz="2900" dirty="0"/>
              <a:t> </a:t>
            </a:r>
            <a:r>
              <a:rPr lang="en-US" sz="2900" b="1" dirty="0"/>
              <a:t>SWOT Analysis: </a:t>
            </a:r>
            <a:r>
              <a:rPr lang="en-US" sz="2900" dirty="0"/>
              <a:t>Conduct a SWOT (Strengths, Weaknesses, Opportunities, Threats) in terms of skills, knowledge, and resources. </a:t>
            </a:r>
            <a:endParaRPr lang="pl-PL" sz="2900" dirty="0"/>
          </a:p>
          <a:p>
            <a:pPr marL="0" indent="0" algn="just">
              <a:buNone/>
            </a:pPr>
            <a:r>
              <a:rPr lang="en-US" sz="2900" dirty="0"/>
              <a:t>4.</a:t>
            </a:r>
            <a:r>
              <a:rPr lang="pl-PL" sz="2900" dirty="0"/>
              <a:t> </a:t>
            </a:r>
            <a:r>
              <a:rPr lang="en-US" sz="2900" b="1" dirty="0"/>
              <a:t>Feedback Analysis: </a:t>
            </a:r>
            <a:r>
              <a:rPr lang="en-US" sz="2900" dirty="0"/>
              <a:t>Seek feedback from colleagues, team members, or supervisors who were involved in the project. Request constructive criticism about your performance, communication, teamwork, and overall contribution.</a:t>
            </a:r>
          </a:p>
          <a:p>
            <a:pPr marL="0" indent="0" algn="just">
              <a:buNone/>
            </a:pPr>
            <a:r>
              <a:rPr lang="en-US" sz="2900" dirty="0"/>
              <a:t>5.</a:t>
            </a:r>
            <a:r>
              <a:rPr lang="pl-PL" sz="2900" dirty="0"/>
              <a:t> </a:t>
            </a:r>
            <a:r>
              <a:rPr lang="en-US" sz="2900" b="1" dirty="0"/>
              <a:t>Documentation Review: </a:t>
            </a:r>
            <a:r>
              <a:rPr lang="en-US" sz="2900" dirty="0"/>
              <a:t>Analyze the project documentation, such as project plans, reports, and milestones. Assess how well you adhered to the established plans and timelines. Evaluate the quality and accuracy of your work and identify any areas where you could have improved.</a:t>
            </a:r>
          </a:p>
          <a:p>
            <a:pPr marL="0" indent="0" algn="just">
              <a:buNone/>
            </a:pPr>
            <a:r>
              <a:rPr lang="en-US" sz="2900" dirty="0"/>
              <a:t>6.</a:t>
            </a:r>
            <a:r>
              <a:rPr lang="pl-PL" sz="2900" dirty="0"/>
              <a:t> </a:t>
            </a:r>
            <a:r>
              <a:rPr lang="en-US" sz="2900" b="1" dirty="0"/>
              <a:t>Self-Assessment Questionnaires: </a:t>
            </a:r>
            <a:r>
              <a:rPr lang="en-US" sz="2900" dirty="0"/>
              <a:t>Use self-assessment questionnaires or checklists tailored to project management or specific project roles. </a:t>
            </a:r>
            <a:endParaRPr lang="pl-PL" sz="2900" dirty="0"/>
          </a:p>
          <a:p>
            <a:pPr marL="0" indent="0" algn="just">
              <a:buNone/>
            </a:pPr>
            <a:r>
              <a:rPr lang="en-US" sz="2900" dirty="0"/>
              <a:t>7.</a:t>
            </a:r>
            <a:r>
              <a:rPr lang="pl-PL" sz="2900" dirty="0"/>
              <a:t> </a:t>
            </a:r>
            <a:r>
              <a:rPr lang="en-US" sz="2900" b="1" dirty="0"/>
              <a:t>Peer Evaluation: </a:t>
            </a:r>
            <a:r>
              <a:rPr lang="en-US" sz="2900" dirty="0"/>
              <a:t>Collaborate with your project team members to conduct peer evaluations. Allow them to provide feedback on your performance and contributions. This process can give you a different perspective and highlight areas for improvement that you might not have considered.</a:t>
            </a:r>
          </a:p>
          <a:p>
            <a:pPr marL="0" indent="0" algn="just">
              <a:buNone/>
            </a:pPr>
            <a:r>
              <a:rPr lang="en-US" sz="2900" dirty="0"/>
              <a:t>8.</a:t>
            </a:r>
            <a:r>
              <a:rPr lang="pl-PL" sz="2900" dirty="0"/>
              <a:t> </a:t>
            </a:r>
            <a:r>
              <a:rPr lang="en-US" sz="2900" b="1" dirty="0"/>
              <a:t>Metrics and Key Performance Indicators (KPIs): </a:t>
            </a:r>
            <a:r>
              <a:rPr lang="en-US" sz="2900" dirty="0"/>
              <a:t>Evaluate your performance based on these quantifiable measures. Analyze trends, variances, and any gaps between the actual results and the desired targets.</a:t>
            </a:r>
          </a:p>
          <a:p>
            <a:pPr marL="0" indent="0" algn="just">
              <a:buNone/>
            </a:pPr>
            <a:r>
              <a:rPr lang="en-US" sz="2900" dirty="0"/>
              <a:t>9.</a:t>
            </a:r>
            <a:r>
              <a:rPr lang="pl-PL" sz="2900" dirty="0"/>
              <a:t> </a:t>
            </a:r>
            <a:r>
              <a:rPr lang="en-US" sz="2900" b="1" dirty="0"/>
              <a:t>Self-Reflection Journal: </a:t>
            </a:r>
            <a:r>
              <a:rPr lang="en-US" sz="2900" dirty="0"/>
              <a:t>Maintain a journal throughout the project, documenting your thoughts, challenges, successes, and failures. Regularly review your journal to identify patterns, track your progress, and gain insights into your personal growth.</a:t>
            </a:r>
          </a:p>
          <a:p>
            <a:pPr marL="0" indent="0" algn="just">
              <a:buNone/>
            </a:pPr>
            <a:r>
              <a:rPr lang="en-US" sz="2900" dirty="0"/>
              <a:t>10.</a:t>
            </a:r>
            <a:r>
              <a:rPr lang="pl-PL" sz="2900" dirty="0"/>
              <a:t> </a:t>
            </a:r>
            <a:r>
              <a:rPr lang="en-US" sz="2900" b="1" dirty="0"/>
              <a:t>Continuous Learning and Development: </a:t>
            </a:r>
            <a:r>
              <a:rPr lang="en-US" sz="2900" dirty="0"/>
              <a:t>Embrace a growth mindset and actively seek opportunities for continuous learning and development. Engage in training, workshops, or online courses relevant to your project or area of expertise. Regularly update your knowledge and skills to improve future project performance.</a:t>
            </a:r>
          </a:p>
        </p:txBody>
      </p:sp>
    </p:spTree>
    <p:extLst>
      <p:ext uri="{BB962C8B-B14F-4D97-AF65-F5344CB8AC3E}">
        <p14:creationId xmlns:p14="http://schemas.microsoft.com/office/powerpoint/2010/main" val="900148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C92CCE9-FA49-49F5-955A-FF9A5CE90874}"/>
              </a:ext>
            </a:extLst>
          </p:cNvPr>
          <p:cNvSpPr>
            <a:spLocks noGrp="1"/>
          </p:cNvSpPr>
          <p:nvPr>
            <p:ph type="title"/>
          </p:nvPr>
        </p:nvSpPr>
        <p:spPr/>
        <p:txBody>
          <a:bodyPr/>
          <a:lstStyle/>
          <a:p>
            <a:r>
              <a:rPr lang="pl-PL" dirty="0"/>
              <a:t>E</a:t>
            </a:r>
            <a:r>
              <a:rPr lang="en-US" dirty="0" err="1"/>
              <a:t>xercise</a:t>
            </a:r>
            <a:r>
              <a:rPr lang="en-US" dirty="0"/>
              <a:t> for self-evaluation</a:t>
            </a:r>
            <a:endParaRPr lang="pl-PL" dirty="0"/>
          </a:p>
        </p:txBody>
      </p:sp>
      <p:sp>
        <p:nvSpPr>
          <p:cNvPr id="3" name="Symbol zastępczy zawartości 2">
            <a:extLst>
              <a:ext uri="{FF2B5EF4-FFF2-40B4-BE49-F238E27FC236}">
                <a16:creationId xmlns:a16="http://schemas.microsoft.com/office/drawing/2014/main" id="{B8EB6FBB-6B3F-446F-BBC1-42682AF4BA99}"/>
              </a:ext>
            </a:extLst>
          </p:cNvPr>
          <p:cNvSpPr>
            <a:spLocks noGrp="1"/>
          </p:cNvSpPr>
          <p:nvPr>
            <p:ph idx="1"/>
          </p:nvPr>
        </p:nvSpPr>
        <p:spPr>
          <a:xfrm>
            <a:off x="1012371" y="1404257"/>
            <a:ext cx="10891157" cy="4772706"/>
          </a:xfrm>
        </p:spPr>
        <p:txBody>
          <a:bodyPr>
            <a:normAutofit fontScale="77500" lnSpcReduction="20000"/>
          </a:bodyPr>
          <a:lstStyle/>
          <a:p>
            <a:pPr marL="0" indent="0">
              <a:buNone/>
            </a:pPr>
            <a:r>
              <a:rPr lang="en-US" dirty="0"/>
              <a:t>Traffic Light Reflection: </a:t>
            </a:r>
            <a:r>
              <a:rPr lang="pl-PL" dirty="0"/>
              <a:t>U</a:t>
            </a:r>
            <a:r>
              <a:rPr lang="en-US" dirty="0"/>
              <a:t>se the traffic light colors (red, yellow, green) as a framework for self-evaluation.</a:t>
            </a:r>
          </a:p>
          <a:p>
            <a:pPr lvl="1"/>
            <a:r>
              <a:rPr lang="en-US" dirty="0">
                <a:solidFill>
                  <a:srgbClr val="FF0000"/>
                </a:solidFill>
              </a:rPr>
              <a:t>Red Light </a:t>
            </a:r>
            <a:r>
              <a:rPr lang="en-US" dirty="0"/>
              <a:t>(Stop): </a:t>
            </a:r>
            <a:r>
              <a:rPr lang="pl-PL" dirty="0"/>
              <a:t>I</a:t>
            </a:r>
            <a:r>
              <a:rPr lang="en-US" dirty="0" err="1"/>
              <a:t>dentify</a:t>
            </a:r>
            <a:r>
              <a:rPr lang="en-US" dirty="0"/>
              <a:t> one aspect of </a:t>
            </a:r>
            <a:r>
              <a:rPr lang="pl-PL" dirty="0" err="1"/>
              <a:t>your</a:t>
            </a:r>
            <a:r>
              <a:rPr lang="en-US" dirty="0"/>
              <a:t> performance or work that </a:t>
            </a:r>
            <a:r>
              <a:rPr lang="pl-PL" dirty="0" err="1"/>
              <a:t>you</a:t>
            </a:r>
            <a:r>
              <a:rPr lang="en-US" dirty="0"/>
              <a:t> feel needs improvement or didn't meet </a:t>
            </a:r>
            <a:r>
              <a:rPr lang="pl-PL" dirty="0" err="1"/>
              <a:t>your</a:t>
            </a:r>
            <a:r>
              <a:rPr lang="pl-PL" dirty="0"/>
              <a:t> </a:t>
            </a:r>
            <a:r>
              <a:rPr lang="en-US" dirty="0"/>
              <a:t>expectations. It could be a challenge </a:t>
            </a:r>
            <a:r>
              <a:rPr lang="pl-PL" dirty="0" err="1"/>
              <a:t>you</a:t>
            </a:r>
            <a:r>
              <a:rPr lang="pl-PL" dirty="0"/>
              <a:t> </a:t>
            </a:r>
            <a:r>
              <a:rPr lang="en-US" dirty="0"/>
              <a:t>faced, a concept </a:t>
            </a:r>
            <a:r>
              <a:rPr lang="pl-PL" dirty="0" err="1"/>
              <a:t>you</a:t>
            </a:r>
            <a:r>
              <a:rPr lang="pl-PL" dirty="0"/>
              <a:t> </a:t>
            </a:r>
            <a:r>
              <a:rPr lang="en-US" dirty="0"/>
              <a:t>struggled with, or an area where </a:t>
            </a:r>
            <a:r>
              <a:rPr lang="pl-PL" dirty="0" err="1"/>
              <a:t>you</a:t>
            </a:r>
            <a:r>
              <a:rPr lang="pl-PL" dirty="0"/>
              <a:t> </a:t>
            </a:r>
            <a:r>
              <a:rPr lang="en-US" dirty="0"/>
              <a:t>feel</a:t>
            </a:r>
            <a:r>
              <a:rPr lang="pl-PL" dirty="0"/>
              <a:t> </a:t>
            </a:r>
            <a:r>
              <a:rPr lang="pl-PL" dirty="0" err="1"/>
              <a:t>unsure</a:t>
            </a:r>
            <a:r>
              <a:rPr lang="pl-PL" dirty="0"/>
              <a:t>.</a:t>
            </a:r>
          </a:p>
          <a:p>
            <a:pPr lvl="1"/>
            <a:r>
              <a:rPr lang="en-US" dirty="0">
                <a:solidFill>
                  <a:srgbClr val="FFFF00"/>
                </a:solidFill>
              </a:rPr>
              <a:t>Yellow Light </a:t>
            </a:r>
            <a:r>
              <a:rPr lang="en-US" dirty="0"/>
              <a:t>(Caution): </a:t>
            </a:r>
            <a:r>
              <a:rPr lang="pl-PL" dirty="0"/>
              <a:t>I</a:t>
            </a:r>
            <a:r>
              <a:rPr lang="en-US" dirty="0" err="1"/>
              <a:t>dentify</a:t>
            </a:r>
            <a:r>
              <a:rPr lang="en-US" dirty="0"/>
              <a:t> one aspect of </a:t>
            </a:r>
            <a:r>
              <a:rPr lang="pl-PL" dirty="0" err="1"/>
              <a:t>your</a:t>
            </a:r>
            <a:r>
              <a:rPr lang="en-US" dirty="0"/>
              <a:t> performance or work that </a:t>
            </a:r>
            <a:r>
              <a:rPr lang="pl-PL" dirty="0" err="1"/>
              <a:t>you</a:t>
            </a:r>
            <a:r>
              <a:rPr lang="pl-PL" dirty="0"/>
              <a:t> </a:t>
            </a:r>
            <a:r>
              <a:rPr lang="en-US" dirty="0"/>
              <a:t>feel was average or could </a:t>
            </a:r>
            <a:r>
              <a:rPr lang="pl-PL" dirty="0"/>
              <a:t>be </a:t>
            </a:r>
            <a:r>
              <a:rPr lang="pl-PL" dirty="0" err="1"/>
              <a:t>improved</a:t>
            </a:r>
            <a:r>
              <a:rPr lang="en-US" dirty="0"/>
              <a:t>. This could be an area where</a:t>
            </a:r>
            <a:r>
              <a:rPr lang="pl-PL" dirty="0"/>
              <a:t> </a:t>
            </a:r>
            <a:r>
              <a:rPr lang="pl-PL" dirty="0" err="1"/>
              <a:t>you</a:t>
            </a:r>
            <a:r>
              <a:rPr lang="pl-PL" dirty="0"/>
              <a:t> </a:t>
            </a:r>
            <a:r>
              <a:rPr lang="en-US" dirty="0"/>
              <a:t>have made progress but still have room to grow</a:t>
            </a:r>
            <a:r>
              <a:rPr lang="pl-PL" dirty="0"/>
              <a:t>.</a:t>
            </a:r>
          </a:p>
          <a:p>
            <a:pPr lvl="1"/>
            <a:r>
              <a:rPr lang="en-US" dirty="0">
                <a:solidFill>
                  <a:srgbClr val="00B050"/>
                </a:solidFill>
              </a:rPr>
              <a:t>Green Light </a:t>
            </a:r>
            <a:r>
              <a:rPr lang="en-US" dirty="0"/>
              <a:t>(Go): </a:t>
            </a:r>
            <a:r>
              <a:rPr lang="pl-PL" dirty="0"/>
              <a:t>I</a:t>
            </a:r>
            <a:r>
              <a:rPr lang="en-US" dirty="0" err="1"/>
              <a:t>dentify</a:t>
            </a:r>
            <a:r>
              <a:rPr lang="en-US" dirty="0"/>
              <a:t> one aspect of</a:t>
            </a:r>
            <a:r>
              <a:rPr lang="pl-PL" dirty="0"/>
              <a:t> </a:t>
            </a:r>
            <a:r>
              <a:rPr lang="pl-PL" dirty="0" err="1"/>
              <a:t>your</a:t>
            </a:r>
            <a:r>
              <a:rPr lang="en-US" dirty="0"/>
              <a:t> performance or work that</a:t>
            </a:r>
            <a:r>
              <a:rPr lang="pl-PL" dirty="0"/>
              <a:t> </a:t>
            </a:r>
            <a:r>
              <a:rPr lang="pl-PL" dirty="0" err="1"/>
              <a:t>you</a:t>
            </a:r>
            <a:r>
              <a:rPr lang="pl-PL" dirty="0"/>
              <a:t> </a:t>
            </a:r>
            <a:r>
              <a:rPr lang="en-US" dirty="0"/>
              <a:t>feel was a strength or a significant achievement. This could be a skill </a:t>
            </a:r>
            <a:r>
              <a:rPr lang="pl-PL" dirty="0" err="1"/>
              <a:t>you</a:t>
            </a:r>
            <a:r>
              <a:rPr lang="pl-PL" dirty="0"/>
              <a:t> </a:t>
            </a:r>
            <a:r>
              <a:rPr lang="en-US" dirty="0"/>
              <a:t>demonstrated effectively, or a positive outcome </a:t>
            </a:r>
            <a:r>
              <a:rPr lang="pl-PL" dirty="0" err="1"/>
              <a:t>you</a:t>
            </a:r>
            <a:r>
              <a:rPr lang="en-US" dirty="0"/>
              <a:t> achieved.</a:t>
            </a:r>
            <a:endParaRPr lang="pl-PL" dirty="0"/>
          </a:p>
          <a:p>
            <a:pPr lvl="1"/>
            <a:endParaRPr lang="en-US" dirty="0"/>
          </a:p>
          <a:p>
            <a:pPr marL="0" indent="0">
              <a:buNone/>
            </a:pPr>
            <a:r>
              <a:rPr lang="en-US" dirty="0"/>
              <a:t>Reflection and Action: </a:t>
            </a:r>
            <a:r>
              <a:rPr lang="pl-PL" dirty="0"/>
              <a:t>R</a:t>
            </a:r>
            <a:r>
              <a:rPr lang="en-US" dirty="0" err="1"/>
              <a:t>eflect</a:t>
            </a:r>
            <a:r>
              <a:rPr lang="en-US" dirty="0"/>
              <a:t> on </a:t>
            </a:r>
            <a:r>
              <a:rPr lang="pl-PL" dirty="0" err="1"/>
              <a:t>your</a:t>
            </a:r>
            <a:r>
              <a:rPr lang="en-US" dirty="0"/>
              <a:t> red, yellow, and green light areas. </a:t>
            </a:r>
            <a:r>
              <a:rPr lang="pl-PL" dirty="0" err="1"/>
              <a:t>Suggest</a:t>
            </a:r>
            <a:r>
              <a:rPr lang="pl-PL" dirty="0"/>
              <a:t> </a:t>
            </a:r>
            <a:r>
              <a:rPr lang="en-US" dirty="0"/>
              <a:t>specific actions or strategies </a:t>
            </a:r>
            <a:r>
              <a:rPr lang="pl-PL" dirty="0" err="1"/>
              <a:t>you</a:t>
            </a:r>
            <a:r>
              <a:rPr lang="pl-PL" dirty="0"/>
              <a:t> </a:t>
            </a:r>
            <a:r>
              <a:rPr lang="en-US" dirty="0"/>
              <a:t>can take to address the </a:t>
            </a:r>
            <a:r>
              <a:rPr lang="en-US" dirty="0">
                <a:solidFill>
                  <a:srgbClr val="FF0000"/>
                </a:solidFill>
              </a:rPr>
              <a:t>red </a:t>
            </a:r>
            <a:r>
              <a:rPr lang="en-US" dirty="0"/>
              <a:t>and </a:t>
            </a:r>
            <a:r>
              <a:rPr lang="en-US" dirty="0">
                <a:solidFill>
                  <a:srgbClr val="FFFF00"/>
                </a:solidFill>
              </a:rPr>
              <a:t>yellow</a:t>
            </a:r>
            <a:r>
              <a:rPr lang="en-US" dirty="0"/>
              <a:t> light areas and continue building on their </a:t>
            </a:r>
            <a:r>
              <a:rPr lang="en-US" dirty="0">
                <a:solidFill>
                  <a:srgbClr val="00B050"/>
                </a:solidFill>
              </a:rPr>
              <a:t>green</a:t>
            </a:r>
            <a:r>
              <a:rPr lang="en-US" dirty="0"/>
              <a:t> light areas.</a:t>
            </a:r>
            <a:endParaRPr lang="pl-PL" dirty="0"/>
          </a:p>
          <a:p>
            <a:pPr marL="0" indent="0">
              <a:buNone/>
            </a:pPr>
            <a:endParaRPr lang="en-US" dirty="0"/>
          </a:p>
          <a:p>
            <a:pPr marL="0" indent="0">
              <a:buNone/>
            </a:pPr>
            <a:r>
              <a:rPr lang="en-US" dirty="0"/>
              <a:t>Sharing and Discussion: </a:t>
            </a:r>
            <a:r>
              <a:rPr lang="pl-PL" dirty="0"/>
              <a:t>S</a:t>
            </a:r>
            <a:r>
              <a:rPr lang="en-US" dirty="0"/>
              <a:t>hare </a:t>
            </a:r>
            <a:r>
              <a:rPr lang="pl-PL" dirty="0" err="1"/>
              <a:t>your</a:t>
            </a:r>
            <a:r>
              <a:rPr lang="pl-PL" dirty="0"/>
              <a:t> </a:t>
            </a:r>
            <a:r>
              <a:rPr lang="en-US" dirty="0"/>
              <a:t>reflections and actions. </a:t>
            </a:r>
            <a:r>
              <a:rPr lang="pl-PL" dirty="0"/>
              <a:t>D</a:t>
            </a:r>
            <a:r>
              <a:rPr lang="en-US" dirty="0" err="1"/>
              <a:t>iscuss</a:t>
            </a:r>
            <a:r>
              <a:rPr lang="en-US" dirty="0"/>
              <a:t> common challenges, offer suggestions, and support each other in their growth areas.</a:t>
            </a:r>
          </a:p>
          <a:p>
            <a:endParaRPr lang="pl-PL" dirty="0"/>
          </a:p>
        </p:txBody>
      </p:sp>
      <p:pic>
        <p:nvPicPr>
          <p:cNvPr id="7" name="Obraz 6">
            <a:extLst>
              <a:ext uri="{FF2B5EF4-FFF2-40B4-BE49-F238E27FC236}">
                <a16:creationId xmlns:a16="http://schemas.microsoft.com/office/drawing/2014/main" id="{FE47BBD3-1FF5-4C7A-B60E-510E8266DE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50" y="2006374"/>
            <a:ext cx="832236" cy="2845252"/>
          </a:xfrm>
          <a:prstGeom prst="rect">
            <a:avLst/>
          </a:prstGeom>
        </p:spPr>
      </p:pic>
    </p:spTree>
    <p:extLst>
      <p:ext uri="{BB962C8B-B14F-4D97-AF65-F5344CB8AC3E}">
        <p14:creationId xmlns:p14="http://schemas.microsoft.com/office/powerpoint/2010/main" val="27254292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4CDAB02-2302-4B94-B1A1-72172B23685D}"/>
              </a:ext>
            </a:extLst>
          </p:cNvPr>
          <p:cNvSpPr>
            <a:spLocks noGrp="1"/>
          </p:cNvSpPr>
          <p:nvPr>
            <p:ph type="title"/>
          </p:nvPr>
        </p:nvSpPr>
        <p:spPr/>
        <p:txBody>
          <a:bodyPr/>
          <a:lstStyle/>
          <a:p>
            <a:r>
              <a:rPr lang="pl-PL" dirty="0" err="1"/>
              <a:t>Nominal</a:t>
            </a:r>
            <a:r>
              <a:rPr lang="pl-PL" dirty="0"/>
              <a:t> </a:t>
            </a:r>
            <a:r>
              <a:rPr lang="pl-PL" dirty="0" err="1"/>
              <a:t>Group</a:t>
            </a:r>
            <a:r>
              <a:rPr lang="pl-PL" dirty="0"/>
              <a:t> </a:t>
            </a:r>
            <a:r>
              <a:rPr lang="pl-PL" dirty="0" err="1"/>
              <a:t>Technique</a:t>
            </a:r>
            <a:r>
              <a:rPr lang="pl-PL" dirty="0"/>
              <a:t> (NGT)</a:t>
            </a:r>
          </a:p>
        </p:txBody>
      </p:sp>
      <p:sp>
        <p:nvSpPr>
          <p:cNvPr id="3" name="Symbol zastępczy zawartości 2">
            <a:extLst>
              <a:ext uri="{FF2B5EF4-FFF2-40B4-BE49-F238E27FC236}">
                <a16:creationId xmlns:a16="http://schemas.microsoft.com/office/drawing/2014/main" id="{E3C215D1-D04E-44A1-B066-C48C20CF7739}"/>
              </a:ext>
            </a:extLst>
          </p:cNvPr>
          <p:cNvSpPr>
            <a:spLocks noGrp="1"/>
          </p:cNvSpPr>
          <p:nvPr>
            <p:ph idx="1"/>
          </p:nvPr>
        </p:nvSpPr>
        <p:spPr>
          <a:xfrm>
            <a:off x="375557" y="1825625"/>
            <a:ext cx="10978243" cy="4351338"/>
          </a:xfrm>
        </p:spPr>
        <p:txBody>
          <a:bodyPr>
            <a:normAutofit/>
          </a:bodyPr>
          <a:lstStyle/>
          <a:p>
            <a:pPr marL="0" indent="0">
              <a:buNone/>
            </a:pPr>
            <a:r>
              <a:rPr lang="pl-PL" dirty="0"/>
              <a:t>S</a:t>
            </a:r>
            <a:r>
              <a:rPr lang="en-US" dirty="0" err="1"/>
              <a:t>tructured</a:t>
            </a:r>
            <a:r>
              <a:rPr lang="en-US" dirty="0"/>
              <a:t> group discussion </a:t>
            </a:r>
            <a:r>
              <a:rPr lang="en-US" b="1" dirty="0"/>
              <a:t>method used to generate and prioritize ideas or make decisions</a:t>
            </a:r>
            <a:r>
              <a:rPr lang="en-US" dirty="0"/>
              <a:t>. NGT provides a structured and inclusive approach to group decision making, idea generation, and problem-solving, allowing for a balance between individual input and group consensus.</a:t>
            </a:r>
            <a:endParaRPr lang="pl-PL" dirty="0"/>
          </a:p>
          <a:p>
            <a:r>
              <a:rPr lang="en-US" dirty="0"/>
              <a:t>Brainstorming and Idea Generation</a:t>
            </a:r>
            <a:endParaRPr lang="pl-PL" dirty="0"/>
          </a:p>
          <a:p>
            <a:r>
              <a:rPr lang="en-US" dirty="0"/>
              <a:t>Ranking or Prioritizing Options</a:t>
            </a:r>
            <a:endParaRPr lang="pl-PL" dirty="0"/>
          </a:p>
          <a:p>
            <a:r>
              <a:rPr lang="en-US" dirty="0"/>
              <a:t>Decision Making</a:t>
            </a:r>
            <a:endParaRPr lang="pl-PL" dirty="0"/>
          </a:p>
          <a:p>
            <a:r>
              <a:rPr lang="en-US" dirty="0"/>
              <a:t>Problem Solving</a:t>
            </a:r>
            <a:endParaRPr lang="pl-PL" dirty="0"/>
          </a:p>
          <a:p>
            <a:r>
              <a:rPr lang="en-US" dirty="0"/>
              <a:t>Needs Assessment</a:t>
            </a:r>
            <a:endParaRPr lang="pl-PL" dirty="0"/>
          </a:p>
        </p:txBody>
      </p:sp>
    </p:spTree>
    <p:extLst>
      <p:ext uri="{BB962C8B-B14F-4D97-AF65-F5344CB8AC3E}">
        <p14:creationId xmlns:p14="http://schemas.microsoft.com/office/powerpoint/2010/main" val="10040493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79F198D-65EF-4615-8D62-C29085C0AD8C}"/>
              </a:ext>
            </a:extLst>
          </p:cNvPr>
          <p:cNvSpPr>
            <a:spLocks noGrp="1"/>
          </p:cNvSpPr>
          <p:nvPr>
            <p:ph type="title"/>
          </p:nvPr>
        </p:nvSpPr>
        <p:spPr/>
        <p:txBody>
          <a:bodyPr/>
          <a:lstStyle/>
          <a:p>
            <a:r>
              <a:rPr lang="pl-PL" dirty="0"/>
              <a:t>Tools for </a:t>
            </a:r>
            <a:r>
              <a:rPr lang="pl-PL" dirty="0" err="1"/>
              <a:t>participatory</a:t>
            </a:r>
            <a:r>
              <a:rPr lang="pl-PL" dirty="0"/>
              <a:t> </a:t>
            </a:r>
            <a:r>
              <a:rPr lang="pl-PL" dirty="0" err="1"/>
              <a:t>research</a:t>
            </a:r>
            <a:endParaRPr lang="pl-PL" dirty="0"/>
          </a:p>
        </p:txBody>
      </p:sp>
      <p:sp>
        <p:nvSpPr>
          <p:cNvPr id="3" name="Symbol zastępczy zawartości 2">
            <a:extLst>
              <a:ext uri="{FF2B5EF4-FFF2-40B4-BE49-F238E27FC236}">
                <a16:creationId xmlns:a16="http://schemas.microsoft.com/office/drawing/2014/main" id="{9301F7F2-A234-4498-8C8B-BE11FA7A50FC}"/>
              </a:ext>
            </a:extLst>
          </p:cNvPr>
          <p:cNvSpPr>
            <a:spLocks noGrp="1"/>
          </p:cNvSpPr>
          <p:nvPr>
            <p:ph idx="1"/>
          </p:nvPr>
        </p:nvSpPr>
        <p:spPr/>
        <p:txBody>
          <a:bodyPr/>
          <a:lstStyle/>
          <a:p>
            <a:r>
              <a:rPr lang="pl-PL" dirty="0"/>
              <a:t>Card </a:t>
            </a:r>
            <a:r>
              <a:rPr lang="pl-PL" dirty="0" err="1"/>
              <a:t>visualization</a:t>
            </a:r>
            <a:endParaRPr lang="pl-PL" dirty="0"/>
          </a:p>
          <a:p>
            <a:r>
              <a:rPr lang="pl-PL" dirty="0" err="1"/>
              <a:t>Smiley</a:t>
            </a:r>
            <a:r>
              <a:rPr lang="pl-PL" dirty="0"/>
              <a:t>-face </a:t>
            </a:r>
            <a:r>
              <a:rPr lang="pl-PL" dirty="0" err="1"/>
              <a:t>scale</a:t>
            </a:r>
            <a:endParaRPr lang="pl-PL" dirty="0"/>
          </a:p>
          <a:p>
            <a:r>
              <a:rPr lang="pl-PL" dirty="0" err="1"/>
              <a:t>Testominials</a:t>
            </a:r>
            <a:r>
              <a:rPr lang="pl-PL" dirty="0"/>
              <a:t>/</a:t>
            </a:r>
            <a:r>
              <a:rPr lang="pl-PL" dirty="0" err="1"/>
              <a:t>stories</a:t>
            </a:r>
            <a:endParaRPr lang="pl-PL" dirty="0"/>
          </a:p>
          <a:p>
            <a:r>
              <a:rPr lang="pl-PL" dirty="0" err="1"/>
              <a:t>Impact</a:t>
            </a:r>
            <a:r>
              <a:rPr lang="pl-PL" dirty="0"/>
              <a:t> </a:t>
            </a:r>
            <a:r>
              <a:rPr lang="pl-PL" dirty="0" err="1"/>
              <a:t>drawings</a:t>
            </a:r>
            <a:endParaRPr lang="pl-PL" dirty="0"/>
          </a:p>
          <a:p>
            <a:r>
              <a:rPr lang="pl-PL" dirty="0" err="1"/>
              <a:t>Historical</a:t>
            </a:r>
            <a:r>
              <a:rPr lang="pl-PL" dirty="0"/>
              <a:t> </a:t>
            </a:r>
            <a:r>
              <a:rPr lang="pl-PL" dirty="0" err="1"/>
              <a:t>timeline</a:t>
            </a:r>
            <a:endParaRPr lang="pl-PL" dirty="0"/>
          </a:p>
          <a:p>
            <a:r>
              <a:rPr lang="pl-PL" dirty="0" err="1"/>
              <a:t>Social</a:t>
            </a:r>
            <a:r>
              <a:rPr lang="pl-PL" dirty="0"/>
              <a:t> </a:t>
            </a:r>
            <a:r>
              <a:rPr lang="pl-PL" dirty="0" err="1"/>
              <a:t>mapping</a:t>
            </a:r>
            <a:endParaRPr lang="pl-PL" dirty="0"/>
          </a:p>
          <a:p>
            <a:r>
              <a:rPr lang="pl-PL" dirty="0"/>
              <a:t>Trend </a:t>
            </a:r>
            <a:r>
              <a:rPr lang="pl-PL" dirty="0" err="1"/>
              <a:t>analysis</a:t>
            </a:r>
            <a:endParaRPr lang="pl-PL" dirty="0"/>
          </a:p>
          <a:p>
            <a:r>
              <a:rPr lang="pl-PL" dirty="0"/>
              <a:t>Force-field </a:t>
            </a:r>
            <a:r>
              <a:rPr lang="pl-PL" dirty="0" err="1"/>
              <a:t>analysis</a:t>
            </a:r>
            <a:endParaRPr lang="pl-PL" dirty="0"/>
          </a:p>
          <a:p>
            <a:endParaRPr lang="pl-PL" dirty="0"/>
          </a:p>
          <a:p>
            <a:endParaRPr lang="pl-PL" dirty="0"/>
          </a:p>
        </p:txBody>
      </p:sp>
      <p:sp>
        <p:nvSpPr>
          <p:cNvPr id="5" name="pole tekstowe 4">
            <a:extLst>
              <a:ext uri="{FF2B5EF4-FFF2-40B4-BE49-F238E27FC236}">
                <a16:creationId xmlns:a16="http://schemas.microsoft.com/office/drawing/2014/main" id="{77C57A89-1E85-4006-A00F-8D16F6671C11}"/>
              </a:ext>
            </a:extLst>
          </p:cNvPr>
          <p:cNvSpPr txBox="1"/>
          <p:nvPr/>
        </p:nvSpPr>
        <p:spPr>
          <a:xfrm>
            <a:off x="5870121" y="2775857"/>
            <a:ext cx="5731329" cy="1200329"/>
          </a:xfrm>
          <a:prstGeom prst="rect">
            <a:avLst/>
          </a:prstGeom>
          <a:noFill/>
        </p:spPr>
        <p:txBody>
          <a:bodyPr wrap="square" rtlCol="0">
            <a:spAutoFit/>
          </a:bodyPr>
          <a:lstStyle/>
          <a:p>
            <a:pPr algn="ctr"/>
            <a:r>
              <a:rPr lang="pl-PL" dirty="0" err="1"/>
              <a:t>Ideal</a:t>
            </a:r>
            <a:r>
              <a:rPr lang="pl-PL" dirty="0"/>
              <a:t> for </a:t>
            </a:r>
            <a:r>
              <a:rPr lang="pl-PL" dirty="0" err="1"/>
              <a:t>encouraging</a:t>
            </a:r>
            <a:r>
              <a:rPr lang="pl-PL" dirty="0"/>
              <a:t> </a:t>
            </a:r>
            <a:r>
              <a:rPr lang="pl-PL" dirty="0" err="1"/>
              <a:t>participation</a:t>
            </a:r>
            <a:r>
              <a:rPr lang="pl-PL" dirty="0"/>
              <a:t>, </a:t>
            </a:r>
            <a:r>
              <a:rPr lang="pl-PL" dirty="0" err="1"/>
              <a:t>discussion</a:t>
            </a:r>
            <a:r>
              <a:rPr lang="pl-PL" dirty="0"/>
              <a:t>, </a:t>
            </a:r>
            <a:r>
              <a:rPr lang="pl-PL" dirty="0" err="1"/>
              <a:t>interaction</a:t>
            </a:r>
            <a:r>
              <a:rPr lang="pl-PL" dirty="0"/>
              <a:t>, </a:t>
            </a:r>
            <a:r>
              <a:rPr lang="pl-PL" dirty="0" err="1"/>
              <a:t>group</a:t>
            </a:r>
            <a:r>
              <a:rPr lang="pl-PL" dirty="0"/>
              <a:t> and </a:t>
            </a:r>
            <a:r>
              <a:rPr lang="pl-PL" dirty="0" err="1"/>
              <a:t>individual</a:t>
            </a:r>
            <a:r>
              <a:rPr lang="pl-PL" dirty="0"/>
              <a:t> </a:t>
            </a:r>
            <a:r>
              <a:rPr lang="pl-PL" dirty="0" err="1"/>
              <a:t>discovery</a:t>
            </a:r>
            <a:r>
              <a:rPr lang="pl-PL" dirty="0"/>
              <a:t>, and learning.</a:t>
            </a:r>
          </a:p>
          <a:p>
            <a:pPr algn="ctr"/>
            <a:r>
              <a:rPr lang="pl-PL" dirty="0" err="1"/>
              <a:t>Especially</a:t>
            </a:r>
            <a:r>
              <a:rPr lang="pl-PL" dirty="0"/>
              <a:t> </a:t>
            </a:r>
            <a:r>
              <a:rPr lang="pl-PL" dirty="0" err="1"/>
              <a:t>appropriate</a:t>
            </a:r>
            <a:r>
              <a:rPr lang="pl-PL" dirty="0"/>
              <a:t> for </a:t>
            </a:r>
            <a:r>
              <a:rPr lang="pl-PL" dirty="0" err="1"/>
              <a:t>empowering</a:t>
            </a:r>
            <a:r>
              <a:rPr lang="pl-PL" dirty="0"/>
              <a:t> </a:t>
            </a:r>
            <a:r>
              <a:rPr lang="pl-PL" dirty="0" err="1"/>
              <a:t>people</a:t>
            </a:r>
            <a:r>
              <a:rPr lang="pl-PL" dirty="0"/>
              <a:t> to </a:t>
            </a:r>
            <a:r>
              <a:rPr lang="pl-PL" dirty="0" err="1"/>
              <a:t>formulate</a:t>
            </a:r>
            <a:r>
              <a:rPr lang="pl-PL" dirty="0"/>
              <a:t> and </a:t>
            </a:r>
            <a:r>
              <a:rPr lang="pl-PL" dirty="0" err="1"/>
              <a:t>share</a:t>
            </a:r>
            <a:r>
              <a:rPr lang="pl-PL" dirty="0"/>
              <a:t> </a:t>
            </a:r>
            <a:r>
              <a:rPr lang="pl-PL" dirty="0" err="1"/>
              <a:t>views</a:t>
            </a:r>
            <a:r>
              <a:rPr lang="pl-PL" dirty="0"/>
              <a:t> and </a:t>
            </a:r>
            <a:r>
              <a:rPr lang="pl-PL" dirty="0" err="1"/>
              <a:t>experience</a:t>
            </a:r>
            <a:r>
              <a:rPr lang="pl-PL" dirty="0"/>
              <a:t>.</a:t>
            </a:r>
          </a:p>
        </p:txBody>
      </p:sp>
    </p:spTree>
    <p:extLst>
      <p:ext uri="{BB962C8B-B14F-4D97-AF65-F5344CB8AC3E}">
        <p14:creationId xmlns:p14="http://schemas.microsoft.com/office/powerpoint/2010/main" val="2425387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3602531-5B6C-4198-B53C-909BE4A1CE7D}"/>
              </a:ext>
            </a:extLst>
          </p:cNvPr>
          <p:cNvSpPr>
            <a:spLocks noGrp="1"/>
          </p:cNvSpPr>
          <p:nvPr>
            <p:ph type="title"/>
          </p:nvPr>
        </p:nvSpPr>
        <p:spPr/>
        <p:txBody>
          <a:bodyPr/>
          <a:lstStyle/>
          <a:p>
            <a:r>
              <a:rPr lang="pl-PL" dirty="0" err="1"/>
              <a:t>Phase</a:t>
            </a:r>
            <a:r>
              <a:rPr lang="pl-PL" dirty="0"/>
              <a:t> V</a:t>
            </a:r>
            <a:r>
              <a:rPr lang="en-US" dirty="0"/>
              <a:t>:</a:t>
            </a:r>
            <a:r>
              <a:rPr lang="pl-PL" dirty="0"/>
              <a:t> Monitoring &amp; Evaluation</a:t>
            </a:r>
          </a:p>
        </p:txBody>
      </p:sp>
      <p:sp>
        <p:nvSpPr>
          <p:cNvPr id="3" name="Symbol zastępczy zawartości 2">
            <a:extLst>
              <a:ext uri="{FF2B5EF4-FFF2-40B4-BE49-F238E27FC236}">
                <a16:creationId xmlns:a16="http://schemas.microsoft.com/office/drawing/2014/main" id="{0DCE21F5-4252-4A28-AEF4-FB4DF64D5A13}"/>
              </a:ext>
            </a:extLst>
          </p:cNvPr>
          <p:cNvSpPr>
            <a:spLocks noGrp="1"/>
          </p:cNvSpPr>
          <p:nvPr>
            <p:ph idx="1"/>
          </p:nvPr>
        </p:nvSpPr>
        <p:spPr>
          <a:xfrm>
            <a:off x="257175" y="1825625"/>
            <a:ext cx="11725275" cy="4351338"/>
          </a:xfrm>
        </p:spPr>
        <p:txBody>
          <a:bodyPr/>
          <a:lstStyle/>
          <a:p>
            <a:pPr marL="0" indent="0">
              <a:buNone/>
            </a:pPr>
            <a:r>
              <a:rPr lang="en-US" b="1" dirty="0"/>
              <a:t>Agenda: </a:t>
            </a:r>
            <a:endParaRPr lang="en-US" dirty="0"/>
          </a:p>
          <a:p>
            <a:pPr marL="0" indent="0">
              <a:buNone/>
            </a:pPr>
            <a:r>
              <a:rPr lang="en-US" b="1" dirty="0"/>
              <a:t>17:00-17:10 Welcome </a:t>
            </a:r>
            <a:endParaRPr lang="en-US" dirty="0"/>
          </a:p>
          <a:p>
            <a:pPr marL="0" indent="0">
              <a:buNone/>
            </a:pPr>
            <a:r>
              <a:rPr lang="en-US" b="1" dirty="0"/>
              <a:t>17:10-17:40 Theoretical </a:t>
            </a:r>
            <a:r>
              <a:rPr lang="pl-PL" b="1" dirty="0"/>
              <a:t>and </a:t>
            </a:r>
            <a:r>
              <a:rPr lang="pl-PL" b="1" dirty="0" err="1"/>
              <a:t>practical</a:t>
            </a:r>
            <a:r>
              <a:rPr lang="pl-PL" b="1" dirty="0"/>
              <a:t> </a:t>
            </a:r>
            <a:r>
              <a:rPr lang="en-US" b="1" dirty="0"/>
              <a:t>background of M &amp; E methods</a:t>
            </a:r>
            <a:endParaRPr lang="pl-PL" b="1" dirty="0"/>
          </a:p>
          <a:p>
            <a:pPr marL="0" indent="0">
              <a:buNone/>
            </a:pPr>
            <a:r>
              <a:rPr lang="pl-PL" b="1" dirty="0"/>
              <a:t>17:40-17:50</a:t>
            </a:r>
            <a:r>
              <a:rPr lang="en-US" b="1" dirty="0"/>
              <a:t> </a:t>
            </a:r>
            <a:r>
              <a:rPr lang="pl-PL" b="1" dirty="0" err="1"/>
              <a:t>Survey</a:t>
            </a:r>
            <a:endParaRPr lang="en-US" dirty="0"/>
          </a:p>
          <a:p>
            <a:pPr marL="0" indent="0">
              <a:buNone/>
            </a:pPr>
            <a:r>
              <a:rPr lang="en-US" b="1" dirty="0"/>
              <a:t>17:</a:t>
            </a:r>
            <a:r>
              <a:rPr lang="pl-PL" b="1" dirty="0"/>
              <a:t>5</a:t>
            </a:r>
            <a:r>
              <a:rPr lang="en-US" b="1" dirty="0"/>
              <a:t>0-18:20 Exercise (</a:t>
            </a:r>
            <a:r>
              <a:rPr lang="en-US" b="1" dirty="0" err="1"/>
              <a:t>padlet</a:t>
            </a:r>
            <a:r>
              <a:rPr lang="en-US" b="1" dirty="0"/>
              <a:t>) in breakout rooms </a:t>
            </a:r>
            <a:endParaRPr lang="pl-PL" b="1" dirty="0"/>
          </a:p>
          <a:p>
            <a:pPr marL="0" indent="0">
              <a:buNone/>
            </a:pPr>
            <a:r>
              <a:rPr lang="en-US" b="1" dirty="0"/>
              <a:t>18:20-18:30 Closing online lectures </a:t>
            </a:r>
            <a:r>
              <a:rPr lang="en-US" b="1" dirty="0" err="1"/>
              <a:t>serie</a:t>
            </a:r>
            <a:r>
              <a:rPr lang="pl-PL" b="1" dirty="0"/>
              <a:t>s</a:t>
            </a:r>
            <a:endParaRPr lang="pl-PL" dirty="0"/>
          </a:p>
        </p:txBody>
      </p:sp>
    </p:spTree>
    <p:extLst>
      <p:ext uri="{BB962C8B-B14F-4D97-AF65-F5344CB8AC3E}">
        <p14:creationId xmlns:p14="http://schemas.microsoft.com/office/powerpoint/2010/main" val="30465526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695A1844-2930-44A7-8B55-9EAE04B564E9}"/>
              </a:ext>
            </a:extLst>
          </p:cNvPr>
          <p:cNvSpPr>
            <a:spLocks noGrp="1"/>
          </p:cNvSpPr>
          <p:nvPr>
            <p:ph idx="1"/>
          </p:nvPr>
        </p:nvSpPr>
        <p:spPr>
          <a:xfrm>
            <a:off x="5608864" y="1825625"/>
            <a:ext cx="5744936" cy="4351338"/>
          </a:xfrm>
        </p:spPr>
        <p:txBody>
          <a:bodyPr/>
          <a:lstStyle/>
          <a:p>
            <a:pPr marL="0" indent="0">
              <a:buNone/>
            </a:pPr>
            <a:r>
              <a:rPr lang="pl-PL" dirty="0" err="1"/>
              <a:t>Compulsory</a:t>
            </a:r>
            <a:r>
              <a:rPr lang="pl-PL" dirty="0"/>
              <a:t> </a:t>
            </a:r>
            <a:r>
              <a:rPr lang="pl-PL" dirty="0" err="1"/>
              <a:t>reading</a:t>
            </a:r>
            <a:r>
              <a:rPr lang="pl-PL" dirty="0"/>
              <a:t>:</a:t>
            </a:r>
          </a:p>
          <a:p>
            <a:pPr marL="0" indent="0">
              <a:buNone/>
            </a:pPr>
            <a:endParaRPr lang="pl-PL" dirty="0"/>
          </a:p>
          <a:p>
            <a:pPr marL="0" indent="0">
              <a:buNone/>
            </a:pPr>
            <a:r>
              <a:rPr lang="en-US" sz="2000" dirty="0"/>
              <a:t>UNICEF (2005) </a:t>
            </a:r>
            <a:r>
              <a:rPr lang="en-US" sz="2000" i="1" dirty="0"/>
              <a:t>Useful Tools for Engaging Young People in Participatory Evaluation. </a:t>
            </a:r>
            <a:r>
              <a:rPr lang="en-US" sz="2000" dirty="0"/>
              <a:t>UNICEF CEE/CIS Regional Office. Retrieved from </a:t>
            </a:r>
            <a:r>
              <a:rPr lang="en-US" sz="2000" dirty="0">
                <a:hlinkClick r:id="rId2"/>
              </a:rPr>
              <a:t>http://issuu.com/learneasy/docs/tools-for-participatory-evaluation</a:t>
            </a:r>
            <a:r>
              <a:rPr lang="pl-PL" sz="2000" dirty="0"/>
              <a:t> </a:t>
            </a:r>
          </a:p>
          <a:p>
            <a:pPr marL="0" indent="0">
              <a:buNone/>
            </a:pPr>
            <a:endParaRPr lang="pl-PL" dirty="0"/>
          </a:p>
          <a:p>
            <a:pPr marL="0" indent="0">
              <a:buNone/>
            </a:pPr>
            <a:endParaRPr lang="pl-PL" dirty="0"/>
          </a:p>
        </p:txBody>
      </p:sp>
      <p:pic>
        <p:nvPicPr>
          <p:cNvPr id="4" name="Obraz 3">
            <a:extLst>
              <a:ext uri="{FF2B5EF4-FFF2-40B4-BE49-F238E27FC236}">
                <a16:creationId xmlns:a16="http://schemas.microsoft.com/office/drawing/2014/main" id="{EE35761A-3030-4B4F-B077-4763EBCC98EC}"/>
              </a:ext>
            </a:extLst>
          </p:cNvPr>
          <p:cNvPicPr>
            <a:picLocks noChangeAspect="1"/>
          </p:cNvPicPr>
          <p:nvPr/>
        </p:nvPicPr>
        <p:blipFill>
          <a:blip r:embed="rId3"/>
          <a:stretch>
            <a:fillRect/>
          </a:stretch>
        </p:blipFill>
        <p:spPr>
          <a:xfrm>
            <a:off x="566436" y="262936"/>
            <a:ext cx="4752739" cy="5696992"/>
          </a:xfrm>
          <a:prstGeom prst="rect">
            <a:avLst/>
          </a:prstGeom>
        </p:spPr>
      </p:pic>
    </p:spTree>
    <p:extLst>
      <p:ext uri="{BB962C8B-B14F-4D97-AF65-F5344CB8AC3E}">
        <p14:creationId xmlns:p14="http://schemas.microsoft.com/office/powerpoint/2010/main" val="20042908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3F06BFB-BD5F-45E2-A766-A090BAA530FB}"/>
              </a:ext>
            </a:extLst>
          </p:cNvPr>
          <p:cNvSpPr>
            <a:spLocks noGrp="1"/>
          </p:cNvSpPr>
          <p:nvPr>
            <p:ph type="title"/>
          </p:nvPr>
        </p:nvSpPr>
        <p:spPr>
          <a:xfrm>
            <a:off x="838200" y="365125"/>
            <a:ext cx="10515600" cy="1325563"/>
          </a:xfrm>
        </p:spPr>
        <p:txBody>
          <a:bodyPr/>
          <a:lstStyle/>
          <a:p>
            <a:r>
              <a:rPr lang="pl-PL" dirty="0" err="1"/>
              <a:t>Classical</a:t>
            </a:r>
            <a:r>
              <a:rPr lang="pl-PL" dirty="0"/>
              <a:t> </a:t>
            </a:r>
            <a:r>
              <a:rPr lang="pl-PL" dirty="0" err="1"/>
              <a:t>evaluation</a:t>
            </a:r>
            <a:r>
              <a:rPr lang="pl-PL" dirty="0"/>
              <a:t> </a:t>
            </a:r>
            <a:r>
              <a:rPr lang="pl-PL" dirty="0" err="1"/>
              <a:t>tools</a:t>
            </a:r>
            <a:br>
              <a:rPr lang="pl-PL" dirty="0"/>
            </a:br>
            <a:r>
              <a:rPr lang="pl-PL" dirty="0"/>
              <a:t>#1 Evaluation </a:t>
            </a:r>
            <a:r>
              <a:rPr lang="pl-PL" dirty="0" err="1"/>
              <a:t>framework</a:t>
            </a:r>
            <a:endParaRPr lang="pl-PL" dirty="0"/>
          </a:p>
        </p:txBody>
      </p:sp>
      <p:sp>
        <p:nvSpPr>
          <p:cNvPr id="3" name="Symbol zastępczy zawartości 2">
            <a:extLst>
              <a:ext uri="{FF2B5EF4-FFF2-40B4-BE49-F238E27FC236}">
                <a16:creationId xmlns:a16="http://schemas.microsoft.com/office/drawing/2014/main" id="{C84A2D73-1F80-4423-BB7C-C9FA74DE3F12}"/>
              </a:ext>
            </a:extLst>
          </p:cNvPr>
          <p:cNvSpPr>
            <a:spLocks noGrp="1"/>
          </p:cNvSpPr>
          <p:nvPr>
            <p:ph idx="1"/>
          </p:nvPr>
        </p:nvSpPr>
        <p:spPr>
          <a:xfrm>
            <a:off x="133351" y="1825625"/>
            <a:ext cx="7010400" cy="4351338"/>
          </a:xfrm>
        </p:spPr>
        <p:txBody>
          <a:bodyPr>
            <a:normAutofit fontScale="77500" lnSpcReduction="20000"/>
          </a:bodyPr>
          <a:lstStyle/>
          <a:p>
            <a:r>
              <a:rPr lang="pl-PL" dirty="0" err="1"/>
              <a:t>Purpose</a:t>
            </a:r>
            <a:r>
              <a:rPr lang="pl-PL" dirty="0"/>
              <a:t> </a:t>
            </a:r>
            <a:r>
              <a:rPr lang="pl-PL" dirty="0" err="1"/>
              <a:t>is</a:t>
            </a:r>
            <a:r>
              <a:rPr lang="pl-PL" dirty="0"/>
              <a:t> to </a:t>
            </a:r>
            <a:r>
              <a:rPr lang="pl-PL" dirty="0" err="1"/>
              <a:t>determine</a:t>
            </a:r>
            <a:r>
              <a:rPr lang="pl-PL" dirty="0"/>
              <a:t> </a:t>
            </a:r>
            <a:r>
              <a:rPr lang="pl-PL" dirty="0" err="1"/>
              <a:t>key</a:t>
            </a:r>
            <a:r>
              <a:rPr lang="pl-PL" dirty="0"/>
              <a:t> </a:t>
            </a:r>
            <a:r>
              <a:rPr lang="pl-PL" dirty="0" err="1"/>
              <a:t>research</a:t>
            </a:r>
            <a:r>
              <a:rPr lang="pl-PL" dirty="0"/>
              <a:t> </a:t>
            </a:r>
            <a:r>
              <a:rPr lang="pl-PL" dirty="0" err="1"/>
              <a:t>questions</a:t>
            </a:r>
            <a:r>
              <a:rPr lang="pl-PL" dirty="0"/>
              <a:t> and to </a:t>
            </a:r>
            <a:r>
              <a:rPr lang="pl-PL" dirty="0" err="1"/>
              <a:t>develop</a:t>
            </a:r>
            <a:r>
              <a:rPr lang="pl-PL" dirty="0"/>
              <a:t> a data </a:t>
            </a:r>
            <a:r>
              <a:rPr lang="pl-PL" dirty="0" err="1"/>
              <a:t>collection</a:t>
            </a:r>
            <a:r>
              <a:rPr lang="pl-PL" dirty="0"/>
              <a:t> </a:t>
            </a:r>
            <a:r>
              <a:rPr lang="pl-PL" dirty="0" err="1"/>
              <a:t>strategy</a:t>
            </a:r>
            <a:r>
              <a:rPr lang="pl-PL" dirty="0"/>
              <a:t> to </a:t>
            </a:r>
            <a:r>
              <a:rPr lang="pl-PL" dirty="0" err="1"/>
              <a:t>answer</a:t>
            </a:r>
            <a:r>
              <a:rPr lang="pl-PL" dirty="0"/>
              <a:t> </a:t>
            </a:r>
            <a:r>
              <a:rPr lang="pl-PL" dirty="0" err="1"/>
              <a:t>them</a:t>
            </a:r>
            <a:r>
              <a:rPr lang="pl-PL" dirty="0"/>
              <a:t>.</a:t>
            </a:r>
          </a:p>
          <a:p>
            <a:r>
              <a:rPr lang="pl-PL" dirty="0"/>
              <a:t>It </a:t>
            </a:r>
            <a:r>
              <a:rPr lang="pl-PL" dirty="0" err="1"/>
              <a:t>is</a:t>
            </a:r>
            <a:r>
              <a:rPr lang="pl-PL" dirty="0"/>
              <a:t> </a:t>
            </a:r>
            <a:r>
              <a:rPr lang="pl-PL" dirty="0" err="1"/>
              <a:t>useful</a:t>
            </a:r>
            <a:r>
              <a:rPr lang="pl-PL" dirty="0"/>
              <a:t> to </a:t>
            </a:r>
            <a:r>
              <a:rPr lang="pl-PL" dirty="0" err="1"/>
              <a:t>prepare</a:t>
            </a:r>
            <a:r>
              <a:rPr lang="pl-PL" dirty="0"/>
              <a:t> </a:t>
            </a:r>
            <a:r>
              <a:rPr lang="pl-PL" dirty="0" err="1"/>
              <a:t>an</a:t>
            </a:r>
            <a:r>
              <a:rPr lang="pl-PL" dirty="0"/>
              <a:t> </a:t>
            </a:r>
            <a:r>
              <a:rPr lang="pl-PL" dirty="0" err="1"/>
              <a:t>evaluation</a:t>
            </a:r>
            <a:r>
              <a:rPr lang="pl-PL" dirty="0"/>
              <a:t> </a:t>
            </a:r>
            <a:r>
              <a:rPr lang="pl-PL" dirty="0" err="1"/>
              <a:t>framework</a:t>
            </a:r>
            <a:r>
              <a:rPr lang="pl-PL" dirty="0"/>
              <a:t> with </a:t>
            </a:r>
            <a:r>
              <a:rPr lang="pl-PL" dirty="0" err="1"/>
              <a:t>specific</a:t>
            </a:r>
            <a:r>
              <a:rPr lang="pl-PL" dirty="0"/>
              <a:t> </a:t>
            </a:r>
            <a:r>
              <a:rPr lang="pl-PL" dirty="0" err="1"/>
              <a:t>research</a:t>
            </a:r>
            <a:r>
              <a:rPr lang="pl-PL" dirty="0"/>
              <a:t> </a:t>
            </a:r>
            <a:r>
              <a:rPr lang="pl-PL" dirty="0" err="1"/>
              <a:t>questions</a:t>
            </a:r>
            <a:r>
              <a:rPr lang="pl-PL" dirty="0"/>
              <a:t>, </a:t>
            </a:r>
            <a:r>
              <a:rPr lang="pl-PL" dirty="0" err="1"/>
              <a:t>together</a:t>
            </a:r>
            <a:r>
              <a:rPr lang="pl-PL" dirty="0"/>
              <a:t> with </a:t>
            </a:r>
            <a:r>
              <a:rPr lang="pl-PL" dirty="0" err="1"/>
              <a:t>indicator</a:t>
            </a:r>
            <a:r>
              <a:rPr lang="pl-PL" dirty="0"/>
              <a:t>, the </a:t>
            </a:r>
            <a:r>
              <a:rPr lang="pl-PL" dirty="0" err="1"/>
              <a:t>sources</a:t>
            </a:r>
            <a:r>
              <a:rPr lang="pl-PL" dirty="0"/>
              <a:t> of data for </a:t>
            </a:r>
            <a:r>
              <a:rPr lang="pl-PL" dirty="0" err="1"/>
              <a:t>each</a:t>
            </a:r>
            <a:r>
              <a:rPr lang="pl-PL" dirty="0"/>
              <a:t> </a:t>
            </a:r>
            <a:r>
              <a:rPr lang="pl-PL" dirty="0" err="1"/>
              <a:t>question</a:t>
            </a:r>
            <a:r>
              <a:rPr lang="pl-PL" dirty="0"/>
              <a:t> and the </a:t>
            </a:r>
            <a:r>
              <a:rPr lang="pl-PL" dirty="0" err="1"/>
              <a:t>evaluation</a:t>
            </a:r>
            <a:r>
              <a:rPr lang="pl-PL" dirty="0"/>
              <a:t> </a:t>
            </a:r>
            <a:r>
              <a:rPr lang="pl-PL" dirty="0" err="1"/>
              <a:t>tools</a:t>
            </a:r>
            <a:r>
              <a:rPr lang="pl-PL" dirty="0"/>
              <a:t> to be </a:t>
            </a:r>
            <a:r>
              <a:rPr lang="pl-PL" dirty="0" err="1"/>
              <a:t>used</a:t>
            </a:r>
            <a:r>
              <a:rPr lang="pl-PL" dirty="0"/>
              <a:t> for </a:t>
            </a:r>
            <a:r>
              <a:rPr lang="pl-PL" dirty="0" err="1"/>
              <a:t>each</a:t>
            </a:r>
            <a:r>
              <a:rPr lang="pl-PL" dirty="0"/>
              <a:t> data </a:t>
            </a:r>
            <a:r>
              <a:rPr lang="pl-PL" dirty="0" err="1"/>
              <a:t>source</a:t>
            </a:r>
            <a:endParaRPr lang="pl-PL" dirty="0"/>
          </a:p>
          <a:p>
            <a:r>
              <a:rPr lang="pl-PL" dirty="0" err="1"/>
              <a:t>Sample</a:t>
            </a:r>
            <a:r>
              <a:rPr lang="pl-PL" dirty="0"/>
              <a:t> </a:t>
            </a:r>
            <a:r>
              <a:rPr lang="pl-PL" dirty="0" err="1"/>
              <a:t>questions</a:t>
            </a:r>
            <a:r>
              <a:rPr lang="pl-PL" dirty="0"/>
              <a:t>: </a:t>
            </a:r>
            <a:r>
              <a:rPr lang="pl-PL" dirty="0" err="1"/>
              <a:t>Typically</a:t>
            </a:r>
            <a:r>
              <a:rPr lang="pl-PL" dirty="0"/>
              <a:t> the </a:t>
            </a:r>
            <a:r>
              <a:rPr lang="pl-PL" dirty="0" err="1"/>
              <a:t>key</a:t>
            </a:r>
            <a:r>
              <a:rPr lang="pl-PL" dirty="0"/>
              <a:t> </a:t>
            </a:r>
            <a:r>
              <a:rPr lang="pl-PL" dirty="0" err="1"/>
              <a:t>issues</a:t>
            </a:r>
            <a:r>
              <a:rPr lang="pl-PL" dirty="0"/>
              <a:t> </a:t>
            </a:r>
            <a:r>
              <a:rPr lang="pl-PL" dirty="0" err="1"/>
              <a:t>covered</a:t>
            </a:r>
            <a:r>
              <a:rPr lang="pl-PL" dirty="0"/>
              <a:t> </a:t>
            </a:r>
            <a:r>
              <a:rPr lang="pl-PL" dirty="0" err="1"/>
              <a:t>are</a:t>
            </a:r>
            <a:r>
              <a:rPr lang="pl-PL" dirty="0"/>
              <a:t>: </a:t>
            </a:r>
            <a:r>
              <a:rPr lang="pl-PL" dirty="0" err="1"/>
              <a:t>relevance</a:t>
            </a:r>
            <a:r>
              <a:rPr lang="pl-PL" dirty="0"/>
              <a:t>, </a:t>
            </a:r>
            <a:r>
              <a:rPr lang="pl-PL" dirty="0" err="1"/>
              <a:t>effectiveness</a:t>
            </a:r>
            <a:r>
              <a:rPr lang="pl-PL" dirty="0"/>
              <a:t>, </a:t>
            </a:r>
            <a:r>
              <a:rPr lang="pl-PL" dirty="0" err="1"/>
              <a:t>impact</a:t>
            </a:r>
            <a:r>
              <a:rPr lang="pl-PL" dirty="0"/>
              <a:t> and </a:t>
            </a:r>
            <a:r>
              <a:rPr lang="pl-PL" dirty="0" err="1"/>
              <a:t>sustainability</a:t>
            </a:r>
            <a:endParaRPr lang="pl-PL" dirty="0"/>
          </a:p>
          <a:p>
            <a:pPr lvl="1"/>
            <a:r>
              <a:rPr lang="pl-PL" dirty="0"/>
              <a:t>Do </a:t>
            </a:r>
            <a:r>
              <a:rPr lang="pl-PL" dirty="0" err="1"/>
              <a:t>stakeholders</a:t>
            </a:r>
            <a:r>
              <a:rPr lang="pl-PL" dirty="0"/>
              <a:t> </a:t>
            </a:r>
            <a:r>
              <a:rPr lang="pl-PL" dirty="0" err="1"/>
              <a:t>care</a:t>
            </a:r>
            <a:r>
              <a:rPr lang="pl-PL" dirty="0"/>
              <a:t> </a:t>
            </a:r>
            <a:r>
              <a:rPr lang="pl-PL" dirty="0" err="1"/>
              <a:t>about</a:t>
            </a:r>
            <a:r>
              <a:rPr lang="pl-PL" dirty="0"/>
              <a:t> the </a:t>
            </a:r>
            <a:r>
              <a:rPr lang="pl-PL" dirty="0" err="1"/>
              <a:t>project</a:t>
            </a:r>
            <a:r>
              <a:rPr lang="pl-PL" dirty="0"/>
              <a:t> and </a:t>
            </a:r>
            <a:r>
              <a:rPr lang="pl-PL" dirty="0" err="1"/>
              <a:t>believe</a:t>
            </a:r>
            <a:r>
              <a:rPr lang="pl-PL" dirty="0"/>
              <a:t> </a:t>
            </a:r>
            <a:r>
              <a:rPr lang="pl-PL" dirty="0" err="1"/>
              <a:t>it</a:t>
            </a:r>
            <a:r>
              <a:rPr lang="pl-PL" dirty="0"/>
              <a:t> </a:t>
            </a:r>
            <a:r>
              <a:rPr lang="pl-PL" dirty="0" err="1"/>
              <a:t>make</a:t>
            </a:r>
            <a:r>
              <a:rPr lang="pl-PL" dirty="0"/>
              <a:t> </a:t>
            </a:r>
            <a:r>
              <a:rPr lang="pl-PL" dirty="0" err="1"/>
              <a:t>sense</a:t>
            </a:r>
            <a:r>
              <a:rPr lang="pl-PL" dirty="0"/>
              <a:t>? (</a:t>
            </a:r>
            <a:r>
              <a:rPr lang="pl-PL" dirty="0" err="1"/>
              <a:t>relevance</a:t>
            </a:r>
            <a:r>
              <a:rPr lang="pl-PL" dirty="0"/>
              <a:t>)</a:t>
            </a:r>
          </a:p>
          <a:p>
            <a:pPr lvl="1"/>
            <a:r>
              <a:rPr lang="pl-PL" dirty="0" err="1"/>
              <a:t>Is</a:t>
            </a:r>
            <a:r>
              <a:rPr lang="pl-PL" dirty="0"/>
              <a:t> the </a:t>
            </a:r>
            <a:r>
              <a:rPr lang="pl-PL" dirty="0" err="1"/>
              <a:t>project</a:t>
            </a:r>
            <a:r>
              <a:rPr lang="pl-PL" dirty="0"/>
              <a:t> </a:t>
            </a:r>
            <a:r>
              <a:rPr lang="pl-PL" dirty="0" err="1"/>
              <a:t>achieving</a:t>
            </a:r>
            <a:r>
              <a:rPr lang="pl-PL" dirty="0"/>
              <a:t> the </a:t>
            </a:r>
            <a:r>
              <a:rPr lang="pl-PL" dirty="0" err="1"/>
              <a:t>intended</a:t>
            </a:r>
            <a:r>
              <a:rPr lang="pl-PL" dirty="0"/>
              <a:t> </a:t>
            </a:r>
            <a:r>
              <a:rPr lang="pl-PL" dirty="0" err="1"/>
              <a:t>results</a:t>
            </a:r>
            <a:r>
              <a:rPr lang="pl-PL" dirty="0"/>
              <a:t>?  (</a:t>
            </a:r>
            <a:r>
              <a:rPr lang="pl-PL" dirty="0" err="1"/>
              <a:t>effectiveness</a:t>
            </a:r>
            <a:r>
              <a:rPr lang="pl-PL" dirty="0"/>
              <a:t>)</a:t>
            </a:r>
          </a:p>
          <a:p>
            <a:pPr lvl="1"/>
            <a:r>
              <a:rPr lang="pl-PL" dirty="0" err="1"/>
              <a:t>What</a:t>
            </a:r>
            <a:r>
              <a:rPr lang="pl-PL" dirty="0"/>
              <a:t> </a:t>
            </a:r>
            <a:r>
              <a:rPr lang="pl-PL" dirty="0" err="1"/>
              <a:t>effects</a:t>
            </a:r>
            <a:r>
              <a:rPr lang="pl-PL" dirty="0"/>
              <a:t> </a:t>
            </a:r>
            <a:r>
              <a:rPr lang="pl-PL" dirty="0" err="1"/>
              <a:t>has</a:t>
            </a:r>
            <a:r>
              <a:rPr lang="pl-PL" dirty="0"/>
              <a:t> the </a:t>
            </a:r>
            <a:r>
              <a:rPr lang="pl-PL" dirty="0" err="1"/>
              <a:t>project</a:t>
            </a:r>
            <a:r>
              <a:rPr lang="pl-PL" dirty="0"/>
              <a:t> </a:t>
            </a:r>
            <a:r>
              <a:rPr lang="pl-PL" dirty="0" err="1"/>
              <a:t>had</a:t>
            </a:r>
            <a:r>
              <a:rPr lang="pl-PL" dirty="0"/>
              <a:t> on the </a:t>
            </a:r>
            <a:r>
              <a:rPr lang="pl-PL" dirty="0" err="1"/>
              <a:t>broader</a:t>
            </a:r>
            <a:r>
              <a:rPr lang="pl-PL" dirty="0"/>
              <a:t> </a:t>
            </a:r>
            <a:r>
              <a:rPr lang="pl-PL" dirty="0" err="1"/>
              <a:t>context</a:t>
            </a:r>
            <a:r>
              <a:rPr lang="pl-PL" dirty="0"/>
              <a:t>, </a:t>
            </a:r>
            <a:r>
              <a:rPr lang="pl-PL" dirty="0" err="1"/>
              <a:t>e.g</a:t>
            </a:r>
            <a:r>
              <a:rPr lang="pl-PL" dirty="0"/>
              <a:t>. </a:t>
            </a:r>
            <a:r>
              <a:rPr lang="pl-PL" dirty="0" err="1"/>
              <a:t>stakeholder</a:t>
            </a:r>
            <a:r>
              <a:rPr lang="pl-PL" dirty="0"/>
              <a:t> </a:t>
            </a:r>
            <a:r>
              <a:rPr lang="pl-PL" dirty="0" err="1"/>
              <a:t>groups</a:t>
            </a:r>
            <a:r>
              <a:rPr lang="pl-PL" dirty="0"/>
              <a:t>, </a:t>
            </a:r>
            <a:r>
              <a:rPr lang="pl-PL" dirty="0" err="1"/>
              <a:t>communities</a:t>
            </a:r>
            <a:r>
              <a:rPr lang="pl-PL" dirty="0"/>
              <a:t> ? (</a:t>
            </a:r>
            <a:r>
              <a:rPr lang="pl-PL" dirty="0" err="1"/>
              <a:t>impact</a:t>
            </a:r>
            <a:r>
              <a:rPr lang="pl-PL" dirty="0"/>
              <a:t>)</a:t>
            </a:r>
          </a:p>
          <a:p>
            <a:pPr lvl="1"/>
            <a:r>
              <a:rPr lang="pl-PL" dirty="0" err="1"/>
              <a:t>What</a:t>
            </a:r>
            <a:r>
              <a:rPr lang="pl-PL" dirty="0"/>
              <a:t> </a:t>
            </a:r>
            <a:r>
              <a:rPr lang="pl-PL" dirty="0" err="1"/>
              <a:t>evidence</a:t>
            </a:r>
            <a:r>
              <a:rPr lang="pl-PL" dirty="0"/>
              <a:t> </a:t>
            </a:r>
            <a:r>
              <a:rPr lang="pl-PL" dirty="0" err="1"/>
              <a:t>is</a:t>
            </a:r>
            <a:r>
              <a:rPr lang="pl-PL" dirty="0"/>
              <a:t> </a:t>
            </a:r>
            <a:r>
              <a:rPr lang="pl-PL" dirty="0" err="1"/>
              <a:t>there</a:t>
            </a:r>
            <a:r>
              <a:rPr lang="pl-PL" dirty="0"/>
              <a:t> </a:t>
            </a:r>
            <a:r>
              <a:rPr lang="pl-PL" dirty="0" err="1"/>
              <a:t>that</a:t>
            </a:r>
            <a:r>
              <a:rPr lang="pl-PL" dirty="0"/>
              <a:t> the </a:t>
            </a:r>
            <a:r>
              <a:rPr lang="pl-PL" dirty="0" err="1"/>
              <a:t>results</a:t>
            </a:r>
            <a:r>
              <a:rPr lang="pl-PL" dirty="0"/>
              <a:t> </a:t>
            </a:r>
            <a:r>
              <a:rPr lang="pl-PL" dirty="0" err="1"/>
              <a:t>or</a:t>
            </a:r>
            <a:r>
              <a:rPr lang="pl-PL" dirty="0"/>
              <a:t> </a:t>
            </a:r>
            <a:r>
              <a:rPr lang="pl-PL" dirty="0" err="1"/>
              <a:t>activities</a:t>
            </a:r>
            <a:r>
              <a:rPr lang="pl-PL" dirty="0"/>
              <a:t> of the </a:t>
            </a:r>
            <a:r>
              <a:rPr lang="pl-PL" dirty="0" err="1"/>
              <a:t>project</a:t>
            </a:r>
            <a:r>
              <a:rPr lang="pl-PL" dirty="0"/>
              <a:t> </a:t>
            </a:r>
            <a:r>
              <a:rPr lang="pl-PL" dirty="0" err="1"/>
              <a:t>will</a:t>
            </a:r>
            <a:r>
              <a:rPr lang="pl-PL" dirty="0"/>
              <a:t> </a:t>
            </a:r>
            <a:r>
              <a:rPr lang="pl-PL" dirty="0" err="1"/>
              <a:t>continue</a:t>
            </a:r>
            <a:r>
              <a:rPr lang="pl-PL" dirty="0"/>
              <a:t> </a:t>
            </a:r>
            <a:r>
              <a:rPr lang="pl-PL" dirty="0" err="1"/>
              <a:t>beyond</a:t>
            </a:r>
            <a:r>
              <a:rPr lang="pl-PL" dirty="0"/>
              <a:t> the </a:t>
            </a:r>
            <a:r>
              <a:rPr lang="pl-PL" dirty="0" err="1"/>
              <a:t>project</a:t>
            </a:r>
            <a:r>
              <a:rPr lang="pl-PL" dirty="0"/>
              <a:t> </a:t>
            </a:r>
            <a:r>
              <a:rPr lang="pl-PL" dirty="0" err="1"/>
              <a:t>lifetime</a:t>
            </a:r>
            <a:r>
              <a:rPr lang="pl-PL" dirty="0"/>
              <a:t> ? (</a:t>
            </a:r>
            <a:r>
              <a:rPr lang="pl-PL" dirty="0" err="1"/>
              <a:t>sustainability</a:t>
            </a:r>
            <a:r>
              <a:rPr lang="pl-PL" dirty="0"/>
              <a:t>) </a:t>
            </a:r>
          </a:p>
        </p:txBody>
      </p:sp>
      <p:pic>
        <p:nvPicPr>
          <p:cNvPr id="4" name="Obraz 3">
            <a:extLst>
              <a:ext uri="{FF2B5EF4-FFF2-40B4-BE49-F238E27FC236}">
                <a16:creationId xmlns:a16="http://schemas.microsoft.com/office/drawing/2014/main" id="{84FDE069-F617-4E19-8732-056A91ED6B9F}"/>
              </a:ext>
            </a:extLst>
          </p:cNvPr>
          <p:cNvPicPr>
            <a:picLocks noChangeAspect="1"/>
          </p:cNvPicPr>
          <p:nvPr/>
        </p:nvPicPr>
        <p:blipFill>
          <a:blip r:embed="rId2"/>
          <a:stretch>
            <a:fillRect/>
          </a:stretch>
        </p:blipFill>
        <p:spPr>
          <a:xfrm>
            <a:off x="7063910" y="1690688"/>
            <a:ext cx="4994740" cy="3444648"/>
          </a:xfrm>
          <a:prstGeom prst="rect">
            <a:avLst/>
          </a:prstGeom>
        </p:spPr>
      </p:pic>
    </p:spTree>
    <p:extLst>
      <p:ext uri="{BB962C8B-B14F-4D97-AF65-F5344CB8AC3E}">
        <p14:creationId xmlns:p14="http://schemas.microsoft.com/office/powerpoint/2010/main" val="8722745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3BECABA-4E09-487B-87CA-45EB78C73404}"/>
              </a:ext>
            </a:extLst>
          </p:cNvPr>
          <p:cNvSpPr>
            <a:spLocks noGrp="1"/>
          </p:cNvSpPr>
          <p:nvPr>
            <p:ph type="title"/>
          </p:nvPr>
        </p:nvSpPr>
        <p:spPr/>
        <p:txBody>
          <a:bodyPr/>
          <a:lstStyle/>
          <a:p>
            <a:r>
              <a:rPr lang="pl-PL" dirty="0" err="1"/>
              <a:t>Classical</a:t>
            </a:r>
            <a:r>
              <a:rPr lang="pl-PL" dirty="0"/>
              <a:t> </a:t>
            </a:r>
            <a:r>
              <a:rPr lang="pl-PL" dirty="0" err="1"/>
              <a:t>evaluation</a:t>
            </a:r>
            <a:r>
              <a:rPr lang="pl-PL" dirty="0"/>
              <a:t> </a:t>
            </a:r>
            <a:r>
              <a:rPr lang="pl-PL" dirty="0" err="1"/>
              <a:t>tools</a:t>
            </a:r>
            <a:br>
              <a:rPr lang="pl-PL" dirty="0"/>
            </a:br>
            <a:r>
              <a:rPr lang="pl-PL" dirty="0"/>
              <a:t>#2 </a:t>
            </a:r>
            <a:r>
              <a:rPr lang="pl-PL" dirty="0" err="1"/>
              <a:t>Questionnaires</a:t>
            </a:r>
            <a:endParaRPr lang="pl-PL" dirty="0"/>
          </a:p>
        </p:txBody>
      </p:sp>
      <p:sp>
        <p:nvSpPr>
          <p:cNvPr id="3" name="Symbol zastępczy zawartości 2">
            <a:extLst>
              <a:ext uri="{FF2B5EF4-FFF2-40B4-BE49-F238E27FC236}">
                <a16:creationId xmlns:a16="http://schemas.microsoft.com/office/drawing/2014/main" id="{0528DE98-897B-4DB5-BFB0-23AAED751344}"/>
              </a:ext>
            </a:extLst>
          </p:cNvPr>
          <p:cNvSpPr>
            <a:spLocks noGrp="1"/>
          </p:cNvSpPr>
          <p:nvPr>
            <p:ph idx="1"/>
          </p:nvPr>
        </p:nvSpPr>
        <p:spPr>
          <a:xfrm>
            <a:off x="838200" y="1825625"/>
            <a:ext cx="7726136" cy="4351338"/>
          </a:xfrm>
        </p:spPr>
        <p:txBody>
          <a:bodyPr>
            <a:normAutofit fontScale="70000" lnSpcReduction="20000"/>
          </a:bodyPr>
          <a:lstStyle/>
          <a:p>
            <a:r>
              <a:rPr lang="pl-PL" dirty="0" err="1"/>
              <a:t>Purpose</a:t>
            </a:r>
            <a:r>
              <a:rPr lang="pl-PL" dirty="0"/>
              <a:t> </a:t>
            </a:r>
            <a:r>
              <a:rPr lang="pl-PL" dirty="0" err="1"/>
              <a:t>is</a:t>
            </a:r>
            <a:r>
              <a:rPr lang="pl-PL" dirty="0"/>
              <a:t> to </a:t>
            </a:r>
            <a:r>
              <a:rPr lang="pl-PL" dirty="0" err="1"/>
              <a:t>collect</a:t>
            </a:r>
            <a:r>
              <a:rPr lang="pl-PL" dirty="0"/>
              <a:t> </a:t>
            </a:r>
            <a:r>
              <a:rPr lang="pl-PL" dirty="0" err="1"/>
              <a:t>quantitative</a:t>
            </a:r>
            <a:r>
              <a:rPr lang="pl-PL" dirty="0"/>
              <a:t> and </a:t>
            </a:r>
            <a:r>
              <a:rPr lang="pl-PL" dirty="0" err="1"/>
              <a:t>sometimes</a:t>
            </a:r>
            <a:r>
              <a:rPr lang="pl-PL" dirty="0"/>
              <a:t> </a:t>
            </a:r>
            <a:r>
              <a:rPr lang="pl-PL" dirty="0" err="1"/>
              <a:t>qualitative</a:t>
            </a:r>
            <a:r>
              <a:rPr lang="pl-PL" dirty="0"/>
              <a:t> </a:t>
            </a:r>
            <a:r>
              <a:rPr lang="pl-PL" dirty="0" err="1"/>
              <a:t>information</a:t>
            </a:r>
            <a:r>
              <a:rPr lang="pl-PL" dirty="0"/>
              <a:t> on </a:t>
            </a:r>
            <a:r>
              <a:rPr lang="pl-PL" dirty="0" err="1"/>
              <a:t>specific</a:t>
            </a:r>
            <a:r>
              <a:rPr lang="pl-PL" dirty="0"/>
              <a:t> </a:t>
            </a:r>
            <a:r>
              <a:rPr lang="pl-PL" dirty="0" err="1"/>
              <a:t>questions</a:t>
            </a:r>
            <a:r>
              <a:rPr lang="pl-PL" dirty="0"/>
              <a:t> from a </a:t>
            </a:r>
            <a:r>
              <a:rPr lang="pl-PL" dirty="0" err="1"/>
              <a:t>large</a:t>
            </a:r>
            <a:r>
              <a:rPr lang="pl-PL" dirty="0"/>
              <a:t> </a:t>
            </a:r>
            <a:r>
              <a:rPr lang="pl-PL" dirty="0" err="1"/>
              <a:t>number</a:t>
            </a:r>
            <a:r>
              <a:rPr lang="pl-PL" dirty="0"/>
              <a:t> of </a:t>
            </a:r>
            <a:r>
              <a:rPr lang="pl-PL" dirty="0" err="1"/>
              <a:t>respondents</a:t>
            </a:r>
            <a:r>
              <a:rPr lang="pl-PL" dirty="0"/>
              <a:t>.</a:t>
            </a:r>
          </a:p>
          <a:p>
            <a:r>
              <a:rPr lang="pl-PL" dirty="0"/>
              <a:t>A </a:t>
            </a:r>
            <a:r>
              <a:rPr lang="pl-PL" dirty="0" err="1"/>
              <a:t>questionnaire</a:t>
            </a:r>
            <a:r>
              <a:rPr lang="pl-PL" dirty="0"/>
              <a:t> </a:t>
            </a:r>
            <a:r>
              <a:rPr lang="pl-PL" dirty="0" err="1"/>
              <a:t>is</a:t>
            </a:r>
            <a:r>
              <a:rPr lang="pl-PL" dirty="0"/>
              <a:t> a </a:t>
            </a:r>
            <a:r>
              <a:rPr lang="pl-PL" dirty="0" err="1"/>
              <a:t>structured</a:t>
            </a:r>
            <a:r>
              <a:rPr lang="pl-PL" dirty="0"/>
              <a:t> </a:t>
            </a:r>
            <a:r>
              <a:rPr lang="pl-PL" dirty="0" err="1"/>
              <a:t>group</a:t>
            </a:r>
            <a:r>
              <a:rPr lang="pl-PL" dirty="0"/>
              <a:t> of </a:t>
            </a:r>
            <a:r>
              <a:rPr lang="pl-PL" dirty="0" err="1"/>
              <a:t>questions</a:t>
            </a:r>
            <a:r>
              <a:rPr lang="pl-PL" dirty="0"/>
              <a:t> to </a:t>
            </a:r>
            <a:r>
              <a:rPr lang="pl-PL" dirty="0" err="1"/>
              <a:t>gather</a:t>
            </a:r>
            <a:r>
              <a:rPr lang="pl-PL" dirty="0"/>
              <a:t> </a:t>
            </a:r>
            <a:r>
              <a:rPr lang="pl-PL" dirty="0" err="1"/>
              <a:t>information</a:t>
            </a:r>
            <a:r>
              <a:rPr lang="pl-PL" dirty="0"/>
              <a:t> in a </a:t>
            </a:r>
            <a:r>
              <a:rPr lang="pl-PL" dirty="0" err="1"/>
              <a:t>consistent</a:t>
            </a:r>
            <a:r>
              <a:rPr lang="pl-PL" dirty="0"/>
              <a:t> </a:t>
            </a:r>
            <a:r>
              <a:rPr lang="pl-PL" dirty="0" err="1"/>
              <a:t>way</a:t>
            </a:r>
            <a:r>
              <a:rPr lang="pl-PL" dirty="0"/>
              <a:t> with </a:t>
            </a:r>
            <a:r>
              <a:rPr lang="pl-PL" dirty="0" err="1"/>
              <a:t>each</a:t>
            </a:r>
            <a:r>
              <a:rPr lang="pl-PL" dirty="0"/>
              <a:t> respondent.</a:t>
            </a:r>
          </a:p>
          <a:p>
            <a:r>
              <a:rPr lang="pl-PL" dirty="0" err="1"/>
              <a:t>Questions</a:t>
            </a:r>
            <a:r>
              <a:rPr lang="pl-PL" dirty="0"/>
              <a:t> </a:t>
            </a:r>
            <a:r>
              <a:rPr lang="pl-PL" dirty="0" err="1"/>
              <a:t>are</a:t>
            </a:r>
            <a:r>
              <a:rPr lang="pl-PL" dirty="0"/>
              <a:t> </a:t>
            </a:r>
            <a:r>
              <a:rPr lang="pl-PL" dirty="0" err="1"/>
              <a:t>either</a:t>
            </a:r>
            <a:r>
              <a:rPr lang="pl-PL" dirty="0"/>
              <a:t> </a:t>
            </a:r>
            <a:r>
              <a:rPr lang="pl-PL" dirty="0" err="1"/>
              <a:t>fixed-response</a:t>
            </a:r>
            <a:r>
              <a:rPr lang="pl-PL" dirty="0"/>
              <a:t> </a:t>
            </a:r>
            <a:r>
              <a:rPr lang="pl-PL" dirty="0" err="1"/>
              <a:t>questions</a:t>
            </a:r>
            <a:r>
              <a:rPr lang="pl-PL" dirty="0"/>
              <a:t> </a:t>
            </a:r>
            <a:r>
              <a:rPr lang="pl-PL" dirty="0" err="1"/>
              <a:t>where</a:t>
            </a:r>
            <a:r>
              <a:rPr lang="pl-PL" dirty="0"/>
              <a:t> the respondent  </a:t>
            </a:r>
            <a:r>
              <a:rPr lang="pl-PL" dirty="0" err="1"/>
              <a:t>is</a:t>
            </a:r>
            <a:r>
              <a:rPr lang="pl-PL" dirty="0"/>
              <a:t> </a:t>
            </a:r>
            <a:r>
              <a:rPr lang="pl-PL" dirty="0" err="1"/>
              <a:t>asked</a:t>
            </a:r>
            <a:r>
              <a:rPr lang="pl-PL" dirty="0"/>
              <a:t> to </a:t>
            </a:r>
            <a:r>
              <a:rPr lang="pl-PL" dirty="0" err="1"/>
              <a:t>choose</a:t>
            </a:r>
            <a:r>
              <a:rPr lang="pl-PL" dirty="0"/>
              <a:t> one </a:t>
            </a:r>
            <a:r>
              <a:rPr lang="pl-PL" dirty="0" err="1"/>
              <a:t>or</a:t>
            </a:r>
            <a:r>
              <a:rPr lang="pl-PL" dirty="0"/>
              <a:t> </a:t>
            </a:r>
            <a:r>
              <a:rPr lang="pl-PL" dirty="0" err="1"/>
              <a:t>more</a:t>
            </a:r>
            <a:r>
              <a:rPr lang="pl-PL" dirty="0"/>
              <a:t> </a:t>
            </a:r>
            <a:r>
              <a:rPr lang="pl-PL" dirty="0" err="1"/>
              <a:t>answers</a:t>
            </a:r>
            <a:r>
              <a:rPr lang="pl-PL" dirty="0"/>
              <a:t> from </a:t>
            </a:r>
            <a:r>
              <a:rPr lang="pl-PL" dirty="0" err="1"/>
              <a:t>those</a:t>
            </a:r>
            <a:r>
              <a:rPr lang="pl-PL" dirty="0"/>
              <a:t> </a:t>
            </a:r>
            <a:r>
              <a:rPr lang="pl-PL" dirty="0" err="1"/>
              <a:t>provided</a:t>
            </a:r>
            <a:r>
              <a:rPr lang="pl-PL" dirty="0"/>
              <a:t> </a:t>
            </a:r>
            <a:r>
              <a:rPr lang="pl-PL" dirty="0" err="1"/>
              <a:t>or</a:t>
            </a:r>
            <a:r>
              <a:rPr lang="pl-PL" dirty="0"/>
              <a:t> </a:t>
            </a:r>
            <a:r>
              <a:rPr lang="pl-PL" dirty="0" err="1"/>
              <a:t>they</a:t>
            </a:r>
            <a:r>
              <a:rPr lang="pl-PL" dirty="0"/>
              <a:t> </a:t>
            </a:r>
            <a:r>
              <a:rPr lang="pl-PL" dirty="0" err="1"/>
              <a:t>are</a:t>
            </a:r>
            <a:r>
              <a:rPr lang="pl-PL" dirty="0"/>
              <a:t> open-</a:t>
            </a:r>
            <a:r>
              <a:rPr lang="pl-PL" dirty="0" err="1"/>
              <a:t>ended</a:t>
            </a:r>
            <a:r>
              <a:rPr lang="pl-PL" dirty="0"/>
              <a:t>, </a:t>
            </a:r>
            <a:r>
              <a:rPr lang="pl-PL" dirty="0" err="1"/>
              <a:t>free</a:t>
            </a:r>
            <a:r>
              <a:rPr lang="pl-PL" dirty="0"/>
              <a:t> </a:t>
            </a:r>
            <a:r>
              <a:rPr lang="pl-PL" dirty="0" err="1"/>
              <a:t>response</a:t>
            </a:r>
            <a:r>
              <a:rPr lang="pl-PL" dirty="0"/>
              <a:t> </a:t>
            </a:r>
            <a:r>
              <a:rPr lang="pl-PL" dirty="0" err="1"/>
              <a:t>questions</a:t>
            </a:r>
            <a:r>
              <a:rPr lang="pl-PL" dirty="0"/>
              <a:t> </a:t>
            </a:r>
            <a:r>
              <a:rPr lang="pl-PL" dirty="0" err="1"/>
              <a:t>where</a:t>
            </a:r>
            <a:r>
              <a:rPr lang="pl-PL" dirty="0"/>
              <a:t> the </a:t>
            </a:r>
            <a:r>
              <a:rPr lang="pl-PL" dirty="0" err="1"/>
              <a:t>respondents</a:t>
            </a:r>
            <a:r>
              <a:rPr lang="pl-PL" dirty="0"/>
              <a:t> </a:t>
            </a:r>
            <a:r>
              <a:rPr lang="pl-PL" dirty="0" err="1"/>
              <a:t>answer</a:t>
            </a:r>
            <a:r>
              <a:rPr lang="pl-PL" dirty="0"/>
              <a:t> in </a:t>
            </a:r>
            <a:r>
              <a:rPr lang="pl-PL" dirty="0" err="1"/>
              <a:t>their</a:t>
            </a:r>
            <a:r>
              <a:rPr lang="pl-PL" dirty="0"/>
              <a:t> </a:t>
            </a:r>
            <a:r>
              <a:rPr lang="pl-PL" dirty="0" err="1"/>
              <a:t>own</a:t>
            </a:r>
            <a:r>
              <a:rPr lang="pl-PL" dirty="0"/>
              <a:t> </a:t>
            </a:r>
            <a:r>
              <a:rPr lang="pl-PL" dirty="0" err="1"/>
              <a:t>words</a:t>
            </a:r>
            <a:r>
              <a:rPr lang="pl-PL" dirty="0"/>
              <a:t>.</a:t>
            </a:r>
          </a:p>
          <a:p>
            <a:r>
              <a:rPr lang="pl-PL" dirty="0" err="1"/>
              <a:t>Four</a:t>
            </a:r>
            <a:r>
              <a:rPr lang="pl-PL" dirty="0"/>
              <a:t> point </a:t>
            </a:r>
            <a:r>
              <a:rPr lang="pl-PL" dirty="0" err="1"/>
              <a:t>scale</a:t>
            </a:r>
            <a:r>
              <a:rPr lang="pl-PL" dirty="0"/>
              <a:t>: </a:t>
            </a:r>
            <a:r>
              <a:rPr lang="pl-PL" dirty="0" err="1"/>
              <a:t>strongly</a:t>
            </a:r>
            <a:r>
              <a:rPr lang="pl-PL" dirty="0"/>
              <a:t> </a:t>
            </a:r>
            <a:r>
              <a:rPr lang="pl-PL" dirty="0" err="1"/>
              <a:t>agree</a:t>
            </a:r>
            <a:r>
              <a:rPr lang="pl-PL" dirty="0"/>
              <a:t>, </a:t>
            </a:r>
            <a:r>
              <a:rPr lang="pl-PL" dirty="0" err="1"/>
              <a:t>agree</a:t>
            </a:r>
            <a:r>
              <a:rPr lang="pl-PL" dirty="0"/>
              <a:t>, </a:t>
            </a:r>
            <a:r>
              <a:rPr lang="pl-PL" dirty="0" err="1"/>
              <a:t>disagree</a:t>
            </a:r>
            <a:r>
              <a:rPr lang="pl-PL" dirty="0"/>
              <a:t>, </a:t>
            </a:r>
            <a:r>
              <a:rPr lang="pl-PL" dirty="0" err="1"/>
              <a:t>strongly</a:t>
            </a:r>
            <a:r>
              <a:rPr lang="pl-PL" dirty="0"/>
              <a:t> </a:t>
            </a:r>
            <a:r>
              <a:rPr lang="pl-PL" dirty="0" err="1"/>
              <a:t>disagree</a:t>
            </a:r>
            <a:r>
              <a:rPr lang="pl-PL" dirty="0"/>
              <a:t>  oblige respondent to </a:t>
            </a:r>
            <a:r>
              <a:rPr lang="pl-PL" dirty="0" err="1"/>
              <a:t>take</a:t>
            </a:r>
            <a:r>
              <a:rPr lang="pl-PL" dirty="0"/>
              <a:t> a </a:t>
            </a:r>
            <a:r>
              <a:rPr lang="pl-PL" dirty="0" err="1"/>
              <a:t>side</a:t>
            </a:r>
            <a:r>
              <a:rPr lang="pl-PL" dirty="0"/>
              <a:t>. </a:t>
            </a:r>
            <a:r>
              <a:rPr lang="pl-PL" dirty="0" err="1"/>
              <a:t>Resuts</a:t>
            </a:r>
            <a:r>
              <a:rPr lang="pl-PL" dirty="0"/>
              <a:t> </a:t>
            </a:r>
            <a:r>
              <a:rPr lang="pl-PL" dirty="0" err="1"/>
              <a:t>can</a:t>
            </a:r>
            <a:r>
              <a:rPr lang="pl-PL" dirty="0"/>
              <a:t> be </a:t>
            </a:r>
            <a:r>
              <a:rPr lang="pl-PL" dirty="0" err="1"/>
              <a:t>analyzed</a:t>
            </a:r>
            <a:r>
              <a:rPr lang="pl-PL" dirty="0"/>
              <a:t> </a:t>
            </a:r>
            <a:r>
              <a:rPr lang="pl-PL" dirty="0" err="1"/>
              <a:t>quantitatively</a:t>
            </a:r>
            <a:r>
              <a:rPr lang="pl-PL" dirty="0"/>
              <a:t>.</a:t>
            </a:r>
          </a:p>
          <a:p>
            <a:r>
              <a:rPr lang="pl-PL" dirty="0"/>
              <a:t>Five point </a:t>
            </a:r>
            <a:r>
              <a:rPr lang="pl-PL" dirty="0" err="1"/>
              <a:t>scale</a:t>
            </a:r>
            <a:r>
              <a:rPr lang="pl-PL" dirty="0"/>
              <a:t> </a:t>
            </a:r>
            <a:r>
              <a:rPr lang="pl-PL" dirty="0" err="1"/>
              <a:t>adds</a:t>
            </a:r>
            <a:r>
              <a:rPr lang="pl-PL" dirty="0"/>
              <a:t> </a:t>
            </a:r>
            <a:r>
              <a:rPr lang="pl-PL" dirty="0" err="1"/>
              <a:t>neutral</a:t>
            </a:r>
            <a:r>
              <a:rPr lang="pl-PL" dirty="0"/>
              <a:t> in </a:t>
            </a:r>
            <a:r>
              <a:rPr lang="pl-PL" dirty="0" err="1"/>
              <a:t>between</a:t>
            </a:r>
            <a:r>
              <a:rPr lang="pl-PL" dirty="0"/>
              <a:t> </a:t>
            </a:r>
            <a:r>
              <a:rPr lang="pl-PL" dirty="0" err="1"/>
              <a:t>agree</a:t>
            </a:r>
            <a:r>
              <a:rPr lang="pl-PL" dirty="0"/>
              <a:t> and </a:t>
            </a:r>
            <a:r>
              <a:rPr lang="pl-PL" dirty="0" err="1"/>
              <a:t>disagree</a:t>
            </a:r>
            <a:r>
              <a:rPr lang="pl-PL" dirty="0"/>
              <a:t>. </a:t>
            </a:r>
            <a:r>
              <a:rPr lang="pl-PL" dirty="0" err="1"/>
              <a:t>Resuts</a:t>
            </a:r>
            <a:r>
              <a:rPr lang="pl-PL" dirty="0"/>
              <a:t> </a:t>
            </a:r>
            <a:r>
              <a:rPr lang="pl-PL" dirty="0" err="1"/>
              <a:t>can</a:t>
            </a:r>
            <a:r>
              <a:rPr lang="pl-PL" dirty="0"/>
              <a:t> be </a:t>
            </a:r>
            <a:r>
              <a:rPr lang="pl-PL" dirty="0" err="1"/>
              <a:t>analyzed</a:t>
            </a:r>
            <a:r>
              <a:rPr lang="pl-PL" dirty="0"/>
              <a:t> </a:t>
            </a:r>
            <a:r>
              <a:rPr lang="pl-PL" dirty="0" err="1"/>
              <a:t>quantitatively</a:t>
            </a:r>
            <a:r>
              <a:rPr lang="pl-PL" dirty="0"/>
              <a:t>.</a:t>
            </a:r>
          </a:p>
          <a:p>
            <a:r>
              <a:rPr lang="pl-PL" dirty="0"/>
              <a:t>It </a:t>
            </a:r>
            <a:r>
              <a:rPr lang="pl-PL" dirty="0" err="1"/>
              <a:t>is</a:t>
            </a:r>
            <a:r>
              <a:rPr lang="pl-PL" dirty="0"/>
              <a:t> </a:t>
            </a:r>
            <a:r>
              <a:rPr lang="pl-PL" dirty="0" err="1"/>
              <a:t>important</a:t>
            </a:r>
            <a:r>
              <a:rPr lang="pl-PL" dirty="0"/>
              <a:t> to </a:t>
            </a:r>
            <a:r>
              <a:rPr lang="pl-PL" dirty="0" err="1"/>
              <a:t>add</a:t>
            </a:r>
            <a:r>
              <a:rPr lang="pl-PL" dirty="0"/>
              <a:t> „</a:t>
            </a:r>
            <a:r>
              <a:rPr lang="pl-PL" dirty="0" err="1"/>
              <a:t>Don’t</a:t>
            </a:r>
            <a:r>
              <a:rPr lang="pl-PL" dirty="0"/>
              <a:t> </a:t>
            </a:r>
            <a:r>
              <a:rPr lang="pl-PL" dirty="0" err="1"/>
              <a:t>know</a:t>
            </a:r>
            <a:r>
              <a:rPr lang="pl-PL" dirty="0"/>
              <a:t> </a:t>
            </a:r>
            <a:r>
              <a:rPr lang="pl-PL" dirty="0" err="1"/>
              <a:t>option</a:t>
            </a:r>
            <a:r>
              <a:rPr lang="pl-PL" dirty="0"/>
              <a:t>” to </a:t>
            </a:r>
            <a:r>
              <a:rPr lang="pl-PL" dirty="0" err="1"/>
              <a:t>avoid</a:t>
            </a:r>
            <a:r>
              <a:rPr lang="pl-PL" dirty="0"/>
              <a:t> </a:t>
            </a:r>
            <a:r>
              <a:rPr lang="pl-PL" dirty="0" err="1"/>
              <a:t>forcing</a:t>
            </a:r>
            <a:r>
              <a:rPr lang="pl-PL" dirty="0"/>
              <a:t> a respondent to </a:t>
            </a:r>
            <a:r>
              <a:rPr lang="pl-PL" dirty="0" err="1"/>
              <a:t>give</a:t>
            </a:r>
            <a:r>
              <a:rPr lang="pl-PL" dirty="0"/>
              <a:t> </a:t>
            </a:r>
            <a:r>
              <a:rPr lang="pl-PL" dirty="0" err="1"/>
              <a:t>an</a:t>
            </a:r>
            <a:r>
              <a:rPr lang="pl-PL" dirty="0"/>
              <a:t> </a:t>
            </a:r>
            <a:r>
              <a:rPr lang="pl-PL" dirty="0" err="1"/>
              <a:t>opinion</a:t>
            </a:r>
            <a:r>
              <a:rPr lang="pl-PL" dirty="0"/>
              <a:t> </a:t>
            </a:r>
            <a:r>
              <a:rPr lang="pl-PL" dirty="0" err="1"/>
              <a:t>they</a:t>
            </a:r>
            <a:r>
              <a:rPr lang="pl-PL" dirty="0"/>
              <a:t> </a:t>
            </a:r>
            <a:r>
              <a:rPr lang="pl-PL" dirty="0" err="1"/>
              <a:t>don’t</a:t>
            </a:r>
            <a:r>
              <a:rPr lang="pl-PL" dirty="0"/>
              <a:t> </a:t>
            </a:r>
            <a:r>
              <a:rPr lang="pl-PL" dirty="0" err="1"/>
              <a:t>really</a:t>
            </a:r>
            <a:r>
              <a:rPr lang="pl-PL" dirty="0"/>
              <a:t> </a:t>
            </a:r>
            <a:r>
              <a:rPr lang="pl-PL" dirty="0" err="1"/>
              <a:t>have</a:t>
            </a:r>
            <a:r>
              <a:rPr lang="pl-PL" dirty="0"/>
              <a:t>.</a:t>
            </a:r>
          </a:p>
          <a:p>
            <a:endParaRPr lang="pl-PL" dirty="0"/>
          </a:p>
        </p:txBody>
      </p:sp>
      <p:pic>
        <p:nvPicPr>
          <p:cNvPr id="7" name="Obraz 6">
            <a:extLst>
              <a:ext uri="{FF2B5EF4-FFF2-40B4-BE49-F238E27FC236}">
                <a16:creationId xmlns:a16="http://schemas.microsoft.com/office/drawing/2014/main" id="{E5CB06FA-43A2-4E62-A7E3-5DD7068B45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2269" y="2400300"/>
            <a:ext cx="2730953" cy="1820635"/>
          </a:xfrm>
          <a:prstGeom prst="rect">
            <a:avLst/>
          </a:prstGeom>
        </p:spPr>
      </p:pic>
    </p:spTree>
    <p:extLst>
      <p:ext uri="{BB962C8B-B14F-4D97-AF65-F5344CB8AC3E}">
        <p14:creationId xmlns:p14="http://schemas.microsoft.com/office/powerpoint/2010/main" val="25920692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3BECABA-4E09-487B-87CA-45EB78C73404}"/>
              </a:ext>
            </a:extLst>
          </p:cNvPr>
          <p:cNvSpPr>
            <a:spLocks noGrp="1"/>
          </p:cNvSpPr>
          <p:nvPr>
            <p:ph type="title"/>
          </p:nvPr>
        </p:nvSpPr>
        <p:spPr/>
        <p:txBody>
          <a:bodyPr/>
          <a:lstStyle/>
          <a:p>
            <a:r>
              <a:rPr lang="pl-PL" dirty="0" err="1"/>
              <a:t>Classical</a:t>
            </a:r>
            <a:r>
              <a:rPr lang="pl-PL" dirty="0"/>
              <a:t> </a:t>
            </a:r>
            <a:r>
              <a:rPr lang="pl-PL" dirty="0" err="1"/>
              <a:t>evaluation</a:t>
            </a:r>
            <a:r>
              <a:rPr lang="pl-PL" dirty="0"/>
              <a:t> </a:t>
            </a:r>
            <a:r>
              <a:rPr lang="pl-PL" dirty="0" err="1"/>
              <a:t>tools</a:t>
            </a:r>
            <a:br>
              <a:rPr lang="pl-PL" dirty="0"/>
            </a:br>
            <a:r>
              <a:rPr lang="pl-PL" dirty="0"/>
              <a:t>#2 </a:t>
            </a:r>
            <a:r>
              <a:rPr lang="pl-PL" dirty="0" err="1"/>
              <a:t>Questionnaires</a:t>
            </a:r>
            <a:endParaRPr lang="pl-PL" dirty="0"/>
          </a:p>
        </p:txBody>
      </p:sp>
      <p:sp>
        <p:nvSpPr>
          <p:cNvPr id="3" name="Symbol zastępczy zawartości 2">
            <a:extLst>
              <a:ext uri="{FF2B5EF4-FFF2-40B4-BE49-F238E27FC236}">
                <a16:creationId xmlns:a16="http://schemas.microsoft.com/office/drawing/2014/main" id="{0528DE98-897B-4DB5-BFB0-23AAED751344}"/>
              </a:ext>
            </a:extLst>
          </p:cNvPr>
          <p:cNvSpPr>
            <a:spLocks noGrp="1"/>
          </p:cNvSpPr>
          <p:nvPr>
            <p:ph idx="1"/>
          </p:nvPr>
        </p:nvSpPr>
        <p:spPr/>
        <p:txBody>
          <a:bodyPr>
            <a:normAutofit fontScale="92500" lnSpcReduction="10000"/>
          </a:bodyPr>
          <a:lstStyle/>
          <a:p>
            <a:r>
              <a:rPr lang="pl-PL" dirty="0"/>
              <a:t>The </a:t>
            </a:r>
            <a:r>
              <a:rPr lang="pl-PL" dirty="0" err="1"/>
              <a:t>questionnaire</a:t>
            </a:r>
            <a:r>
              <a:rPr lang="pl-PL" dirty="0"/>
              <a:t> </a:t>
            </a:r>
            <a:r>
              <a:rPr lang="pl-PL" dirty="0" err="1"/>
              <a:t>should</a:t>
            </a:r>
            <a:r>
              <a:rPr lang="pl-PL" dirty="0"/>
              <a:t> be </a:t>
            </a:r>
            <a:r>
              <a:rPr lang="pl-PL" dirty="0" err="1"/>
              <a:t>deigned</a:t>
            </a:r>
            <a:r>
              <a:rPr lang="pl-PL" dirty="0"/>
              <a:t> to be </a:t>
            </a:r>
            <a:r>
              <a:rPr lang="pl-PL" dirty="0" err="1"/>
              <a:t>quick</a:t>
            </a:r>
            <a:r>
              <a:rPr lang="pl-PL" dirty="0"/>
              <a:t> and </a:t>
            </a:r>
            <a:r>
              <a:rPr lang="pl-PL" dirty="0" err="1"/>
              <a:t>painless</a:t>
            </a:r>
            <a:r>
              <a:rPr lang="pl-PL" dirty="0"/>
              <a:t> as </a:t>
            </a:r>
            <a:r>
              <a:rPr lang="pl-PL" dirty="0" err="1"/>
              <a:t>possible</a:t>
            </a:r>
            <a:r>
              <a:rPr lang="pl-PL" dirty="0"/>
              <a:t> for the respondent.</a:t>
            </a:r>
          </a:p>
          <a:p>
            <a:r>
              <a:rPr lang="pl-PL" dirty="0"/>
              <a:t>How </a:t>
            </a:r>
            <a:r>
              <a:rPr lang="pl-PL" dirty="0" err="1"/>
              <a:t>your</a:t>
            </a:r>
            <a:r>
              <a:rPr lang="pl-PL" dirty="0"/>
              <a:t> </a:t>
            </a:r>
            <a:r>
              <a:rPr lang="pl-PL" dirty="0" err="1"/>
              <a:t>questionnaire</a:t>
            </a:r>
            <a:r>
              <a:rPr lang="pl-PL" dirty="0"/>
              <a:t> </a:t>
            </a:r>
            <a:r>
              <a:rPr lang="pl-PL" dirty="0" err="1"/>
              <a:t>are</a:t>
            </a:r>
            <a:r>
              <a:rPr lang="pl-PL" dirty="0"/>
              <a:t> </a:t>
            </a:r>
            <a:r>
              <a:rPr lang="pl-PL" dirty="0" err="1"/>
              <a:t>formulated</a:t>
            </a:r>
            <a:r>
              <a:rPr lang="pl-PL" dirty="0"/>
              <a:t> </a:t>
            </a:r>
            <a:r>
              <a:rPr lang="pl-PL" dirty="0" err="1"/>
              <a:t>will</a:t>
            </a:r>
            <a:r>
              <a:rPr lang="pl-PL" dirty="0"/>
              <a:t> be </a:t>
            </a:r>
            <a:r>
              <a:rPr lang="pl-PL" dirty="0" err="1"/>
              <a:t>absolutely</a:t>
            </a:r>
            <a:r>
              <a:rPr lang="pl-PL" dirty="0"/>
              <a:t> </a:t>
            </a:r>
            <a:r>
              <a:rPr lang="pl-PL" dirty="0" err="1"/>
              <a:t>critical</a:t>
            </a:r>
            <a:r>
              <a:rPr lang="pl-PL" dirty="0"/>
              <a:t> to the </a:t>
            </a:r>
            <a:r>
              <a:rPr lang="pl-PL" dirty="0" err="1"/>
              <a:t>quality</a:t>
            </a:r>
            <a:r>
              <a:rPr lang="pl-PL" dirty="0"/>
              <a:t> of the data </a:t>
            </a:r>
            <a:r>
              <a:rPr lang="pl-PL" dirty="0" err="1"/>
              <a:t>collected</a:t>
            </a:r>
            <a:r>
              <a:rPr lang="pl-PL" dirty="0"/>
              <a:t>.</a:t>
            </a:r>
          </a:p>
          <a:p>
            <a:r>
              <a:rPr lang="pl-PL" dirty="0" err="1"/>
              <a:t>Tips</a:t>
            </a:r>
            <a:r>
              <a:rPr lang="pl-PL" dirty="0"/>
              <a:t>:	</a:t>
            </a:r>
          </a:p>
          <a:p>
            <a:pPr lvl="1"/>
            <a:r>
              <a:rPr lang="pl-PL" dirty="0" err="1"/>
              <a:t>Check</a:t>
            </a:r>
            <a:r>
              <a:rPr lang="pl-PL" dirty="0"/>
              <a:t> </a:t>
            </a:r>
            <a:r>
              <a:rPr lang="pl-PL" dirty="0" err="1"/>
              <a:t>every</a:t>
            </a:r>
            <a:r>
              <a:rPr lang="pl-PL" dirty="0"/>
              <a:t> </a:t>
            </a:r>
            <a:r>
              <a:rPr lang="pl-PL" dirty="0" err="1"/>
              <a:t>question</a:t>
            </a:r>
            <a:r>
              <a:rPr lang="pl-PL" dirty="0"/>
              <a:t> to </a:t>
            </a:r>
            <a:r>
              <a:rPr lang="pl-PL" dirty="0" err="1"/>
              <a:t>make</a:t>
            </a:r>
            <a:r>
              <a:rPr lang="pl-PL" dirty="0"/>
              <a:t> </a:t>
            </a:r>
            <a:r>
              <a:rPr lang="pl-PL" dirty="0" err="1"/>
              <a:t>sure</a:t>
            </a:r>
            <a:r>
              <a:rPr lang="pl-PL" dirty="0"/>
              <a:t> </a:t>
            </a:r>
            <a:r>
              <a:rPr lang="pl-PL" dirty="0" err="1"/>
              <a:t>it</a:t>
            </a:r>
            <a:r>
              <a:rPr lang="pl-PL" dirty="0"/>
              <a:t> </a:t>
            </a:r>
            <a:r>
              <a:rPr lang="pl-PL" dirty="0" err="1"/>
              <a:t>is</a:t>
            </a:r>
            <a:r>
              <a:rPr lang="pl-PL" dirty="0"/>
              <a:t> not a </a:t>
            </a:r>
            <a:r>
              <a:rPr lang="pl-PL" dirty="0" err="1"/>
              <a:t>double</a:t>
            </a:r>
            <a:r>
              <a:rPr lang="pl-PL" dirty="0"/>
              <a:t> </a:t>
            </a:r>
            <a:r>
              <a:rPr lang="pl-PL" dirty="0" err="1"/>
              <a:t>or</a:t>
            </a:r>
            <a:r>
              <a:rPr lang="pl-PL" dirty="0"/>
              <a:t> </a:t>
            </a:r>
            <a:r>
              <a:rPr lang="pl-PL" dirty="0" err="1"/>
              <a:t>multiple</a:t>
            </a:r>
            <a:r>
              <a:rPr lang="pl-PL" dirty="0"/>
              <a:t> </a:t>
            </a:r>
            <a:r>
              <a:rPr lang="pl-PL" dirty="0" err="1"/>
              <a:t>question</a:t>
            </a:r>
            <a:endParaRPr lang="pl-PL" dirty="0"/>
          </a:p>
          <a:p>
            <a:pPr lvl="1"/>
            <a:r>
              <a:rPr lang="pl-PL" dirty="0" err="1"/>
              <a:t>Check</a:t>
            </a:r>
            <a:r>
              <a:rPr lang="pl-PL" dirty="0"/>
              <a:t> </a:t>
            </a:r>
            <a:r>
              <a:rPr lang="pl-PL" dirty="0" err="1"/>
              <a:t>clarity</a:t>
            </a:r>
            <a:r>
              <a:rPr lang="pl-PL" dirty="0"/>
              <a:t> of </a:t>
            </a:r>
            <a:r>
              <a:rPr lang="pl-PL" dirty="0" err="1"/>
              <a:t>questions</a:t>
            </a:r>
            <a:r>
              <a:rPr lang="pl-PL" dirty="0"/>
              <a:t> – </a:t>
            </a:r>
            <a:r>
              <a:rPr lang="pl-PL" dirty="0" err="1"/>
              <a:t>word</a:t>
            </a:r>
            <a:r>
              <a:rPr lang="pl-PL" dirty="0"/>
              <a:t> </a:t>
            </a:r>
            <a:r>
              <a:rPr lang="pl-PL" dirty="0" err="1"/>
              <a:t>them</a:t>
            </a:r>
            <a:r>
              <a:rPr lang="pl-PL" dirty="0"/>
              <a:t> as </a:t>
            </a:r>
            <a:r>
              <a:rPr lang="pl-PL" dirty="0" err="1"/>
              <a:t>simply</a:t>
            </a:r>
            <a:r>
              <a:rPr lang="pl-PL" dirty="0"/>
              <a:t> as </a:t>
            </a:r>
            <a:r>
              <a:rPr lang="pl-PL" dirty="0" err="1"/>
              <a:t>possible</a:t>
            </a:r>
            <a:endParaRPr lang="pl-PL" dirty="0"/>
          </a:p>
          <a:p>
            <a:pPr lvl="1"/>
            <a:r>
              <a:rPr lang="pl-PL" dirty="0" err="1"/>
              <a:t>Make</a:t>
            </a:r>
            <a:r>
              <a:rPr lang="pl-PL" dirty="0"/>
              <a:t> </a:t>
            </a:r>
            <a:r>
              <a:rPr lang="pl-PL" dirty="0" err="1"/>
              <a:t>sure</a:t>
            </a:r>
            <a:r>
              <a:rPr lang="pl-PL" dirty="0"/>
              <a:t> </a:t>
            </a:r>
            <a:r>
              <a:rPr lang="pl-PL" dirty="0" err="1"/>
              <a:t>that</a:t>
            </a:r>
            <a:r>
              <a:rPr lang="pl-PL" dirty="0"/>
              <a:t> </a:t>
            </a:r>
            <a:r>
              <a:rPr lang="pl-PL" dirty="0" err="1"/>
              <a:t>questions</a:t>
            </a:r>
            <a:r>
              <a:rPr lang="pl-PL" dirty="0"/>
              <a:t> </a:t>
            </a:r>
            <a:r>
              <a:rPr lang="pl-PL" dirty="0" err="1"/>
              <a:t>cannot</a:t>
            </a:r>
            <a:r>
              <a:rPr lang="pl-PL" dirty="0"/>
              <a:t> </a:t>
            </a:r>
            <a:r>
              <a:rPr lang="pl-PL" dirty="0" err="1"/>
              <a:t>have</a:t>
            </a:r>
            <a:r>
              <a:rPr lang="pl-PL" dirty="0"/>
              <a:t> </a:t>
            </a:r>
            <a:r>
              <a:rPr lang="pl-PL" dirty="0" err="1"/>
              <a:t>more</a:t>
            </a:r>
            <a:r>
              <a:rPr lang="pl-PL" dirty="0"/>
              <a:t> </a:t>
            </a:r>
            <a:r>
              <a:rPr lang="pl-PL" dirty="0" err="1"/>
              <a:t>than</a:t>
            </a:r>
            <a:r>
              <a:rPr lang="pl-PL" dirty="0"/>
              <a:t> one </a:t>
            </a:r>
            <a:r>
              <a:rPr lang="pl-PL" dirty="0" err="1"/>
              <a:t>meaning</a:t>
            </a:r>
            <a:endParaRPr lang="pl-PL" dirty="0"/>
          </a:p>
          <a:p>
            <a:pPr lvl="1"/>
            <a:r>
              <a:rPr lang="pl-PL" dirty="0" err="1"/>
              <a:t>Arrange</a:t>
            </a:r>
            <a:r>
              <a:rPr lang="pl-PL" dirty="0"/>
              <a:t> </a:t>
            </a:r>
            <a:r>
              <a:rPr lang="pl-PL" dirty="0" err="1"/>
              <a:t>questions</a:t>
            </a:r>
            <a:r>
              <a:rPr lang="pl-PL" dirty="0"/>
              <a:t> in a </a:t>
            </a:r>
            <a:r>
              <a:rPr lang="pl-PL" dirty="0" err="1"/>
              <a:t>logical</a:t>
            </a:r>
            <a:r>
              <a:rPr lang="pl-PL" dirty="0"/>
              <a:t> </a:t>
            </a:r>
            <a:r>
              <a:rPr lang="pl-PL" dirty="0" err="1"/>
              <a:t>sequence</a:t>
            </a:r>
            <a:r>
              <a:rPr lang="pl-PL" dirty="0"/>
              <a:t>, to the </a:t>
            </a:r>
            <a:r>
              <a:rPr lang="pl-PL" dirty="0" err="1"/>
              <a:t>extent</a:t>
            </a:r>
            <a:r>
              <a:rPr lang="pl-PL" dirty="0"/>
              <a:t> </a:t>
            </a:r>
            <a:r>
              <a:rPr lang="pl-PL" dirty="0" err="1"/>
              <a:t>posssible</a:t>
            </a:r>
            <a:r>
              <a:rPr lang="pl-PL" dirty="0"/>
              <a:t> with the </a:t>
            </a:r>
            <a:r>
              <a:rPr lang="pl-PL" dirty="0" err="1"/>
              <a:t>easier</a:t>
            </a:r>
            <a:r>
              <a:rPr lang="pl-PL" dirty="0"/>
              <a:t> </a:t>
            </a:r>
            <a:r>
              <a:rPr lang="pl-PL" dirty="0" err="1"/>
              <a:t>ones</a:t>
            </a:r>
            <a:r>
              <a:rPr lang="pl-PL" dirty="0"/>
              <a:t> </a:t>
            </a:r>
            <a:r>
              <a:rPr lang="pl-PL" dirty="0" err="1"/>
              <a:t>first</a:t>
            </a:r>
            <a:endParaRPr lang="pl-PL" dirty="0"/>
          </a:p>
          <a:p>
            <a:pPr lvl="1"/>
            <a:r>
              <a:rPr lang="pl-PL" dirty="0" err="1"/>
              <a:t>Check</a:t>
            </a:r>
            <a:r>
              <a:rPr lang="pl-PL" dirty="0"/>
              <a:t> </a:t>
            </a:r>
            <a:r>
              <a:rPr lang="pl-PL" dirty="0" err="1"/>
              <a:t>how</a:t>
            </a:r>
            <a:r>
              <a:rPr lang="pl-PL" dirty="0"/>
              <a:t> </a:t>
            </a:r>
            <a:r>
              <a:rPr lang="pl-PL" dirty="0" err="1"/>
              <a:t>long</a:t>
            </a:r>
            <a:r>
              <a:rPr lang="pl-PL" dirty="0"/>
              <a:t> </a:t>
            </a:r>
            <a:r>
              <a:rPr lang="pl-PL" dirty="0" err="1"/>
              <a:t>it</a:t>
            </a:r>
            <a:r>
              <a:rPr lang="pl-PL" dirty="0"/>
              <a:t> </a:t>
            </a:r>
            <a:r>
              <a:rPr lang="pl-PL" dirty="0" err="1"/>
              <a:t>takes</a:t>
            </a:r>
            <a:r>
              <a:rPr lang="pl-PL" dirty="0"/>
              <a:t> to </a:t>
            </a:r>
            <a:r>
              <a:rPr lang="pl-PL" dirty="0" err="1"/>
              <a:t>complete</a:t>
            </a:r>
            <a:endParaRPr lang="pl-PL" dirty="0"/>
          </a:p>
          <a:p>
            <a:pPr lvl="1"/>
            <a:r>
              <a:rPr lang="pl-PL" dirty="0" err="1"/>
              <a:t>Make</a:t>
            </a:r>
            <a:r>
              <a:rPr lang="pl-PL" dirty="0"/>
              <a:t> the </a:t>
            </a:r>
            <a:r>
              <a:rPr lang="pl-PL" dirty="0" err="1"/>
              <a:t>questionnaire</a:t>
            </a:r>
            <a:r>
              <a:rPr lang="pl-PL" dirty="0"/>
              <a:t> </a:t>
            </a:r>
            <a:r>
              <a:rPr lang="pl-PL" dirty="0" err="1"/>
              <a:t>visually</a:t>
            </a:r>
            <a:r>
              <a:rPr lang="pl-PL" dirty="0"/>
              <a:t> </a:t>
            </a:r>
            <a:r>
              <a:rPr lang="pl-PL" dirty="0" err="1"/>
              <a:t>attractive</a:t>
            </a:r>
            <a:r>
              <a:rPr lang="pl-PL" dirty="0"/>
              <a:t> </a:t>
            </a:r>
          </a:p>
        </p:txBody>
      </p:sp>
    </p:spTree>
    <p:extLst>
      <p:ext uri="{BB962C8B-B14F-4D97-AF65-F5344CB8AC3E}">
        <p14:creationId xmlns:p14="http://schemas.microsoft.com/office/powerpoint/2010/main" val="17367790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2AA90E9-D19B-4F64-8495-ABC7C91996BC}"/>
              </a:ext>
            </a:extLst>
          </p:cNvPr>
          <p:cNvSpPr>
            <a:spLocks noGrp="1"/>
          </p:cNvSpPr>
          <p:nvPr>
            <p:ph type="title"/>
          </p:nvPr>
        </p:nvSpPr>
        <p:spPr/>
        <p:txBody>
          <a:bodyPr/>
          <a:lstStyle/>
          <a:p>
            <a:r>
              <a:rPr lang="pl-PL" dirty="0" err="1"/>
              <a:t>Classical</a:t>
            </a:r>
            <a:r>
              <a:rPr lang="pl-PL" dirty="0"/>
              <a:t> </a:t>
            </a:r>
            <a:r>
              <a:rPr lang="pl-PL" dirty="0" err="1"/>
              <a:t>evaluation</a:t>
            </a:r>
            <a:r>
              <a:rPr lang="pl-PL" dirty="0"/>
              <a:t> </a:t>
            </a:r>
            <a:r>
              <a:rPr lang="pl-PL" dirty="0" err="1"/>
              <a:t>tools</a:t>
            </a:r>
            <a:br>
              <a:rPr lang="pl-PL" dirty="0"/>
            </a:br>
            <a:r>
              <a:rPr lang="pl-PL" dirty="0"/>
              <a:t>#3 </a:t>
            </a:r>
            <a:r>
              <a:rPr lang="pl-PL" dirty="0" err="1"/>
              <a:t>Key</a:t>
            </a:r>
            <a:r>
              <a:rPr lang="pl-PL" dirty="0"/>
              <a:t> </a:t>
            </a:r>
            <a:r>
              <a:rPr lang="pl-PL" dirty="0" err="1"/>
              <a:t>Informant</a:t>
            </a:r>
            <a:r>
              <a:rPr lang="pl-PL" dirty="0"/>
              <a:t> </a:t>
            </a:r>
            <a:r>
              <a:rPr lang="pl-PL" dirty="0" err="1"/>
              <a:t>Interviews</a:t>
            </a:r>
            <a:endParaRPr lang="pl-PL" dirty="0"/>
          </a:p>
        </p:txBody>
      </p:sp>
      <p:sp>
        <p:nvSpPr>
          <p:cNvPr id="3" name="Symbol zastępczy zawartości 2">
            <a:extLst>
              <a:ext uri="{FF2B5EF4-FFF2-40B4-BE49-F238E27FC236}">
                <a16:creationId xmlns:a16="http://schemas.microsoft.com/office/drawing/2014/main" id="{3EECCCF2-43C5-4CB2-A431-091487538A62}"/>
              </a:ext>
            </a:extLst>
          </p:cNvPr>
          <p:cNvSpPr>
            <a:spLocks noGrp="1"/>
          </p:cNvSpPr>
          <p:nvPr>
            <p:ph idx="1"/>
          </p:nvPr>
        </p:nvSpPr>
        <p:spPr/>
        <p:txBody>
          <a:bodyPr>
            <a:normAutofit fontScale="85000" lnSpcReduction="20000"/>
          </a:bodyPr>
          <a:lstStyle/>
          <a:p>
            <a:r>
              <a:rPr lang="pl-PL" dirty="0" err="1"/>
              <a:t>Are</a:t>
            </a:r>
            <a:r>
              <a:rPr lang="pl-PL" dirty="0"/>
              <a:t> </a:t>
            </a:r>
            <a:r>
              <a:rPr lang="pl-PL" dirty="0" err="1"/>
              <a:t>designed</a:t>
            </a:r>
            <a:r>
              <a:rPr lang="pl-PL" dirty="0"/>
              <a:t> to </a:t>
            </a:r>
            <a:r>
              <a:rPr lang="pl-PL" dirty="0" err="1"/>
              <a:t>obtain</a:t>
            </a:r>
            <a:r>
              <a:rPr lang="pl-PL" dirty="0"/>
              <a:t> </a:t>
            </a:r>
            <a:r>
              <a:rPr lang="pl-PL" dirty="0" err="1"/>
              <a:t>information</a:t>
            </a:r>
            <a:r>
              <a:rPr lang="pl-PL" dirty="0"/>
              <a:t> on </a:t>
            </a:r>
            <a:r>
              <a:rPr lang="pl-PL" dirty="0" err="1"/>
              <a:t>specific</a:t>
            </a:r>
            <a:r>
              <a:rPr lang="pl-PL" dirty="0"/>
              <a:t> </a:t>
            </a:r>
            <a:r>
              <a:rPr lang="pl-PL" dirty="0" err="1"/>
              <a:t>research</a:t>
            </a:r>
            <a:r>
              <a:rPr lang="pl-PL" dirty="0"/>
              <a:t> </a:t>
            </a:r>
            <a:r>
              <a:rPr lang="pl-PL" dirty="0" err="1"/>
              <a:t>questions</a:t>
            </a:r>
            <a:r>
              <a:rPr lang="pl-PL" dirty="0"/>
              <a:t>.</a:t>
            </a:r>
          </a:p>
          <a:p>
            <a:r>
              <a:rPr lang="pl-PL" dirty="0"/>
              <a:t>„</a:t>
            </a:r>
            <a:r>
              <a:rPr lang="pl-PL" dirty="0" err="1"/>
              <a:t>Key</a:t>
            </a:r>
            <a:r>
              <a:rPr lang="pl-PL" dirty="0"/>
              <a:t> </a:t>
            </a:r>
            <a:r>
              <a:rPr lang="pl-PL" dirty="0" err="1"/>
              <a:t>informants</a:t>
            </a:r>
            <a:r>
              <a:rPr lang="pl-PL" dirty="0"/>
              <a:t>” </a:t>
            </a:r>
            <a:r>
              <a:rPr lang="pl-PL" dirty="0" err="1"/>
              <a:t>are</a:t>
            </a:r>
            <a:r>
              <a:rPr lang="pl-PL" dirty="0"/>
              <a:t> </a:t>
            </a:r>
            <a:r>
              <a:rPr lang="pl-PL" dirty="0" err="1"/>
              <a:t>people</a:t>
            </a:r>
            <a:r>
              <a:rPr lang="pl-PL" dirty="0"/>
              <a:t> </a:t>
            </a:r>
            <a:r>
              <a:rPr lang="pl-PL" dirty="0" err="1"/>
              <a:t>who</a:t>
            </a:r>
            <a:r>
              <a:rPr lang="pl-PL" dirty="0"/>
              <a:t> </a:t>
            </a:r>
            <a:r>
              <a:rPr lang="pl-PL" dirty="0" err="1"/>
              <a:t>have</a:t>
            </a:r>
            <a:r>
              <a:rPr lang="pl-PL" dirty="0"/>
              <a:t> </a:t>
            </a:r>
            <a:r>
              <a:rPr lang="pl-PL" dirty="0" err="1"/>
              <a:t>extensive</a:t>
            </a:r>
            <a:r>
              <a:rPr lang="pl-PL" dirty="0"/>
              <a:t> </a:t>
            </a:r>
            <a:r>
              <a:rPr lang="pl-PL" dirty="0" err="1"/>
              <a:t>experience</a:t>
            </a:r>
            <a:r>
              <a:rPr lang="pl-PL" dirty="0"/>
              <a:t> and </a:t>
            </a:r>
            <a:r>
              <a:rPr lang="pl-PL" dirty="0" err="1"/>
              <a:t>knowledge</a:t>
            </a:r>
            <a:r>
              <a:rPr lang="pl-PL" dirty="0"/>
              <a:t> on one </a:t>
            </a:r>
            <a:r>
              <a:rPr lang="pl-PL" dirty="0" err="1"/>
              <a:t>or</a:t>
            </a:r>
            <a:r>
              <a:rPr lang="pl-PL" dirty="0"/>
              <a:t> </a:t>
            </a:r>
            <a:r>
              <a:rPr lang="pl-PL" dirty="0" err="1"/>
              <a:t>more</a:t>
            </a:r>
            <a:r>
              <a:rPr lang="pl-PL" dirty="0"/>
              <a:t> </a:t>
            </a:r>
            <a:r>
              <a:rPr lang="pl-PL" dirty="0" err="1"/>
              <a:t>topics</a:t>
            </a:r>
            <a:r>
              <a:rPr lang="pl-PL" dirty="0"/>
              <a:t> of </a:t>
            </a:r>
            <a:r>
              <a:rPr lang="pl-PL" dirty="0" err="1"/>
              <a:t>interest</a:t>
            </a:r>
            <a:r>
              <a:rPr lang="pl-PL" dirty="0"/>
              <a:t> of </a:t>
            </a:r>
            <a:r>
              <a:rPr lang="pl-PL" dirty="0" err="1"/>
              <a:t>evaluation</a:t>
            </a:r>
            <a:r>
              <a:rPr lang="pl-PL" dirty="0"/>
              <a:t>.</a:t>
            </a:r>
          </a:p>
          <a:p>
            <a:r>
              <a:rPr lang="pl-PL" dirty="0"/>
              <a:t>It </a:t>
            </a:r>
            <a:r>
              <a:rPr lang="pl-PL" dirty="0" err="1"/>
              <a:t>is</a:t>
            </a:r>
            <a:r>
              <a:rPr lang="pl-PL" dirty="0"/>
              <a:t> </a:t>
            </a:r>
            <a:r>
              <a:rPr lang="pl-PL" dirty="0" err="1"/>
              <a:t>often</a:t>
            </a:r>
            <a:r>
              <a:rPr lang="pl-PL" dirty="0"/>
              <a:t> </a:t>
            </a:r>
            <a:r>
              <a:rPr lang="pl-PL" dirty="0" err="1"/>
              <a:t>useful</a:t>
            </a:r>
            <a:r>
              <a:rPr lang="pl-PL" dirty="0"/>
              <a:t> to </a:t>
            </a:r>
            <a:r>
              <a:rPr lang="pl-PL" dirty="0" err="1"/>
              <a:t>prepare</a:t>
            </a:r>
            <a:r>
              <a:rPr lang="pl-PL" dirty="0"/>
              <a:t> a data </a:t>
            </a:r>
            <a:r>
              <a:rPr lang="pl-PL" dirty="0" err="1"/>
              <a:t>collection</a:t>
            </a:r>
            <a:r>
              <a:rPr lang="pl-PL" dirty="0"/>
              <a:t> instrument </a:t>
            </a:r>
            <a:r>
              <a:rPr lang="pl-PL" dirty="0" err="1"/>
              <a:t>or</a:t>
            </a:r>
            <a:r>
              <a:rPr lang="pl-PL" dirty="0"/>
              <a:t> a </a:t>
            </a:r>
            <a:r>
              <a:rPr lang="pl-PL" dirty="0" err="1"/>
              <a:t>brief</a:t>
            </a:r>
            <a:r>
              <a:rPr lang="pl-PL" dirty="0"/>
              <a:t> interview </a:t>
            </a:r>
            <a:r>
              <a:rPr lang="pl-PL" dirty="0" err="1"/>
              <a:t>guide</a:t>
            </a:r>
            <a:r>
              <a:rPr lang="pl-PL" dirty="0"/>
              <a:t> </a:t>
            </a:r>
            <a:r>
              <a:rPr lang="pl-PL" dirty="0" err="1"/>
              <a:t>beforehand</a:t>
            </a:r>
            <a:r>
              <a:rPr lang="pl-PL" dirty="0"/>
              <a:t>, to </a:t>
            </a:r>
            <a:r>
              <a:rPr lang="pl-PL" dirty="0" err="1"/>
              <a:t>ensure</a:t>
            </a:r>
            <a:r>
              <a:rPr lang="pl-PL" dirty="0"/>
              <a:t> </a:t>
            </a:r>
            <a:r>
              <a:rPr lang="pl-PL" dirty="0" err="1"/>
              <a:t>that</a:t>
            </a:r>
            <a:r>
              <a:rPr lang="pl-PL" dirty="0"/>
              <a:t> </a:t>
            </a:r>
            <a:r>
              <a:rPr lang="pl-PL" dirty="0" err="1"/>
              <a:t>all</a:t>
            </a:r>
            <a:r>
              <a:rPr lang="pl-PL" dirty="0"/>
              <a:t> </a:t>
            </a:r>
            <a:r>
              <a:rPr lang="pl-PL" dirty="0" err="1"/>
              <a:t>key</a:t>
            </a:r>
            <a:r>
              <a:rPr lang="pl-PL" dirty="0"/>
              <a:t> </a:t>
            </a:r>
            <a:r>
              <a:rPr lang="pl-PL" dirty="0" err="1"/>
              <a:t>points</a:t>
            </a:r>
            <a:r>
              <a:rPr lang="pl-PL" dirty="0"/>
              <a:t> </a:t>
            </a:r>
            <a:r>
              <a:rPr lang="pl-PL" dirty="0" err="1"/>
              <a:t>are</a:t>
            </a:r>
            <a:r>
              <a:rPr lang="pl-PL" dirty="0"/>
              <a:t> </a:t>
            </a:r>
            <a:r>
              <a:rPr lang="pl-PL" dirty="0" err="1"/>
              <a:t>covered</a:t>
            </a:r>
            <a:r>
              <a:rPr lang="pl-PL" dirty="0"/>
              <a:t>. </a:t>
            </a:r>
            <a:r>
              <a:rPr lang="pl-PL" dirty="0" err="1"/>
              <a:t>This</a:t>
            </a:r>
            <a:r>
              <a:rPr lang="pl-PL" dirty="0"/>
              <a:t> </a:t>
            </a:r>
            <a:r>
              <a:rPr lang="pl-PL" dirty="0" err="1"/>
              <a:t>can</a:t>
            </a:r>
            <a:r>
              <a:rPr lang="pl-PL" dirty="0"/>
              <a:t> be </a:t>
            </a:r>
            <a:r>
              <a:rPr lang="pl-PL" dirty="0" err="1"/>
              <a:t>shared</a:t>
            </a:r>
            <a:r>
              <a:rPr lang="pl-PL" dirty="0"/>
              <a:t> with the respondent </a:t>
            </a:r>
            <a:r>
              <a:rPr lang="pl-PL" dirty="0" err="1"/>
              <a:t>ahead</a:t>
            </a:r>
            <a:r>
              <a:rPr lang="pl-PL" dirty="0"/>
              <a:t> of </a:t>
            </a:r>
            <a:r>
              <a:rPr lang="pl-PL" dirty="0" err="1"/>
              <a:t>time</a:t>
            </a:r>
            <a:r>
              <a:rPr lang="pl-PL" dirty="0"/>
              <a:t> to </a:t>
            </a:r>
            <a:r>
              <a:rPr lang="pl-PL" dirty="0" err="1"/>
              <a:t>give</a:t>
            </a:r>
            <a:r>
              <a:rPr lang="pl-PL" dirty="0"/>
              <a:t> the </a:t>
            </a:r>
            <a:r>
              <a:rPr lang="pl-PL" dirty="0" err="1"/>
              <a:t>opportunity</a:t>
            </a:r>
            <a:r>
              <a:rPr lang="pl-PL" dirty="0"/>
              <a:t> to </a:t>
            </a:r>
            <a:r>
              <a:rPr lang="pl-PL" dirty="0" err="1"/>
              <a:t>organize</a:t>
            </a:r>
            <a:r>
              <a:rPr lang="pl-PL" dirty="0"/>
              <a:t> </a:t>
            </a:r>
            <a:r>
              <a:rPr lang="pl-PL" dirty="0" err="1"/>
              <a:t>thoughts</a:t>
            </a:r>
            <a:r>
              <a:rPr lang="pl-PL" dirty="0"/>
              <a:t> </a:t>
            </a:r>
            <a:r>
              <a:rPr lang="pl-PL" dirty="0" err="1"/>
              <a:t>before</a:t>
            </a:r>
            <a:r>
              <a:rPr lang="pl-PL" dirty="0"/>
              <a:t> the interview.</a:t>
            </a:r>
          </a:p>
          <a:p>
            <a:r>
              <a:rPr lang="pl-PL" dirty="0" err="1"/>
              <a:t>Any</a:t>
            </a:r>
            <a:r>
              <a:rPr lang="pl-PL" dirty="0"/>
              <a:t> </a:t>
            </a:r>
            <a:r>
              <a:rPr lang="pl-PL" dirty="0" err="1"/>
              <a:t>questions</a:t>
            </a:r>
            <a:r>
              <a:rPr lang="pl-PL" dirty="0"/>
              <a:t> </a:t>
            </a:r>
            <a:r>
              <a:rPr lang="pl-PL" dirty="0" err="1"/>
              <a:t>that</a:t>
            </a:r>
            <a:r>
              <a:rPr lang="pl-PL" dirty="0"/>
              <a:t> </a:t>
            </a:r>
            <a:r>
              <a:rPr lang="pl-PL" dirty="0" err="1"/>
              <a:t>may</a:t>
            </a:r>
            <a:r>
              <a:rPr lang="pl-PL" dirty="0"/>
              <a:t> be </a:t>
            </a:r>
            <a:r>
              <a:rPr lang="pl-PL" dirty="0" err="1"/>
              <a:t>difficult</a:t>
            </a:r>
            <a:r>
              <a:rPr lang="pl-PL" dirty="0"/>
              <a:t> </a:t>
            </a:r>
            <a:r>
              <a:rPr lang="pl-PL" dirty="0" err="1"/>
              <a:t>or</a:t>
            </a:r>
            <a:r>
              <a:rPr lang="pl-PL" dirty="0"/>
              <a:t> </a:t>
            </a:r>
            <a:r>
              <a:rPr lang="pl-PL" dirty="0" err="1"/>
              <a:t>sensitive</a:t>
            </a:r>
            <a:r>
              <a:rPr lang="pl-PL" dirty="0"/>
              <a:t> </a:t>
            </a:r>
            <a:r>
              <a:rPr lang="pl-PL" dirty="0" err="1"/>
              <a:t>should</a:t>
            </a:r>
            <a:r>
              <a:rPr lang="pl-PL" dirty="0"/>
              <a:t> be </a:t>
            </a:r>
            <a:r>
              <a:rPr lang="pl-PL" dirty="0" err="1"/>
              <a:t>left</a:t>
            </a:r>
            <a:r>
              <a:rPr lang="pl-PL" dirty="0"/>
              <a:t> </a:t>
            </a:r>
            <a:r>
              <a:rPr lang="pl-PL" dirty="0" err="1"/>
              <a:t>until</a:t>
            </a:r>
            <a:r>
              <a:rPr lang="pl-PL" dirty="0"/>
              <a:t> the end of the interview.</a:t>
            </a:r>
          </a:p>
          <a:p>
            <a:r>
              <a:rPr lang="pl-PL" dirty="0"/>
              <a:t>15-60 </a:t>
            </a:r>
            <a:r>
              <a:rPr lang="pl-PL" dirty="0" err="1"/>
              <a:t>minutes</a:t>
            </a:r>
            <a:r>
              <a:rPr lang="pl-PL" dirty="0"/>
              <a:t> for the interview </a:t>
            </a:r>
            <a:r>
              <a:rPr lang="pl-PL" dirty="0" err="1"/>
              <a:t>depending</a:t>
            </a:r>
            <a:r>
              <a:rPr lang="pl-PL" dirty="0"/>
              <a:t> on the </a:t>
            </a:r>
            <a:r>
              <a:rPr lang="pl-PL" dirty="0" err="1"/>
              <a:t>age</a:t>
            </a:r>
            <a:r>
              <a:rPr lang="pl-PL" dirty="0"/>
              <a:t>, </a:t>
            </a:r>
            <a:r>
              <a:rPr lang="pl-PL" dirty="0" err="1"/>
              <a:t>knowledge</a:t>
            </a:r>
            <a:r>
              <a:rPr lang="pl-PL" dirty="0"/>
              <a:t> and the </a:t>
            </a:r>
            <a:r>
              <a:rPr lang="pl-PL" dirty="0" err="1"/>
              <a:t>availability</a:t>
            </a:r>
            <a:r>
              <a:rPr lang="pl-PL" dirty="0"/>
              <a:t> of the respondent.</a:t>
            </a:r>
          </a:p>
          <a:p>
            <a:r>
              <a:rPr lang="pl-PL" dirty="0" err="1"/>
              <a:t>Avoid</a:t>
            </a:r>
            <a:r>
              <a:rPr lang="pl-PL" dirty="0"/>
              <a:t> </a:t>
            </a:r>
            <a:r>
              <a:rPr lang="pl-PL" dirty="0" err="1"/>
              <a:t>closed</a:t>
            </a:r>
            <a:r>
              <a:rPr lang="pl-PL" dirty="0"/>
              <a:t> </a:t>
            </a:r>
            <a:r>
              <a:rPr lang="pl-PL" dirty="0" err="1"/>
              <a:t>questions</a:t>
            </a:r>
            <a:r>
              <a:rPr lang="pl-PL" dirty="0"/>
              <a:t> (</a:t>
            </a:r>
            <a:r>
              <a:rPr lang="pl-PL" dirty="0" err="1"/>
              <a:t>they</a:t>
            </a:r>
            <a:r>
              <a:rPr lang="pl-PL" dirty="0"/>
              <a:t> limit </a:t>
            </a:r>
            <a:r>
              <a:rPr lang="pl-PL" dirty="0" err="1"/>
              <a:t>discussion</a:t>
            </a:r>
            <a:r>
              <a:rPr lang="pl-PL" dirty="0"/>
              <a:t>), </a:t>
            </a:r>
            <a:r>
              <a:rPr lang="pl-PL" dirty="0" err="1"/>
              <a:t>double-barelled</a:t>
            </a:r>
            <a:r>
              <a:rPr lang="pl-PL" dirty="0"/>
              <a:t> </a:t>
            </a:r>
            <a:r>
              <a:rPr lang="pl-PL" dirty="0" err="1"/>
              <a:t>or</a:t>
            </a:r>
            <a:r>
              <a:rPr lang="pl-PL" dirty="0"/>
              <a:t> </a:t>
            </a:r>
            <a:r>
              <a:rPr lang="pl-PL" dirty="0" err="1"/>
              <a:t>multiple</a:t>
            </a:r>
            <a:r>
              <a:rPr lang="pl-PL" dirty="0"/>
              <a:t> </a:t>
            </a:r>
            <a:r>
              <a:rPr lang="pl-PL" dirty="0" err="1"/>
              <a:t>questions</a:t>
            </a:r>
            <a:r>
              <a:rPr lang="pl-PL" dirty="0"/>
              <a:t> (</a:t>
            </a:r>
            <a:r>
              <a:rPr lang="pl-PL" dirty="0" err="1"/>
              <a:t>confusing</a:t>
            </a:r>
            <a:r>
              <a:rPr lang="pl-PL" dirty="0"/>
              <a:t>) and be </a:t>
            </a:r>
            <a:r>
              <a:rPr lang="pl-PL" dirty="0" err="1"/>
              <a:t>careful</a:t>
            </a:r>
            <a:r>
              <a:rPr lang="pl-PL" dirty="0"/>
              <a:t> to </a:t>
            </a:r>
            <a:r>
              <a:rPr lang="pl-PL" dirty="0" err="1"/>
              <a:t>avoid</a:t>
            </a:r>
            <a:r>
              <a:rPr lang="pl-PL" dirty="0"/>
              <a:t> </a:t>
            </a:r>
            <a:r>
              <a:rPr lang="pl-PL" dirty="0" err="1"/>
              <a:t>leading</a:t>
            </a:r>
            <a:r>
              <a:rPr lang="pl-PL" dirty="0"/>
              <a:t> </a:t>
            </a:r>
            <a:r>
              <a:rPr lang="pl-PL" dirty="0" err="1"/>
              <a:t>questions</a:t>
            </a:r>
            <a:r>
              <a:rPr lang="pl-PL" dirty="0"/>
              <a:t> </a:t>
            </a:r>
            <a:r>
              <a:rPr lang="pl-PL" dirty="0" err="1"/>
              <a:t>that</a:t>
            </a:r>
            <a:r>
              <a:rPr lang="pl-PL" dirty="0"/>
              <a:t> </a:t>
            </a:r>
            <a:r>
              <a:rPr lang="pl-PL" dirty="0" err="1"/>
              <a:t>suggest</a:t>
            </a:r>
            <a:r>
              <a:rPr lang="pl-PL" dirty="0"/>
              <a:t> the </a:t>
            </a:r>
            <a:r>
              <a:rPr lang="pl-PL" dirty="0" err="1"/>
              <a:t>answer</a:t>
            </a:r>
            <a:r>
              <a:rPr lang="pl-PL" dirty="0"/>
              <a:t>.</a:t>
            </a:r>
          </a:p>
          <a:p>
            <a:endParaRPr lang="pl-PL" dirty="0"/>
          </a:p>
        </p:txBody>
      </p:sp>
    </p:spTree>
    <p:extLst>
      <p:ext uri="{BB962C8B-B14F-4D97-AF65-F5344CB8AC3E}">
        <p14:creationId xmlns:p14="http://schemas.microsoft.com/office/powerpoint/2010/main" val="16999899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2AA90E9-D19B-4F64-8495-ABC7C91996BC}"/>
              </a:ext>
            </a:extLst>
          </p:cNvPr>
          <p:cNvSpPr>
            <a:spLocks noGrp="1"/>
          </p:cNvSpPr>
          <p:nvPr>
            <p:ph type="title"/>
          </p:nvPr>
        </p:nvSpPr>
        <p:spPr/>
        <p:txBody>
          <a:bodyPr/>
          <a:lstStyle/>
          <a:p>
            <a:r>
              <a:rPr lang="pl-PL" dirty="0" err="1"/>
              <a:t>Classical</a:t>
            </a:r>
            <a:r>
              <a:rPr lang="pl-PL" dirty="0"/>
              <a:t> </a:t>
            </a:r>
            <a:r>
              <a:rPr lang="pl-PL" dirty="0" err="1"/>
              <a:t>evaluation</a:t>
            </a:r>
            <a:r>
              <a:rPr lang="pl-PL" dirty="0"/>
              <a:t> </a:t>
            </a:r>
            <a:r>
              <a:rPr lang="pl-PL" dirty="0" err="1"/>
              <a:t>tools</a:t>
            </a:r>
            <a:br>
              <a:rPr lang="pl-PL" dirty="0"/>
            </a:br>
            <a:r>
              <a:rPr lang="pl-PL" dirty="0"/>
              <a:t>#3 </a:t>
            </a:r>
            <a:r>
              <a:rPr lang="pl-PL" dirty="0" err="1"/>
              <a:t>Key</a:t>
            </a:r>
            <a:r>
              <a:rPr lang="pl-PL" dirty="0"/>
              <a:t> </a:t>
            </a:r>
            <a:r>
              <a:rPr lang="pl-PL" dirty="0" err="1"/>
              <a:t>Informant</a:t>
            </a:r>
            <a:r>
              <a:rPr lang="pl-PL" dirty="0"/>
              <a:t> </a:t>
            </a:r>
            <a:r>
              <a:rPr lang="pl-PL" dirty="0" err="1"/>
              <a:t>Interviews</a:t>
            </a:r>
            <a:endParaRPr lang="pl-PL" dirty="0"/>
          </a:p>
        </p:txBody>
      </p:sp>
      <p:sp>
        <p:nvSpPr>
          <p:cNvPr id="3" name="Symbol zastępczy zawartości 2">
            <a:extLst>
              <a:ext uri="{FF2B5EF4-FFF2-40B4-BE49-F238E27FC236}">
                <a16:creationId xmlns:a16="http://schemas.microsoft.com/office/drawing/2014/main" id="{3EECCCF2-43C5-4CB2-A431-091487538A62}"/>
              </a:ext>
            </a:extLst>
          </p:cNvPr>
          <p:cNvSpPr>
            <a:spLocks noGrp="1"/>
          </p:cNvSpPr>
          <p:nvPr>
            <p:ph idx="1"/>
          </p:nvPr>
        </p:nvSpPr>
        <p:spPr>
          <a:xfrm>
            <a:off x="651933" y="1825625"/>
            <a:ext cx="11276455" cy="4351338"/>
          </a:xfrm>
        </p:spPr>
        <p:txBody>
          <a:bodyPr>
            <a:normAutofit/>
          </a:bodyPr>
          <a:lstStyle/>
          <a:p>
            <a:r>
              <a:rPr lang="pl-PL" dirty="0"/>
              <a:t> </a:t>
            </a:r>
            <a:r>
              <a:rPr lang="pl-PL" dirty="0" err="1"/>
              <a:t>If</a:t>
            </a:r>
            <a:r>
              <a:rPr lang="pl-PL" dirty="0"/>
              <a:t> </a:t>
            </a:r>
            <a:r>
              <a:rPr lang="pl-PL" dirty="0" err="1"/>
              <a:t>well</a:t>
            </a:r>
            <a:r>
              <a:rPr lang="pl-PL" dirty="0"/>
              <a:t> </a:t>
            </a:r>
            <a:r>
              <a:rPr lang="pl-PL" dirty="0" err="1"/>
              <a:t>conducted</a:t>
            </a:r>
            <a:r>
              <a:rPr lang="pl-PL" dirty="0"/>
              <a:t> </a:t>
            </a:r>
            <a:r>
              <a:rPr lang="pl-PL" dirty="0" err="1"/>
              <a:t>can</a:t>
            </a:r>
            <a:r>
              <a:rPr lang="pl-PL" dirty="0"/>
              <a:t> </a:t>
            </a:r>
            <a:r>
              <a:rPr lang="pl-PL" dirty="0" err="1"/>
              <a:t>also</a:t>
            </a:r>
            <a:r>
              <a:rPr lang="pl-PL" dirty="0"/>
              <a:t> </a:t>
            </a:r>
            <a:r>
              <a:rPr lang="pl-PL" dirty="0" err="1"/>
              <a:t>lead</a:t>
            </a:r>
            <a:r>
              <a:rPr lang="pl-PL" dirty="0"/>
              <a:t> to </a:t>
            </a:r>
            <a:r>
              <a:rPr lang="pl-PL" dirty="0" err="1"/>
              <a:t>an</a:t>
            </a:r>
            <a:r>
              <a:rPr lang="pl-PL" dirty="0"/>
              <a:t> </a:t>
            </a:r>
            <a:r>
              <a:rPr lang="pl-PL" dirty="0" err="1"/>
              <a:t>interesting</a:t>
            </a:r>
            <a:r>
              <a:rPr lang="pl-PL" dirty="0"/>
              <a:t> exchange of </a:t>
            </a:r>
            <a:r>
              <a:rPr lang="pl-PL" dirty="0" err="1"/>
              <a:t>ideas</a:t>
            </a:r>
            <a:r>
              <a:rPr lang="pl-PL" dirty="0"/>
              <a:t>, </a:t>
            </a:r>
            <a:r>
              <a:rPr lang="pl-PL" dirty="0" err="1"/>
              <a:t>benefitting</a:t>
            </a:r>
            <a:r>
              <a:rPr lang="pl-PL" dirty="0"/>
              <a:t> </a:t>
            </a:r>
            <a:r>
              <a:rPr lang="pl-PL" dirty="0" err="1"/>
              <a:t>both</a:t>
            </a:r>
            <a:r>
              <a:rPr lang="pl-PL" dirty="0"/>
              <a:t> </a:t>
            </a:r>
            <a:r>
              <a:rPr lang="pl-PL" dirty="0" err="1"/>
              <a:t>parties</a:t>
            </a:r>
            <a:r>
              <a:rPr lang="pl-PL" dirty="0"/>
              <a:t>. </a:t>
            </a:r>
            <a:r>
              <a:rPr lang="pl-PL" dirty="0" err="1"/>
              <a:t>Can</a:t>
            </a:r>
            <a:r>
              <a:rPr lang="pl-PL" dirty="0"/>
              <a:t> </a:t>
            </a:r>
            <a:r>
              <a:rPr lang="pl-PL" dirty="0" err="1"/>
              <a:t>also</a:t>
            </a:r>
            <a:r>
              <a:rPr lang="pl-PL" dirty="0"/>
              <a:t> </a:t>
            </a:r>
            <a:r>
              <a:rPr lang="pl-PL" dirty="0" err="1"/>
              <a:t>built</a:t>
            </a:r>
            <a:r>
              <a:rPr lang="pl-PL" dirty="0"/>
              <a:t> suport for the </a:t>
            </a:r>
            <a:r>
              <a:rPr lang="pl-PL" dirty="0" err="1"/>
              <a:t>project</a:t>
            </a:r>
            <a:r>
              <a:rPr lang="pl-PL" dirty="0"/>
              <a:t> by </a:t>
            </a:r>
            <a:r>
              <a:rPr lang="pl-PL" dirty="0" err="1"/>
              <a:t>opening</a:t>
            </a:r>
            <a:r>
              <a:rPr lang="pl-PL" dirty="0"/>
              <a:t> </a:t>
            </a:r>
            <a:r>
              <a:rPr lang="pl-PL" dirty="0" err="1"/>
              <a:t>up</a:t>
            </a:r>
            <a:r>
              <a:rPr lang="pl-PL" dirty="0"/>
              <a:t> </a:t>
            </a:r>
            <a:r>
              <a:rPr lang="pl-PL" dirty="0" err="1"/>
              <a:t>avenues</a:t>
            </a:r>
            <a:r>
              <a:rPr lang="pl-PL" dirty="0"/>
              <a:t> of </a:t>
            </a:r>
            <a:r>
              <a:rPr lang="pl-PL" dirty="0" err="1"/>
              <a:t>discussion</a:t>
            </a:r>
            <a:r>
              <a:rPr lang="pl-PL" dirty="0"/>
              <a:t> and </a:t>
            </a:r>
            <a:r>
              <a:rPr lang="pl-PL" dirty="0" err="1"/>
              <a:t>awareness</a:t>
            </a:r>
            <a:r>
              <a:rPr lang="pl-PL" dirty="0"/>
              <a:t>.</a:t>
            </a:r>
          </a:p>
          <a:p>
            <a:r>
              <a:rPr lang="pl-PL" dirty="0" err="1"/>
              <a:t>Provides</a:t>
            </a:r>
            <a:r>
              <a:rPr lang="pl-PL" dirty="0"/>
              <a:t> </a:t>
            </a:r>
            <a:r>
              <a:rPr lang="pl-PL" dirty="0" err="1"/>
              <a:t>an</a:t>
            </a:r>
            <a:r>
              <a:rPr lang="pl-PL" dirty="0"/>
              <a:t> </a:t>
            </a:r>
            <a:r>
              <a:rPr lang="pl-PL" dirty="0" err="1"/>
              <a:t>opportunity</a:t>
            </a:r>
            <a:r>
              <a:rPr lang="pl-PL" dirty="0"/>
              <a:t> to test </a:t>
            </a:r>
            <a:r>
              <a:rPr lang="pl-PL" dirty="0" err="1"/>
              <a:t>theories</a:t>
            </a:r>
            <a:r>
              <a:rPr lang="pl-PL" dirty="0"/>
              <a:t> </a:t>
            </a:r>
            <a:r>
              <a:rPr lang="pl-PL" dirty="0" err="1"/>
              <a:t>inherent</a:t>
            </a:r>
            <a:r>
              <a:rPr lang="pl-PL" dirty="0"/>
              <a:t> in the </a:t>
            </a:r>
            <a:r>
              <a:rPr lang="pl-PL" dirty="0" err="1"/>
              <a:t>project</a:t>
            </a:r>
            <a:r>
              <a:rPr lang="pl-PL" dirty="0"/>
              <a:t> </a:t>
            </a:r>
            <a:r>
              <a:rPr lang="pl-PL" dirty="0" err="1"/>
              <a:t>or</a:t>
            </a:r>
            <a:r>
              <a:rPr lang="pl-PL" dirty="0"/>
              <a:t> in the </a:t>
            </a:r>
            <a:r>
              <a:rPr lang="pl-PL" dirty="0" err="1"/>
              <a:t>evaluation</a:t>
            </a:r>
            <a:r>
              <a:rPr lang="pl-PL" dirty="0"/>
              <a:t> </a:t>
            </a:r>
            <a:r>
              <a:rPr lang="pl-PL" dirty="0" err="1"/>
              <a:t>or</a:t>
            </a:r>
            <a:r>
              <a:rPr lang="pl-PL" dirty="0"/>
              <a:t> </a:t>
            </a:r>
            <a:r>
              <a:rPr lang="pl-PL" dirty="0" err="1"/>
              <a:t>that</a:t>
            </a:r>
            <a:r>
              <a:rPr lang="pl-PL" dirty="0"/>
              <a:t> </a:t>
            </a:r>
            <a:r>
              <a:rPr lang="pl-PL" dirty="0" err="1"/>
              <a:t>have</a:t>
            </a:r>
            <a:r>
              <a:rPr lang="pl-PL" dirty="0"/>
              <a:t> </a:t>
            </a:r>
            <a:r>
              <a:rPr lang="pl-PL" dirty="0" err="1"/>
              <a:t>come</a:t>
            </a:r>
            <a:r>
              <a:rPr lang="pl-PL" dirty="0"/>
              <a:t> </a:t>
            </a:r>
            <a:r>
              <a:rPr lang="pl-PL" dirty="0" err="1"/>
              <a:t>up</a:t>
            </a:r>
            <a:r>
              <a:rPr lang="pl-PL" dirty="0"/>
              <a:t> in the </a:t>
            </a:r>
            <a:r>
              <a:rPr lang="pl-PL" dirty="0" err="1"/>
              <a:t>course</a:t>
            </a:r>
            <a:r>
              <a:rPr lang="pl-PL" dirty="0"/>
              <a:t> of </a:t>
            </a:r>
            <a:r>
              <a:rPr lang="pl-PL" dirty="0" err="1"/>
              <a:t>evaluation</a:t>
            </a:r>
            <a:r>
              <a:rPr lang="pl-PL" dirty="0"/>
              <a:t>, as </a:t>
            </a:r>
            <a:r>
              <a:rPr lang="pl-PL" dirty="0" err="1"/>
              <a:t>well</a:t>
            </a:r>
            <a:r>
              <a:rPr lang="pl-PL" dirty="0"/>
              <a:t> as </a:t>
            </a:r>
            <a:r>
              <a:rPr lang="pl-PL" dirty="0" err="1"/>
              <a:t>opportunities</a:t>
            </a:r>
            <a:r>
              <a:rPr lang="pl-PL" dirty="0"/>
              <a:t> to </a:t>
            </a:r>
            <a:r>
              <a:rPr lang="pl-PL" dirty="0" err="1"/>
              <a:t>triangulate</a:t>
            </a:r>
            <a:r>
              <a:rPr lang="pl-PL" dirty="0"/>
              <a:t> and </a:t>
            </a:r>
            <a:r>
              <a:rPr lang="pl-PL" dirty="0" err="1"/>
              <a:t>verify</a:t>
            </a:r>
            <a:r>
              <a:rPr lang="pl-PL" dirty="0"/>
              <a:t> </a:t>
            </a:r>
            <a:r>
              <a:rPr lang="pl-PL" dirty="0" err="1"/>
              <a:t>othe</a:t>
            </a:r>
            <a:r>
              <a:rPr lang="pl-PL" dirty="0"/>
              <a:t> point of </a:t>
            </a:r>
            <a:r>
              <a:rPr lang="pl-PL" dirty="0" err="1"/>
              <a:t>view</a:t>
            </a:r>
            <a:r>
              <a:rPr lang="pl-PL" dirty="0"/>
              <a:t>.</a:t>
            </a:r>
          </a:p>
          <a:p>
            <a:pPr marL="0" indent="0">
              <a:buNone/>
            </a:pPr>
            <a:r>
              <a:rPr lang="pl-PL" dirty="0"/>
              <a:t>Good </a:t>
            </a:r>
            <a:r>
              <a:rPr lang="pl-PL" dirty="0" err="1"/>
              <a:t>interviewers</a:t>
            </a:r>
            <a:r>
              <a:rPr lang="pl-PL" dirty="0"/>
              <a:t> </a:t>
            </a:r>
            <a:r>
              <a:rPr lang="pl-PL" dirty="0" err="1"/>
              <a:t>use</a:t>
            </a:r>
            <a:r>
              <a:rPr lang="pl-PL" dirty="0"/>
              <a:t>:</a:t>
            </a:r>
          </a:p>
          <a:p>
            <a:r>
              <a:rPr lang="pl-PL" dirty="0"/>
              <a:t>Open </a:t>
            </a:r>
            <a:r>
              <a:rPr lang="pl-PL" dirty="0" err="1"/>
              <a:t>questions</a:t>
            </a:r>
            <a:r>
              <a:rPr lang="pl-PL" dirty="0"/>
              <a:t>, </a:t>
            </a:r>
            <a:r>
              <a:rPr lang="pl-PL" dirty="0" err="1"/>
              <a:t>e.g</a:t>
            </a:r>
            <a:r>
              <a:rPr lang="pl-PL" dirty="0"/>
              <a:t>. „Tell me </a:t>
            </a:r>
            <a:r>
              <a:rPr lang="pl-PL" dirty="0" err="1"/>
              <a:t>about</a:t>
            </a:r>
            <a:r>
              <a:rPr lang="pl-PL" dirty="0"/>
              <a:t> </a:t>
            </a:r>
            <a:r>
              <a:rPr lang="pl-PL" dirty="0" err="1"/>
              <a:t>your</a:t>
            </a:r>
            <a:r>
              <a:rPr lang="pl-PL" dirty="0"/>
              <a:t> </a:t>
            </a:r>
            <a:r>
              <a:rPr lang="pl-PL" dirty="0" err="1"/>
              <a:t>feeling</a:t>
            </a:r>
            <a:r>
              <a:rPr lang="pl-PL" dirty="0"/>
              <a:t> </a:t>
            </a:r>
            <a:r>
              <a:rPr lang="pl-PL" dirty="0" err="1"/>
              <a:t>about</a:t>
            </a:r>
            <a:r>
              <a:rPr lang="pl-PL" dirty="0"/>
              <a:t> the AESOP </a:t>
            </a:r>
            <a:r>
              <a:rPr lang="pl-PL" dirty="0" err="1"/>
              <a:t>course</a:t>
            </a:r>
            <a:r>
              <a:rPr lang="pl-PL" dirty="0"/>
              <a:t>”.</a:t>
            </a:r>
          </a:p>
          <a:p>
            <a:r>
              <a:rPr lang="pl-PL" dirty="0" err="1"/>
              <a:t>Probing</a:t>
            </a:r>
            <a:r>
              <a:rPr lang="pl-PL" dirty="0"/>
              <a:t> </a:t>
            </a:r>
            <a:r>
              <a:rPr lang="pl-PL" dirty="0" err="1"/>
              <a:t>questions</a:t>
            </a:r>
            <a:r>
              <a:rPr lang="pl-PL" dirty="0"/>
              <a:t>, </a:t>
            </a:r>
            <a:r>
              <a:rPr lang="pl-PL" dirty="0" err="1"/>
              <a:t>e.g</a:t>
            </a:r>
            <a:r>
              <a:rPr lang="pl-PL" dirty="0"/>
              <a:t>. „</a:t>
            </a:r>
            <a:r>
              <a:rPr lang="pl-PL" dirty="0" err="1"/>
              <a:t>Why</a:t>
            </a:r>
            <a:r>
              <a:rPr lang="pl-PL" dirty="0"/>
              <a:t> do </a:t>
            </a:r>
            <a:r>
              <a:rPr lang="pl-PL" dirty="0" err="1"/>
              <a:t>you</a:t>
            </a:r>
            <a:r>
              <a:rPr lang="pl-PL" dirty="0"/>
              <a:t> </a:t>
            </a:r>
            <a:r>
              <a:rPr lang="pl-PL" dirty="0" err="1"/>
              <a:t>say</a:t>
            </a:r>
            <a:r>
              <a:rPr lang="pl-PL" dirty="0"/>
              <a:t> the AESOP </a:t>
            </a:r>
            <a:r>
              <a:rPr lang="pl-PL" dirty="0" err="1"/>
              <a:t>course</a:t>
            </a:r>
            <a:r>
              <a:rPr lang="pl-PL" dirty="0"/>
              <a:t> was </a:t>
            </a:r>
            <a:r>
              <a:rPr lang="pl-PL" dirty="0" err="1"/>
              <a:t>effective</a:t>
            </a:r>
            <a:r>
              <a:rPr lang="pl-PL" dirty="0"/>
              <a:t>?”</a:t>
            </a:r>
          </a:p>
          <a:p>
            <a:pPr marL="457200" lvl="1" indent="0">
              <a:buNone/>
            </a:pPr>
            <a:endParaRPr lang="pl-PL" dirty="0"/>
          </a:p>
        </p:txBody>
      </p:sp>
    </p:spTree>
    <p:extLst>
      <p:ext uri="{BB962C8B-B14F-4D97-AF65-F5344CB8AC3E}">
        <p14:creationId xmlns:p14="http://schemas.microsoft.com/office/powerpoint/2010/main" val="26290260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2AA90E9-D19B-4F64-8495-ABC7C91996BC}"/>
              </a:ext>
            </a:extLst>
          </p:cNvPr>
          <p:cNvSpPr>
            <a:spLocks noGrp="1"/>
          </p:cNvSpPr>
          <p:nvPr>
            <p:ph type="title"/>
          </p:nvPr>
        </p:nvSpPr>
        <p:spPr/>
        <p:txBody>
          <a:bodyPr/>
          <a:lstStyle/>
          <a:p>
            <a:r>
              <a:rPr lang="pl-PL" dirty="0" err="1"/>
              <a:t>Classical</a:t>
            </a:r>
            <a:r>
              <a:rPr lang="pl-PL" dirty="0"/>
              <a:t> </a:t>
            </a:r>
            <a:r>
              <a:rPr lang="pl-PL" dirty="0" err="1"/>
              <a:t>evaluation</a:t>
            </a:r>
            <a:r>
              <a:rPr lang="pl-PL" dirty="0"/>
              <a:t> </a:t>
            </a:r>
            <a:r>
              <a:rPr lang="pl-PL" dirty="0" err="1"/>
              <a:t>tools</a:t>
            </a:r>
            <a:br>
              <a:rPr lang="pl-PL" dirty="0"/>
            </a:br>
            <a:r>
              <a:rPr lang="pl-PL" dirty="0"/>
              <a:t>#3 </a:t>
            </a:r>
            <a:r>
              <a:rPr lang="pl-PL" dirty="0" err="1"/>
              <a:t>Key</a:t>
            </a:r>
            <a:r>
              <a:rPr lang="pl-PL" dirty="0"/>
              <a:t> </a:t>
            </a:r>
            <a:r>
              <a:rPr lang="pl-PL" dirty="0" err="1"/>
              <a:t>Informant</a:t>
            </a:r>
            <a:r>
              <a:rPr lang="pl-PL" dirty="0"/>
              <a:t> </a:t>
            </a:r>
            <a:r>
              <a:rPr lang="pl-PL" dirty="0" err="1"/>
              <a:t>Interviews</a:t>
            </a:r>
            <a:endParaRPr lang="pl-PL" dirty="0"/>
          </a:p>
        </p:txBody>
      </p:sp>
      <p:sp>
        <p:nvSpPr>
          <p:cNvPr id="3" name="Symbol zastępczy zawartości 2">
            <a:extLst>
              <a:ext uri="{FF2B5EF4-FFF2-40B4-BE49-F238E27FC236}">
                <a16:creationId xmlns:a16="http://schemas.microsoft.com/office/drawing/2014/main" id="{3EECCCF2-43C5-4CB2-A431-091487538A62}"/>
              </a:ext>
            </a:extLst>
          </p:cNvPr>
          <p:cNvSpPr>
            <a:spLocks noGrp="1"/>
          </p:cNvSpPr>
          <p:nvPr>
            <p:ph idx="1"/>
          </p:nvPr>
        </p:nvSpPr>
        <p:spPr>
          <a:xfrm>
            <a:off x="838199" y="1825625"/>
            <a:ext cx="11090189" cy="4351338"/>
          </a:xfrm>
        </p:spPr>
        <p:txBody>
          <a:bodyPr>
            <a:normAutofit/>
          </a:bodyPr>
          <a:lstStyle/>
          <a:p>
            <a:r>
              <a:rPr lang="pl-PL" dirty="0"/>
              <a:t> </a:t>
            </a:r>
            <a:r>
              <a:rPr lang="pl-PL" dirty="0" err="1"/>
              <a:t>Related</a:t>
            </a:r>
            <a:r>
              <a:rPr lang="pl-PL" dirty="0"/>
              <a:t> </a:t>
            </a:r>
            <a:r>
              <a:rPr lang="pl-PL" dirty="0" err="1"/>
              <a:t>tools</a:t>
            </a:r>
            <a:r>
              <a:rPr lang="pl-PL" dirty="0"/>
              <a:t>:</a:t>
            </a:r>
          </a:p>
          <a:p>
            <a:pPr lvl="1"/>
            <a:r>
              <a:rPr lang="pl-PL" dirty="0" err="1"/>
              <a:t>Group</a:t>
            </a:r>
            <a:r>
              <a:rPr lang="pl-PL" dirty="0"/>
              <a:t> interview: </a:t>
            </a:r>
            <a:r>
              <a:rPr lang="pl-PL" dirty="0" err="1"/>
              <a:t>similar</a:t>
            </a:r>
            <a:r>
              <a:rPr lang="pl-PL" dirty="0"/>
              <a:t> to the </a:t>
            </a:r>
            <a:r>
              <a:rPr lang="pl-PL" dirty="0" err="1"/>
              <a:t>individual</a:t>
            </a:r>
            <a:r>
              <a:rPr lang="pl-PL" dirty="0"/>
              <a:t> interview but with a </a:t>
            </a:r>
            <a:r>
              <a:rPr lang="pl-PL" dirty="0" err="1"/>
              <a:t>group</a:t>
            </a:r>
            <a:r>
              <a:rPr lang="pl-PL" dirty="0"/>
              <a:t> </a:t>
            </a:r>
            <a:r>
              <a:rPr lang="pl-PL" dirty="0" err="1"/>
              <a:t>sharing</a:t>
            </a:r>
            <a:r>
              <a:rPr lang="pl-PL" dirty="0"/>
              <a:t> </a:t>
            </a:r>
            <a:r>
              <a:rPr lang="pl-PL" dirty="0" err="1"/>
              <a:t>similar</a:t>
            </a:r>
            <a:r>
              <a:rPr lang="pl-PL" dirty="0"/>
              <a:t> </a:t>
            </a:r>
            <a:r>
              <a:rPr lang="pl-PL" dirty="0" err="1"/>
              <a:t>characteristics</a:t>
            </a:r>
            <a:r>
              <a:rPr lang="pl-PL" dirty="0"/>
              <a:t> and </a:t>
            </a:r>
            <a:r>
              <a:rPr lang="pl-PL" dirty="0" err="1"/>
              <a:t>experiences</a:t>
            </a:r>
            <a:r>
              <a:rPr lang="pl-PL" dirty="0"/>
              <a:t>. </a:t>
            </a:r>
            <a:r>
              <a:rPr lang="pl-PL" dirty="0" err="1"/>
              <a:t>This</a:t>
            </a:r>
            <a:r>
              <a:rPr lang="pl-PL" dirty="0"/>
              <a:t> </a:t>
            </a:r>
            <a:r>
              <a:rPr lang="pl-PL" dirty="0" err="1"/>
              <a:t>has</a:t>
            </a:r>
            <a:r>
              <a:rPr lang="pl-PL" dirty="0"/>
              <a:t> the </a:t>
            </a:r>
            <a:r>
              <a:rPr lang="pl-PL" dirty="0" err="1"/>
              <a:t>advantage</a:t>
            </a:r>
            <a:r>
              <a:rPr lang="pl-PL" dirty="0"/>
              <a:t> of </a:t>
            </a:r>
            <a:r>
              <a:rPr lang="pl-PL" dirty="0" err="1"/>
              <a:t>promoting</a:t>
            </a:r>
            <a:r>
              <a:rPr lang="pl-PL" dirty="0"/>
              <a:t> </a:t>
            </a:r>
            <a:r>
              <a:rPr lang="pl-PL" dirty="0" err="1"/>
              <a:t>discussion</a:t>
            </a:r>
            <a:r>
              <a:rPr lang="pl-PL" dirty="0"/>
              <a:t> of </a:t>
            </a:r>
            <a:r>
              <a:rPr lang="pl-PL" dirty="0" err="1"/>
              <a:t>various</a:t>
            </a:r>
            <a:r>
              <a:rPr lang="pl-PL" dirty="0"/>
              <a:t> </a:t>
            </a:r>
            <a:r>
              <a:rPr lang="pl-PL" dirty="0" err="1"/>
              <a:t>opinions</a:t>
            </a:r>
            <a:r>
              <a:rPr lang="pl-PL" dirty="0"/>
              <a:t> and </a:t>
            </a:r>
            <a:r>
              <a:rPr lang="pl-PL" dirty="0" err="1"/>
              <a:t>attitudes</a:t>
            </a:r>
            <a:r>
              <a:rPr lang="pl-PL" dirty="0"/>
              <a:t>. </a:t>
            </a:r>
            <a:r>
              <a:rPr lang="pl-PL" dirty="0" err="1"/>
              <a:t>Ideally</a:t>
            </a:r>
            <a:r>
              <a:rPr lang="pl-PL" dirty="0"/>
              <a:t> the numer of </a:t>
            </a:r>
            <a:r>
              <a:rPr lang="pl-PL" dirty="0" err="1"/>
              <a:t>persons</a:t>
            </a:r>
            <a:r>
              <a:rPr lang="pl-PL" dirty="0"/>
              <a:t> in a </a:t>
            </a:r>
            <a:r>
              <a:rPr lang="pl-PL" dirty="0" err="1"/>
              <a:t>group</a:t>
            </a:r>
            <a:r>
              <a:rPr lang="pl-PL" dirty="0"/>
              <a:t> interview </a:t>
            </a:r>
            <a:r>
              <a:rPr lang="pl-PL" dirty="0" err="1"/>
              <a:t>should</a:t>
            </a:r>
            <a:r>
              <a:rPr lang="pl-PL" dirty="0"/>
              <a:t> be </a:t>
            </a:r>
            <a:r>
              <a:rPr lang="pl-PL" dirty="0" err="1"/>
              <a:t>limited</a:t>
            </a:r>
            <a:r>
              <a:rPr lang="pl-PL" dirty="0"/>
              <a:t> to 10-12.</a:t>
            </a:r>
          </a:p>
          <a:p>
            <a:pPr lvl="1"/>
            <a:r>
              <a:rPr lang="pl-PL" dirty="0"/>
              <a:t>Field </a:t>
            </a:r>
            <a:r>
              <a:rPr lang="pl-PL" dirty="0" err="1"/>
              <a:t>observation</a:t>
            </a:r>
            <a:r>
              <a:rPr lang="pl-PL" dirty="0"/>
              <a:t>: </a:t>
            </a:r>
            <a:r>
              <a:rPr lang="pl-PL" dirty="0" err="1"/>
              <a:t>An</a:t>
            </a:r>
            <a:r>
              <a:rPr lang="pl-PL" dirty="0"/>
              <a:t> </a:t>
            </a:r>
            <a:r>
              <a:rPr lang="pl-PL" dirty="0" err="1"/>
              <a:t>observation</a:t>
            </a:r>
            <a:r>
              <a:rPr lang="pl-PL" dirty="0"/>
              <a:t> </a:t>
            </a:r>
            <a:r>
              <a:rPr lang="pl-PL" dirty="0" err="1"/>
              <a:t>guide</a:t>
            </a:r>
            <a:r>
              <a:rPr lang="pl-PL" dirty="0"/>
              <a:t> </a:t>
            </a:r>
            <a:r>
              <a:rPr lang="pl-PL" dirty="0" err="1"/>
              <a:t>can</a:t>
            </a:r>
            <a:r>
              <a:rPr lang="pl-PL" dirty="0"/>
              <a:t> </a:t>
            </a:r>
            <a:r>
              <a:rPr lang="pl-PL" dirty="0" err="1"/>
              <a:t>help</a:t>
            </a:r>
            <a:r>
              <a:rPr lang="pl-PL" dirty="0"/>
              <a:t> the </a:t>
            </a:r>
            <a:r>
              <a:rPr lang="pl-PL" dirty="0" err="1"/>
              <a:t>observer</a:t>
            </a:r>
            <a:r>
              <a:rPr lang="pl-PL" dirty="0"/>
              <a:t> </a:t>
            </a:r>
            <a:r>
              <a:rPr lang="pl-PL" dirty="0" err="1"/>
              <a:t>record</a:t>
            </a:r>
            <a:r>
              <a:rPr lang="pl-PL" dirty="0"/>
              <a:t> </a:t>
            </a:r>
            <a:r>
              <a:rPr lang="pl-PL" dirty="0" err="1"/>
              <a:t>their</a:t>
            </a:r>
            <a:r>
              <a:rPr lang="pl-PL" dirty="0"/>
              <a:t> </a:t>
            </a:r>
            <a:r>
              <a:rPr lang="pl-PL" dirty="0" err="1"/>
              <a:t>observations</a:t>
            </a:r>
            <a:r>
              <a:rPr lang="pl-PL" dirty="0"/>
              <a:t> of </a:t>
            </a:r>
            <a:r>
              <a:rPr lang="pl-PL" dirty="0" err="1"/>
              <a:t>community</a:t>
            </a:r>
            <a:r>
              <a:rPr lang="pl-PL" dirty="0"/>
              <a:t> </a:t>
            </a:r>
            <a:r>
              <a:rPr lang="pl-PL" dirty="0" err="1"/>
              <a:t>process</a:t>
            </a:r>
            <a:r>
              <a:rPr lang="pl-PL" dirty="0"/>
              <a:t> and </a:t>
            </a:r>
            <a:r>
              <a:rPr lang="pl-PL" dirty="0" err="1"/>
              <a:t>other</a:t>
            </a:r>
            <a:r>
              <a:rPr lang="pl-PL" dirty="0"/>
              <a:t> </a:t>
            </a:r>
            <a:r>
              <a:rPr lang="pl-PL" dirty="0" err="1"/>
              <a:t>aspects</a:t>
            </a:r>
            <a:r>
              <a:rPr lang="pl-PL" dirty="0"/>
              <a:t> of the </a:t>
            </a:r>
            <a:r>
              <a:rPr lang="pl-PL" dirty="0" err="1"/>
              <a:t>project</a:t>
            </a:r>
            <a:r>
              <a:rPr lang="pl-PL" dirty="0"/>
              <a:t> </a:t>
            </a:r>
            <a:r>
              <a:rPr lang="pl-PL" dirty="0" err="1"/>
              <a:t>that</a:t>
            </a:r>
            <a:r>
              <a:rPr lang="pl-PL" dirty="0"/>
              <a:t> </a:t>
            </a:r>
            <a:r>
              <a:rPr lang="pl-PL" dirty="0" err="1"/>
              <a:t>are</a:t>
            </a:r>
            <a:r>
              <a:rPr lang="pl-PL" dirty="0"/>
              <a:t> of </a:t>
            </a:r>
            <a:r>
              <a:rPr lang="pl-PL" dirty="0" err="1"/>
              <a:t>interest</a:t>
            </a:r>
            <a:r>
              <a:rPr lang="pl-PL" dirty="0"/>
              <a:t> to the </a:t>
            </a:r>
            <a:r>
              <a:rPr lang="pl-PL" dirty="0" err="1"/>
              <a:t>evaluation</a:t>
            </a:r>
            <a:r>
              <a:rPr lang="pl-PL" dirty="0"/>
              <a:t>.</a:t>
            </a:r>
          </a:p>
          <a:p>
            <a:pPr lvl="1"/>
            <a:endParaRPr lang="pl-PL" dirty="0"/>
          </a:p>
        </p:txBody>
      </p:sp>
    </p:spTree>
    <p:extLst>
      <p:ext uri="{BB962C8B-B14F-4D97-AF65-F5344CB8AC3E}">
        <p14:creationId xmlns:p14="http://schemas.microsoft.com/office/powerpoint/2010/main" val="22324684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2AA90E9-D19B-4F64-8495-ABC7C91996BC}"/>
              </a:ext>
            </a:extLst>
          </p:cNvPr>
          <p:cNvSpPr>
            <a:spLocks noGrp="1"/>
          </p:cNvSpPr>
          <p:nvPr>
            <p:ph type="title"/>
          </p:nvPr>
        </p:nvSpPr>
        <p:spPr/>
        <p:txBody>
          <a:bodyPr/>
          <a:lstStyle/>
          <a:p>
            <a:r>
              <a:rPr lang="pl-PL" dirty="0" err="1"/>
              <a:t>Classical</a:t>
            </a:r>
            <a:r>
              <a:rPr lang="pl-PL" dirty="0"/>
              <a:t> </a:t>
            </a:r>
            <a:r>
              <a:rPr lang="pl-PL" dirty="0" err="1"/>
              <a:t>evaluation</a:t>
            </a:r>
            <a:r>
              <a:rPr lang="pl-PL" dirty="0"/>
              <a:t> </a:t>
            </a:r>
            <a:r>
              <a:rPr lang="pl-PL" dirty="0" err="1"/>
              <a:t>tools</a:t>
            </a:r>
            <a:br>
              <a:rPr lang="pl-PL" dirty="0"/>
            </a:br>
            <a:r>
              <a:rPr lang="pl-PL" dirty="0"/>
              <a:t>#4 Focus </a:t>
            </a:r>
            <a:r>
              <a:rPr lang="pl-PL" dirty="0" err="1"/>
              <a:t>group</a:t>
            </a:r>
            <a:endParaRPr lang="pl-PL" dirty="0"/>
          </a:p>
        </p:txBody>
      </p:sp>
      <p:sp>
        <p:nvSpPr>
          <p:cNvPr id="3" name="Symbol zastępczy zawartości 2">
            <a:extLst>
              <a:ext uri="{FF2B5EF4-FFF2-40B4-BE49-F238E27FC236}">
                <a16:creationId xmlns:a16="http://schemas.microsoft.com/office/drawing/2014/main" id="{3EECCCF2-43C5-4CB2-A431-091487538A62}"/>
              </a:ext>
            </a:extLst>
          </p:cNvPr>
          <p:cNvSpPr>
            <a:spLocks noGrp="1"/>
          </p:cNvSpPr>
          <p:nvPr>
            <p:ph idx="1"/>
          </p:nvPr>
        </p:nvSpPr>
        <p:spPr>
          <a:xfrm>
            <a:off x="838199" y="1825625"/>
            <a:ext cx="11090189" cy="4351338"/>
          </a:xfrm>
        </p:spPr>
        <p:txBody>
          <a:bodyPr>
            <a:normAutofit/>
          </a:bodyPr>
          <a:lstStyle/>
          <a:p>
            <a:r>
              <a:rPr lang="pl-PL" dirty="0"/>
              <a:t> </a:t>
            </a:r>
            <a:r>
              <a:rPr lang="pl-PL" dirty="0" err="1"/>
              <a:t>Designed</a:t>
            </a:r>
            <a:r>
              <a:rPr lang="pl-PL" dirty="0"/>
              <a:t> to </a:t>
            </a:r>
            <a:r>
              <a:rPr lang="pl-PL" dirty="0" err="1"/>
              <a:t>collect</a:t>
            </a:r>
            <a:r>
              <a:rPr lang="pl-PL" dirty="0"/>
              <a:t> data in a </a:t>
            </a:r>
            <a:r>
              <a:rPr lang="pl-PL" dirty="0" err="1"/>
              <a:t>social</a:t>
            </a:r>
            <a:r>
              <a:rPr lang="pl-PL" dirty="0"/>
              <a:t> </a:t>
            </a:r>
            <a:r>
              <a:rPr lang="pl-PL" dirty="0" err="1"/>
              <a:t>context</a:t>
            </a:r>
            <a:r>
              <a:rPr lang="pl-PL" dirty="0"/>
              <a:t> </a:t>
            </a:r>
            <a:r>
              <a:rPr lang="pl-PL" dirty="0" err="1"/>
              <a:t>where</a:t>
            </a:r>
            <a:r>
              <a:rPr lang="pl-PL" dirty="0"/>
              <a:t> </a:t>
            </a:r>
            <a:r>
              <a:rPr lang="pl-PL" dirty="0" err="1"/>
              <a:t>people</a:t>
            </a:r>
            <a:r>
              <a:rPr lang="pl-PL" dirty="0"/>
              <a:t> </a:t>
            </a:r>
            <a:r>
              <a:rPr lang="pl-PL" dirty="0" err="1"/>
              <a:t>can</a:t>
            </a:r>
            <a:r>
              <a:rPr lang="pl-PL" dirty="0"/>
              <a:t> </a:t>
            </a:r>
            <a:r>
              <a:rPr lang="pl-PL" dirty="0" err="1"/>
              <a:t>consider</a:t>
            </a:r>
            <a:r>
              <a:rPr lang="pl-PL" dirty="0"/>
              <a:t> </a:t>
            </a:r>
            <a:r>
              <a:rPr lang="pl-PL" dirty="0" err="1"/>
              <a:t>their</a:t>
            </a:r>
            <a:r>
              <a:rPr lang="pl-PL" dirty="0"/>
              <a:t> </a:t>
            </a:r>
            <a:r>
              <a:rPr lang="pl-PL" dirty="0" err="1"/>
              <a:t>own</a:t>
            </a:r>
            <a:r>
              <a:rPr lang="pl-PL" dirty="0"/>
              <a:t> </a:t>
            </a:r>
            <a:r>
              <a:rPr lang="pl-PL" dirty="0" err="1"/>
              <a:t>views</a:t>
            </a:r>
            <a:r>
              <a:rPr lang="pl-PL" dirty="0"/>
              <a:t> in the </a:t>
            </a:r>
            <a:r>
              <a:rPr lang="pl-PL" dirty="0" err="1"/>
              <a:t>context</a:t>
            </a:r>
            <a:r>
              <a:rPr lang="pl-PL" dirty="0"/>
              <a:t> of the </a:t>
            </a:r>
            <a:r>
              <a:rPr lang="pl-PL" dirty="0" err="1"/>
              <a:t>view</a:t>
            </a:r>
            <a:r>
              <a:rPr lang="pl-PL" dirty="0"/>
              <a:t> of </a:t>
            </a:r>
            <a:r>
              <a:rPr lang="pl-PL" dirty="0" err="1"/>
              <a:t>other</a:t>
            </a:r>
            <a:r>
              <a:rPr lang="pl-PL" dirty="0"/>
              <a:t>.</a:t>
            </a:r>
          </a:p>
          <a:p>
            <a:r>
              <a:rPr lang="pl-PL" dirty="0"/>
              <a:t>Focus </a:t>
            </a:r>
            <a:r>
              <a:rPr lang="pl-PL" dirty="0" err="1"/>
              <a:t>groups</a:t>
            </a:r>
            <a:r>
              <a:rPr lang="pl-PL" dirty="0"/>
              <a:t> </a:t>
            </a:r>
            <a:r>
              <a:rPr lang="pl-PL" dirty="0" err="1"/>
              <a:t>allow</a:t>
            </a:r>
            <a:r>
              <a:rPr lang="pl-PL" dirty="0"/>
              <a:t> </a:t>
            </a:r>
            <a:r>
              <a:rPr lang="pl-PL" dirty="0" err="1"/>
              <a:t>specific</a:t>
            </a:r>
            <a:r>
              <a:rPr lang="pl-PL" dirty="0"/>
              <a:t> </a:t>
            </a:r>
            <a:r>
              <a:rPr lang="pl-PL" dirty="0" err="1"/>
              <a:t>topics</a:t>
            </a:r>
            <a:r>
              <a:rPr lang="pl-PL" dirty="0"/>
              <a:t> to be </a:t>
            </a:r>
            <a:r>
              <a:rPr lang="pl-PL" dirty="0" err="1"/>
              <a:t>explored</a:t>
            </a:r>
            <a:r>
              <a:rPr lang="pl-PL" dirty="0"/>
              <a:t> in </a:t>
            </a:r>
            <a:r>
              <a:rPr lang="pl-PL" dirty="0" err="1"/>
              <a:t>depth</a:t>
            </a:r>
            <a:r>
              <a:rPr lang="pl-PL" dirty="0"/>
              <a:t> with a </a:t>
            </a:r>
            <a:r>
              <a:rPr lang="pl-PL" dirty="0" err="1"/>
              <a:t>group</a:t>
            </a:r>
            <a:r>
              <a:rPr lang="pl-PL" dirty="0"/>
              <a:t> of </a:t>
            </a:r>
            <a:r>
              <a:rPr lang="pl-PL" dirty="0" err="1"/>
              <a:t>selected</a:t>
            </a:r>
            <a:r>
              <a:rPr lang="pl-PL" dirty="0"/>
              <a:t> </a:t>
            </a:r>
            <a:r>
              <a:rPr lang="pl-PL" dirty="0" err="1"/>
              <a:t>individuals</a:t>
            </a:r>
            <a:r>
              <a:rPr lang="pl-PL" dirty="0"/>
              <a:t>.</a:t>
            </a:r>
          </a:p>
          <a:p>
            <a:r>
              <a:rPr lang="pl-PL" dirty="0"/>
              <a:t>Focus </a:t>
            </a:r>
            <a:r>
              <a:rPr lang="pl-PL" dirty="0" err="1"/>
              <a:t>group</a:t>
            </a:r>
            <a:r>
              <a:rPr lang="pl-PL" dirty="0"/>
              <a:t> </a:t>
            </a:r>
            <a:r>
              <a:rPr lang="pl-PL" dirty="0" err="1"/>
              <a:t>are</a:t>
            </a:r>
            <a:r>
              <a:rPr lang="pl-PL" dirty="0"/>
              <a:t> </a:t>
            </a:r>
            <a:r>
              <a:rPr lang="pl-PL" dirty="0" err="1"/>
              <a:t>useful</a:t>
            </a:r>
            <a:r>
              <a:rPr lang="pl-PL" dirty="0"/>
              <a:t> for:</a:t>
            </a:r>
          </a:p>
          <a:p>
            <a:pPr lvl="1"/>
            <a:r>
              <a:rPr lang="pl-PL" dirty="0" err="1"/>
              <a:t>Determining</a:t>
            </a:r>
            <a:r>
              <a:rPr lang="pl-PL" dirty="0"/>
              <a:t> </a:t>
            </a:r>
            <a:r>
              <a:rPr lang="pl-PL" dirty="0" err="1"/>
              <a:t>stakeholders</a:t>
            </a:r>
            <a:r>
              <a:rPr lang="pl-PL" dirty="0"/>
              <a:t>’ </a:t>
            </a:r>
            <a:r>
              <a:rPr lang="pl-PL" dirty="0" err="1"/>
              <a:t>preferences</a:t>
            </a:r>
            <a:endParaRPr lang="pl-PL" dirty="0"/>
          </a:p>
          <a:p>
            <a:pPr lvl="1"/>
            <a:r>
              <a:rPr lang="pl-PL" dirty="0" err="1"/>
              <a:t>Understanding</a:t>
            </a:r>
            <a:r>
              <a:rPr lang="pl-PL" dirty="0"/>
              <a:t> </a:t>
            </a:r>
            <a:r>
              <a:rPr lang="pl-PL" dirty="0" err="1"/>
              <a:t>programme</a:t>
            </a:r>
            <a:r>
              <a:rPr lang="pl-PL" dirty="0"/>
              <a:t> </a:t>
            </a:r>
            <a:r>
              <a:rPr lang="pl-PL" dirty="0" err="1"/>
              <a:t>implementation</a:t>
            </a:r>
            <a:r>
              <a:rPr lang="pl-PL" dirty="0"/>
              <a:t> </a:t>
            </a:r>
            <a:r>
              <a:rPr lang="pl-PL" dirty="0" err="1"/>
              <a:t>problems</a:t>
            </a:r>
            <a:endParaRPr lang="pl-PL" dirty="0"/>
          </a:p>
          <a:p>
            <a:pPr lvl="1"/>
            <a:r>
              <a:rPr lang="pl-PL" dirty="0"/>
              <a:t>Developing </a:t>
            </a:r>
            <a:r>
              <a:rPr lang="pl-PL" dirty="0" err="1"/>
              <a:t>recommendations</a:t>
            </a:r>
            <a:r>
              <a:rPr lang="pl-PL" dirty="0"/>
              <a:t> and </a:t>
            </a:r>
            <a:r>
              <a:rPr lang="pl-PL" dirty="0" err="1"/>
              <a:t>suggestions</a:t>
            </a:r>
            <a:r>
              <a:rPr lang="pl-PL" dirty="0"/>
              <a:t> </a:t>
            </a:r>
            <a:r>
              <a:rPr lang="pl-PL" dirty="0" err="1"/>
              <a:t>exploring</a:t>
            </a:r>
            <a:r>
              <a:rPr lang="pl-PL" dirty="0"/>
              <a:t> a </a:t>
            </a:r>
            <a:r>
              <a:rPr lang="pl-PL" dirty="0" err="1"/>
              <a:t>range</a:t>
            </a:r>
            <a:r>
              <a:rPr lang="pl-PL" dirty="0"/>
              <a:t> of </a:t>
            </a:r>
            <a:r>
              <a:rPr lang="pl-PL" dirty="0" err="1"/>
              <a:t>views</a:t>
            </a:r>
            <a:r>
              <a:rPr lang="pl-PL" dirty="0"/>
              <a:t> on a </a:t>
            </a:r>
            <a:r>
              <a:rPr lang="pl-PL" dirty="0" err="1"/>
              <a:t>particular</a:t>
            </a:r>
            <a:r>
              <a:rPr lang="pl-PL" dirty="0"/>
              <a:t> </a:t>
            </a:r>
            <a:r>
              <a:rPr lang="pl-PL" dirty="0" err="1"/>
              <a:t>subject</a:t>
            </a:r>
            <a:endParaRPr lang="pl-PL" dirty="0"/>
          </a:p>
        </p:txBody>
      </p:sp>
    </p:spTree>
    <p:extLst>
      <p:ext uri="{BB962C8B-B14F-4D97-AF65-F5344CB8AC3E}">
        <p14:creationId xmlns:p14="http://schemas.microsoft.com/office/powerpoint/2010/main" val="8844373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2AA90E9-D19B-4F64-8495-ABC7C91996BC}"/>
              </a:ext>
            </a:extLst>
          </p:cNvPr>
          <p:cNvSpPr>
            <a:spLocks noGrp="1"/>
          </p:cNvSpPr>
          <p:nvPr>
            <p:ph type="title"/>
          </p:nvPr>
        </p:nvSpPr>
        <p:spPr/>
        <p:txBody>
          <a:bodyPr/>
          <a:lstStyle/>
          <a:p>
            <a:r>
              <a:rPr lang="pl-PL" dirty="0" err="1"/>
              <a:t>Classical</a:t>
            </a:r>
            <a:r>
              <a:rPr lang="pl-PL" dirty="0"/>
              <a:t> </a:t>
            </a:r>
            <a:r>
              <a:rPr lang="pl-PL" dirty="0" err="1"/>
              <a:t>evaluation</a:t>
            </a:r>
            <a:r>
              <a:rPr lang="pl-PL" dirty="0"/>
              <a:t> </a:t>
            </a:r>
            <a:r>
              <a:rPr lang="pl-PL" dirty="0" err="1"/>
              <a:t>tools</a:t>
            </a:r>
            <a:br>
              <a:rPr lang="pl-PL" dirty="0"/>
            </a:br>
            <a:r>
              <a:rPr lang="pl-PL" dirty="0"/>
              <a:t>#4 Focus </a:t>
            </a:r>
            <a:r>
              <a:rPr lang="pl-PL" dirty="0" err="1"/>
              <a:t>group</a:t>
            </a:r>
            <a:endParaRPr lang="pl-PL" dirty="0"/>
          </a:p>
        </p:txBody>
      </p:sp>
      <p:sp>
        <p:nvSpPr>
          <p:cNvPr id="3" name="Symbol zastępczy zawartości 2">
            <a:extLst>
              <a:ext uri="{FF2B5EF4-FFF2-40B4-BE49-F238E27FC236}">
                <a16:creationId xmlns:a16="http://schemas.microsoft.com/office/drawing/2014/main" id="{3EECCCF2-43C5-4CB2-A431-091487538A62}"/>
              </a:ext>
            </a:extLst>
          </p:cNvPr>
          <p:cNvSpPr>
            <a:spLocks noGrp="1"/>
          </p:cNvSpPr>
          <p:nvPr>
            <p:ph idx="1"/>
          </p:nvPr>
        </p:nvSpPr>
        <p:spPr>
          <a:xfrm>
            <a:off x="838199" y="1825625"/>
            <a:ext cx="11090189" cy="4351338"/>
          </a:xfrm>
        </p:spPr>
        <p:txBody>
          <a:bodyPr>
            <a:normAutofit/>
          </a:bodyPr>
          <a:lstStyle/>
          <a:p>
            <a:r>
              <a:rPr lang="pl-PL" dirty="0"/>
              <a:t> </a:t>
            </a:r>
            <a:r>
              <a:rPr lang="pl-PL" dirty="0" err="1"/>
              <a:t>Questions</a:t>
            </a:r>
            <a:r>
              <a:rPr lang="pl-PL" dirty="0"/>
              <a:t> </a:t>
            </a:r>
            <a:r>
              <a:rPr lang="pl-PL" dirty="0" err="1"/>
              <a:t>are</a:t>
            </a:r>
            <a:r>
              <a:rPr lang="pl-PL" dirty="0"/>
              <a:t> </a:t>
            </a:r>
            <a:r>
              <a:rPr lang="pl-PL" dirty="0" err="1"/>
              <a:t>always</a:t>
            </a:r>
            <a:r>
              <a:rPr lang="pl-PL" dirty="0"/>
              <a:t> open </a:t>
            </a:r>
            <a:r>
              <a:rPr lang="pl-PL" dirty="0" err="1"/>
              <a:t>ended</a:t>
            </a:r>
            <a:r>
              <a:rPr lang="pl-PL" dirty="0"/>
              <a:t>. </a:t>
            </a:r>
            <a:r>
              <a:rPr lang="pl-PL" dirty="0" err="1"/>
              <a:t>They</a:t>
            </a:r>
            <a:r>
              <a:rPr lang="pl-PL" dirty="0"/>
              <a:t> </a:t>
            </a:r>
            <a:r>
              <a:rPr lang="pl-PL" dirty="0" err="1"/>
              <a:t>are</a:t>
            </a:r>
            <a:r>
              <a:rPr lang="pl-PL" dirty="0"/>
              <a:t> </a:t>
            </a:r>
            <a:r>
              <a:rPr lang="pl-PL" dirty="0" err="1"/>
              <a:t>best</a:t>
            </a:r>
            <a:r>
              <a:rPr lang="pl-PL" dirty="0"/>
              <a:t> </a:t>
            </a:r>
            <a:r>
              <a:rPr lang="pl-PL" dirty="0" err="1"/>
              <a:t>because</a:t>
            </a:r>
            <a:r>
              <a:rPr lang="pl-PL" dirty="0"/>
              <a:t> </a:t>
            </a:r>
            <a:r>
              <a:rPr lang="pl-PL" dirty="0" err="1"/>
              <a:t>they</a:t>
            </a:r>
            <a:r>
              <a:rPr lang="pl-PL" dirty="0"/>
              <a:t> </a:t>
            </a:r>
            <a:r>
              <a:rPr lang="pl-PL" dirty="0" err="1"/>
              <a:t>allow</a:t>
            </a:r>
            <a:r>
              <a:rPr lang="pl-PL" dirty="0"/>
              <a:t> </a:t>
            </a:r>
            <a:r>
              <a:rPr lang="pl-PL" dirty="0" err="1"/>
              <a:t>participants</a:t>
            </a:r>
            <a:r>
              <a:rPr lang="pl-PL" dirty="0"/>
              <a:t> to </a:t>
            </a:r>
            <a:r>
              <a:rPr lang="pl-PL" dirty="0" err="1"/>
              <a:t>tell</a:t>
            </a:r>
            <a:r>
              <a:rPr lang="pl-PL" dirty="0"/>
              <a:t> the story in </a:t>
            </a:r>
            <a:r>
              <a:rPr lang="pl-PL" dirty="0" err="1"/>
              <a:t>their</a:t>
            </a:r>
            <a:r>
              <a:rPr lang="pl-PL" dirty="0"/>
              <a:t> </a:t>
            </a:r>
            <a:r>
              <a:rPr lang="pl-PL" dirty="0" err="1"/>
              <a:t>own</a:t>
            </a:r>
            <a:r>
              <a:rPr lang="pl-PL" dirty="0"/>
              <a:t> </a:t>
            </a:r>
            <a:r>
              <a:rPr lang="pl-PL" dirty="0" err="1"/>
              <a:t>words</a:t>
            </a:r>
            <a:r>
              <a:rPr lang="pl-PL" dirty="0"/>
              <a:t>.</a:t>
            </a:r>
          </a:p>
          <a:p>
            <a:r>
              <a:rPr lang="pl-PL" dirty="0" err="1"/>
              <a:t>Avoid</a:t>
            </a:r>
            <a:r>
              <a:rPr lang="pl-PL" dirty="0"/>
              <a:t> </a:t>
            </a:r>
            <a:r>
              <a:rPr lang="pl-PL" dirty="0" err="1"/>
              <a:t>quantifiers</a:t>
            </a:r>
            <a:r>
              <a:rPr lang="pl-PL" dirty="0"/>
              <a:t> </a:t>
            </a:r>
            <a:r>
              <a:rPr lang="pl-PL" dirty="0" err="1"/>
              <a:t>such</a:t>
            </a:r>
            <a:r>
              <a:rPr lang="pl-PL" dirty="0"/>
              <a:t> as „How much” as </a:t>
            </a:r>
            <a:r>
              <a:rPr lang="pl-PL" dirty="0" err="1"/>
              <a:t>they</a:t>
            </a:r>
            <a:r>
              <a:rPr lang="pl-PL" dirty="0"/>
              <a:t> </a:t>
            </a:r>
            <a:r>
              <a:rPr lang="pl-PL" dirty="0" err="1"/>
              <a:t>tend</a:t>
            </a:r>
            <a:r>
              <a:rPr lang="pl-PL" dirty="0"/>
              <a:t> to </a:t>
            </a:r>
            <a:r>
              <a:rPr lang="pl-PL" dirty="0" err="1"/>
              <a:t>restrict</a:t>
            </a:r>
            <a:r>
              <a:rPr lang="pl-PL" dirty="0"/>
              <a:t> </a:t>
            </a:r>
            <a:r>
              <a:rPr lang="pl-PL" dirty="0" err="1"/>
              <a:t>answers</a:t>
            </a:r>
            <a:r>
              <a:rPr lang="pl-PL" dirty="0"/>
              <a:t>.</a:t>
            </a:r>
          </a:p>
          <a:p>
            <a:r>
              <a:rPr lang="pl-PL" dirty="0" err="1"/>
              <a:t>Avoid</a:t>
            </a:r>
            <a:r>
              <a:rPr lang="pl-PL" dirty="0"/>
              <a:t> </a:t>
            </a:r>
            <a:r>
              <a:rPr lang="pl-PL" dirty="0" err="1"/>
              <a:t>questions</a:t>
            </a:r>
            <a:r>
              <a:rPr lang="pl-PL" dirty="0"/>
              <a:t> with a „</a:t>
            </a:r>
            <a:r>
              <a:rPr lang="pl-PL" dirty="0" err="1"/>
              <a:t>yes</a:t>
            </a:r>
            <a:r>
              <a:rPr lang="pl-PL" dirty="0"/>
              <a:t>” </a:t>
            </a:r>
            <a:r>
              <a:rPr lang="pl-PL" dirty="0" err="1"/>
              <a:t>or</a:t>
            </a:r>
            <a:r>
              <a:rPr lang="pl-PL" dirty="0"/>
              <a:t> „no”  </a:t>
            </a:r>
            <a:r>
              <a:rPr lang="pl-PL" dirty="0" err="1"/>
              <a:t>answers</a:t>
            </a:r>
            <a:r>
              <a:rPr lang="pl-PL" dirty="0"/>
              <a:t>.</a:t>
            </a:r>
          </a:p>
          <a:p>
            <a:r>
              <a:rPr lang="pl-PL" dirty="0"/>
              <a:t>„</a:t>
            </a:r>
            <a:r>
              <a:rPr lang="pl-PL" dirty="0" err="1"/>
              <a:t>Why</a:t>
            </a:r>
            <a:r>
              <a:rPr lang="pl-PL" dirty="0"/>
              <a:t>” </a:t>
            </a:r>
            <a:r>
              <a:rPr lang="pl-PL" dirty="0" err="1"/>
              <a:t>questions</a:t>
            </a:r>
            <a:r>
              <a:rPr lang="pl-PL" dirty="0"/>
              <a:t> </a:t>
            </a:r>
            <a:r>
              <a:rPr lang="pl-PL" dirty="0" err="1"/>
              <a:t>are</a:t>
            </a:r>
            <a:r>
              <a:rPr lang="pl-PL" dirty="0"/>
              <a:t> not </a:t>
            </a:r>
            <a:r>
              <a:rPr lang="pl-PL" dirty="0" err="1"/>
              <a:t>common</a:t>
            </a:r>
            <a:r>
              <a:rPr lang="pl-PL" dirty="0"/>
              <a:t> </a:t>
            </a:r>
            <a:r>
              <a:rPr lang="pl-PL" dirty="0" err="1"/>
              <a:t>because</a:t>
            </a:r>
            <a:r>
              <a:rPr lang="pl-PL" dirty="0"/>
              <a:t> </a:t>
            </a:r>
            <a:r>
              <a:rPr lang="pl-PL" dirty="0" err="1"/>
              <a:t>are</a:t>
            </a:r>
            <a:r>
              <a:rPr lang="pl-PL" dirty="0"/>
              <a:t> </a:t>
            </a:r>
            <a:r>
              <a:rPr lang="pl-PL" dirty="0" err="1"/>
              <a:t>often</a:t>
            </a:r>
            <a:r>
              <a:rPr lang="pl-PL" dirty="0"/>
              <a:t> </a:t>
            </a:r>
            <a:r>
              <a:rPr lang="pl-PL" dirty="0" err="1"/>
              <a:t>too</a:t>
            </a:r>
            <a:r>
              <a:rPr lang="pl-PL" dirty="0"/>
              <a:t> </a:t>
            </a:r>
            <a:r>
              <a:rPr lang="pl-PL" dirty="0" err="1"/>
              <a:t>directive</a:t>
            </a:r>
            <a:r>
              <a:rPr lang="pl-PL" dirty="0"/>
              <a:t> and </a:t>
            </a:r>
            <a:r>
              <a:rPr lang="pl-PL" dirty="0" err="1"/>
              <a:t>they</a:t>
            </a:r>
            <a:r>
              <a:rPr lang="pl-PL" dirty="0"/>
              <a:t> </a:t>
            </a:r>
            <a:r>
              <a:rPr lang="pl-PL" dirty="0" err="1"/>
              <a:t>tend</a:t>
            </a:r>
            <a:r>
              <a:rPr lang="pl-PL" dirty="0"/>
              <a:t> to </a:t>
            </a:r>
            <a:r>
              <a:rPr lang="pl-PL" dirty="0" err="1"/>
              <a:t>put</a:t>
            </a:r>
            <a:r>
              <a:rPr lang="pl-PL" dirty="0"/>
              <a:t> </a:t>
            </a:r>
            <a:r>
              <a:rPr lang="pl-PL" dirty="0" err="1"/>
              <a:t>people</a:t>
            </a:r>
            <a:r>
              <a:rPr lang="pl-PL" dirty="0"/>
              <a:t> on the </a:t>
            </a:r>
            <a:r>
              <a:rPr lang="pl-PL" dirty="0" err="1"/>
              <a:t>defensive</a:t>
            </a:r>
            <a:r>
              <a:rPr lang="pl-PL" dirty="0"/>
              <a:t>.</a:t>
            </a:r>
          </a:p>
          <a:p>
            <a:r>
              <a:rPr lang="pl-PL" dirty="0"/>
              <a:t>The </a:t>
            </a:r>
            <a:r>
              <a:rPr lang="pl-PL" dirty="0" err="1"/>
              <a:t>session</a:t>
            </a:r>
            <a:r>
              <a:rPr lang="pl-PL" dirty="0"/>
              <a:t> </a:t>
            </a:r>
            <a:r>
              <a:rPr lang="pl-PL" b="1" dirty="0" err="1"/>
              <a:t>should</a:t>
            </a:r>
            <a:r>
              <a:rPr lang="pl-PL" b="1" dirty="0"/>
              <a:t> be </a:t>
            </a:r>
            <a:r>
              <a:rPr lang="pl-PL" b="1" dirty="0" err="1"/>
              <a:t>an</a:t>
            </a:r>
            <a:r>
              <a:rPr lang="pl-PL" b="1" dirty="0"/>
              <a:t> </a:t>
            </a:r>
            <a:r>
              <a:rPr lang="pl-PL" b="1" dirty="0" err="1"/>
              <a:t>overall</a:t>
            </a:r>
            <a:r>
              <a:rPr lang="pl-PL" b="1" dirty="0"/>
              <a:t> </a:t>
            </a:r>
            <a:r>
              <a:rPr lang="pl-PL" b="1" dirty="0" err="1"/>
              <a:t>discussion</a:t>
            </a:r>
            <a:r>
              <a:rPr lang="pl-PL" b="1" dirty="0"/>
              <a:t> </a:t>
            </a:r>
            <a:r>
              <a:rPr lang="pl-PL" dirty="0"/>
              <a:t>(</a:t>
            </a:r>
            <a:r>
              <a:rPr lang="pl-PL" dirty="0" err="1"/>
              <a:t>participants</a:t>
            </a:r>
            <a:r>
              <a:rPr lang="pl-PL" dirty="0"/>
              <a:t> </a:t>
            </a:r>
            <a:r>
              <a:rPr lang="pl-PL" dirty="0" err="1"/>
              <a:t>should</a:t>
            </a:r>
            <a:r>
              <a:rPr lang="pl-PL" dirty="0"/>
              <a:t> not </a:t>
            </a:r>
            <a:r>
              <a:rPr lang="pl-PL" dirty="0" err="1"/>
              <a:t>have</a:t>
            </a:r>
            <a:r>
              <a:rPr lang="pl-PL" dirty="0"/>
              <a:t> the </a:t>
            </a:r>
            <a:r>
              <a:rPr lang="pl-PL" dirty="0" err="1"/>
              <a:t>impression</a:t>
            </a:r>
            <a:r>
              <a:rPr lang="pl-PL" dirty="0"/>
              <a:t> </a:t>
            </a:r>
            <a:r>
              <a:rPr lang="pl-PL" dirty="0" err="1"/>
              <a:t>that</a:t>
            </a:r>
            <a:r>
              <a:rPr lang="pl-PL" dirty="0"/>
              <a:t> </a:t>
            </a:r>
            <a:r>
              <a:rPr lang="pl-PL" dirty="0" err="1"/>
              <a:t>they</a:t>
            </a:r>
            <a:r>
              <a:rPr lang="pl-PL" dirty="0"/>
              <a:t> </a:t>
            </a:r>
            <a:r>
              <a:rPr lang="pl-PL" dirty="0" err="1"/>
              <a:t>finished</a:t>
            </a:r>
            <a:r>
              <a:rPr lang="pl-PL" dirty="0"/>
              <a:t> one </a:t>
            </a:r>
            <a:r>
              <a:rPr lang="pl-PL" dirty="0" err="1"/>
              <a:t>question</a:t>
            </a:r>
            <a:r>
              <a:rPr lang="pl-PL" dirty="0"/>
              <a:t> </a:t>
            </a:r>
            <a:r>
              <a:rPr lang="pl-PL" dirty="0" err="1"/>
              <a:t>an</a:t>
            </a:r>
            <a:r>
              <a:rPr lang="pl-PL" dirty="0"/>
              <a:t> </a:t>
            </a:r>
            <a:r>
              <a:rPr lang="pl-PL" dirty="0" err="1"/>
              <a:t>are</a:t>
            </a:r>
            <a:r>
              <a:rPr lang="pl-PL" dirty="0"/>
              <a:t> </a:t>
            </a:r>
            <a:r>
              <a:rPr lang="pl-PL" dirty="0" err="1"/>
              <a:t>asked</a:t>
            </a:r>
            <a:r>
              <a:rPr lang="pl-PL" dirty="0"/>
              <a:t> to </a:t>
            </a:r>
            <a:r>
              <a:rPr lang="pl-PL" dirty="0" err="1"/>
              <a:t>another</a:t>
            </a:r>
            <a:r>
              <a:rPr lang="pl-PL" dirty="0"/>
              <a:t>, the </a:t>
            </a:r>
            <a:r>
              <a:rPr lang="pl-PL" dirty="0" err="1"/>
              <a:t>sequence</a:t>
            </a:r>
            <a:r>
              <a:rPr lang="pl-PL" dirty="0"/>
              <a:t> of </a:t>
            </a:r>
            <a:r>
              <a:rPr lang="pl-PL" dirty="0" err="1"/>
              <a:t>questions</a:t>
            </a:r>
            <a:r>
              <a:rPr lang="pl-PL" dirty="0"/>
              <a:t> </a:t>
            </a:r>
            <a:r>
              <a:rPr lang="pl-PL" dirty="0" err="1"/>
              <a:t>should</a:t>
            </a:r>
            <a:r>
              <a:rPr lang="pl-PL" dirty="0"/>
              <a:t> </a:t>
            </a:r>
            <a:r>
              <a:rPr lang="pl-PL" dirty="0" err="1"/>
              <a:t>flow</a:t>
            </a:r>
            <a:r>
              <a:rPr lang="pl-PL" dirty="0"/>
              <a:t> </a:t>
            </a:r>
            <a:r>
              <a:rPr lang="pl-PL" dirty="0" err="1"/>
              <a:t>naturally</a:t>
            </a:r>
            <a:r>
              <a:rPr lang="pl-PL" dirty="0"/>
              <a:t> from one to </a:t>
            </a:r>
            <a:r>
              <a:rPr lang="pl-PL" dirty="0" err="1"/>
              <a:t>another</a:t>
            </a:r>
            <a:r>
              <a:rPr lang="pl-PL" dirty="0"/>
              <a:t>).</a:t>
            </a:r>
          </a:p>
          <a:p>
            <a:endParaRPr lang="pl-PL" dirty="0"/>
          </a:p>
        </p:txBody>
      </p:sp>
    </p:spTree>
    <p:extLst>
      <p:ext uri="{BB962C8B-B14F-4D97-AF65-F5344CB8AC3E}">
        <p14:creationId xmlns:p14="http://schemas.microsoft.com/office/powerpoint/2010/main" val="37374981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2AA90E9-D19B-4F64-8495-ABC7C91996BC}"/>
              </a:ext>
            </a:extLst>
          </p:cNvPr>
          <p:cNvSpPr>
            <a:spLocks noGrp="1"/>
          </p:cNvSpPr>
          <p:nvPr>
            <p:ph type="title"/>
          </p:nvPr>
        </p:nvSpPr>
        <p:spPr/>
        <p:txBody>
          <a:bodyPr/>
          <a:lstStyle/>
          <a:p>
            <a:r>
              <a:rPr lang="pl-PL" dirty="0" err="1"/>
              <a:t>Classical</a:t>
            </a:r>
            <a:r>
              <a:rPr lang="pl-PL" dirty="0"/>
              <a:t> </a:t>
            </a:r>
            <a:r>
              <a:rPr lang="pl-PL" dirty="0" err="1"/>
              <a:t>evaluation</a:t>
            </a:r>
            <a:r>
              <a:rPr lang="pl-PL" dirty="0"/>
              <a:t> </a:t>
            </a:r>
            <a:r>
              <a:rPr lang="pl-PL" dirty="0" err="1"/>
              <a:t>tools</a:t>
            </a:r>
            <a:br>
              <a:rPr lang="pl-PL" dirty="0"/>
            </a:br>
            <a:r>
              <a:rPr lang="pl-PL" dirty="0"/>
              <a:t>#4 Focus </a:t>
            </a:r>
            <a:r>
              <a:rPr lang="pl-PL" dirty="0" err="1"/>
              <a:t>group</a:t>
            </a:r>
            <a:endParaRPr lang="pl-PL" dirty="0"/>
          </a:p>
        </p:txBody>
      </p:sp>
      <p:sp>
        <p:nvSpPr>
          <p:cNvPr id="3" name="Symbol zastępczy zawartości 2">
            <a:extLst>
              <a:ext uri="{FF2B5EF4-FFF2-40B4-BE49-F238E27FC236}">
                <a16:creationId xmlns:a16="http://schemas.microsoft.com/office/drawing/2014/main" id="{3EECCCF2-43C5-4CB2-A431-091487538A62}"/>
              </a:ext>
            </a:extLst>
          </p:cNvPr>
          <p:cNvSpPr>
            <a:spLocks noGrp="1"/>
          </p:cNvSpPr>
          <p:nvPr>
            <p:ph idx="1"/>
          </p:nvPr>
        </p:nvSpPr>
        <p:spPr>
          <a:xfrm>
            <a:off x="838199" y="1825625"/>
            <a:ext cx="11090189" cy="4351338"/>
          </a:xfrm>
        </p:spPr>
        <p:txBody>
          <a:bodyPr>
            <a:normAutofit/>
          </a:bodyPr>
          <a:lstStyle/>
          <a:p>
            <a:r>
              <a:rPr lang="pl-PL" dirty="0" err="1"/>
              <a:t>Sample</a:t>
            </a:r>
            <a:r>
              <a:rPr lang="pl-PL" dirty="0"/>
              <a:t> </a:t>
            </a:r>
            <a:r>
              <a:rPr lang="pl-PL" dirty="0" err="1"/>
              <a:t>questions</a:t>
            </a:r>
            <a:r>
              <a:rPr lang="pl-PL" dirty="0"/>
              <a:t>: „</a:t>
            </a:r>
            <a:r>
              <a:rPr lang="pl-PL" dirty="0" err="1"/>
              <a:t>What</a:t>
            </a:r>
            <a:r>
              <a:rPr lang="pl-PL" dirty="0"/>
              <a:t> </a:t>
            </a:r>
            <a:r>
              <a:rPr lang="pl-PL" dirty="0" err="1"/>
              <a:t>did</a:t>
            </a:r>
            <a:r>
              <a:rPr lang="pl-PL" dirty="0"/>
              <a:t> </a:t>
            </a:r>
            <a:r>
              <a:rPr lang="pl-PL" dirty="0" err="1"/>
              <a:t>you</a:t>
            </a:r>
            <a:r>
              <a:rPr lang="pl-PL" dirty="0"/>
              <a:t> </a:t>
            </a:r>
            <a:r>
              <a:rPr lang="pl-PL" dirty="0" err="1"/>
              <a:t>think</a:t>
            </a:r>
            <a:r>
              <a:rPr lang="pl-PL" dirty="0"/>
              <a:t> </a:t>
            </a:r>
            <a:r>
              <a:rPr lang="pl-PL" dirty="0" err="1"/>
              <a:t>about</a:t>
            </a:r>
            <a:r>
              <a:rPr lang="pl-PL" dirty="0"/>
              <a:t> the AESOP </a:t>
            </a:r>
            <a:r>
              <a:rPr lang="pl-PL" dirty="0" err="1"/>
              <a:t>course</a:t>
            </a:r>
            <a:r>
              <a:rPr lang="pl-PL" dirty="0"/>
              <a:t>?”, „</a:t>
            </a:r>
            <a:r>
              <a:rPr lang="pl-PL" dirty="0" err="1"/>
              <a:t>What</a:t>
            </a:r>
            <a:r>
              <a:rPr lang="pl-PL" dirty="0"/>
              <a:t> </a:t>
            </a:r>
            <a:r>
              <a:rPr lang="pl-PL" dirty="0" err="1"/>
              <a:t>did</a:t>
            </a:r>
            <a:r>
              <a:rPr lang="pl-PL" dirty="0"/>
              <a:t> </a:t>
            </a:r>
            <a:r>
              <a:rPr lang="pl-PL" dirty="0" err="1"/>
              <a:t>you</a:t>
            </a:r>
            <a:r>
              <a:rPr lang="pl-PL" dirty="0"/>
              <a:t> </a:t>
            </a:r>
            <a:r>
              <a:rPr lang="pl-PL" dirty="0" err="1"/>
              <a:t>like</a:t>
            </a:r>
            <a:r>
              <a:rPr lang="pl-PL" dirty="0"/>
              <a:t> </a:t>
            </a:r>
            <a:r>
              <a:rPr lang="pl-PL" dirty="0" err="1"/>
              <a:t>best</a:t>
            </a:r>
            <a:r>
              <a:rPr lang="pl-PL" dirty="0"/>
              <a:t> </a:t>
            </a:r>
            <a:r>
              <a:rPr lang="pl-PL" dirty="0" err="1"/>
              <a:t>about</a:t>
            </a:r>
            <a:r>
              <a:rPr lang="pl-PL" dirty="0"/>
              <a:t> </a:t>
            </a:r>
            <a:r>
              <a:rPr lang="pl-PL" dirty="0" err="1"/>
              <a:t>this</a:t>
            </a:r>
            <a:r>
              <a:rPr lang="pl-PL" dirty="0"/>
              <a:t> </a:t>
            </a:r>
            <a:r>
              <a:rPr lang="pl-PL" dirty="0" err="1"/>
              <a:t>course</a:t>
            </a:r>
            <a:r>
              <a:rPr lang="pl-PL" dirty="0"/>
              <a:t>?”</a:t>
            </a:r>
          </a:p>
          <a:p>
            <a:r>
              <a:rPr lang="pl-PL" dirty="0"/>
              <a:t>A </a:t>
            </a:r>
            <a:r>
              <a:rPr lang="pl-PL" dirty="0" err="1"/>
              <a:t>facilitator</a:t>
            </a:r>
            <a:r>
              <a:rPr lang="pl-PL" dirty="0"/>
              <a:t> </a:t>
            </a:r>
            <a:r>
              <a:rPr lang="pl-PL" dirty="0" err="1"/>
              <a:t>is</a:t>
            </a:r>
            <a:r>
              <a:rPr lang="pl-PL" dirty="0"/>
              <a:t> </a:t>
            </a:r>
            <a:r>
              <a:rPr lang="pl-PL" dirty="0" err="1"/>
              <a:t>required</a:t>
            </a:r>
            <a:r>
              <a:rPr lang="pl-PL" dirty="0"/>
              <a:t> </a:t>
            </a:r>
            <a:r>
              <a:rPr lang="pl-PL" dirty="0" err="1"/>
              <a:t>who</a:t>
            </a:r>
            <a:r>
              <a:rPr lang="pl-PL" dirty="0"/>
              <a:t> </a:t>
            </a:r>
            <a:r>
              <a:rPr lang="pl-PL" dirty="0" err="1"/>
              <a:t>can</a:t>
            </a:r>
            <a:r>
              <a:rPr lang="pl-PL" dirty="0"/>
              <a:t> </a:t>
            </a:r>
            <a:r>
              <a:rPr lang="pl-PL" dirty="0" err="1"/>
              <a:t>direct</a:t>
            </a:r>
            <a:r>
              <a:rPr lang="pl-PL" dirty="0"/>
              <a:t> the </a:t>
            </a:r>
            <a:r>
              <a:rPr lang="pl-PL" dirty="0" err="1"/>
              <a:t>process</a:t>
            </a:r>
            <a:r>
              <a:rPr lang="pl-PL" dirty="0"/>
              <a:t>, controlling </a:t>
            </a:r>
            <a:r>
              <a:rPr lang="pl-PL" dirty="0" err="1"/>
              <a:t>who</a:t>
            </a:r>
            <a:r>
              <a:rPr lang="pl-PL" dirty="0"/>
              <a:t> </a:t>
            </a:r>
            <a:r>
              <a:rPr lang="pl-PL" dirty="0" err="1"/>
              <a:t>dominates</a:t>
            </a:r>
            <a:r>
              <a:rPr lang="pl-PL" dirty="0"/>
              <a:t> the </a:t>
            </a:r>
            <a:r>
              <a:rPr lang="pl-PL" dirty="0" err="1"/>
              <a:t>conversation</a:t>
            </a:r>
            <a:r>
              <a:rPr lang="pl-PL" dirty="0"/>
              <a:t>, and </a:t>
            </a:r>
            <a:r>
              <a:rPr lang="pl-PL" dirty="0" err="1"/>
              <a:t>drawing</a:t>
            </a:r>
            <a:r>
              <a:rPr lang="pl-PL" dirty="0"/>
              <a:t> out the </a:t>
            </a:r>
            <a:r>
              <a:rPr lang="pl-PL" dirty="0" err="1"/>
              <a:t>shy</a:t>
            </a:r>
            <a:r>
              <a:rPr lang="pl-PL" dirty="0"/>
              <a:t> </a:t>
            </a:r>
            <a:r>
              <a:rPr lang="pl-PL" dirty="0" err="1"/>
              <a:t>ones</a:t>
            </a:r>
            <a:r>
              <a:rPr lang="pl-PL" dirty="0"/>
              <a:t>.</a:t>
            </a:r>
          </a:p>
          <a:p>
            <a:r>
              <a:rPr lang="pl-PL" dirty="0" err="1"/>
              <a:t>Well-conducted</a:t>
            </a:r>
            <a:r>
              <a:rPr lang="pl-PL" dirty="0"/>
              <a:t> </a:t>
            </a:r>
            <a:r>
              <a:rPr lang="pl-PL" dirty="0" err="1"/>
              <a:t>focus</a:t>
            </a:r>
            <a:r>
              <a:rPr lang="pl-PL" dirty="0"/>
              <a:t> </a:t>
            </a:r>
            <a:r>
              <a:rPr lang="pl-PL" dirty="0" err="1"/>
              <a:t>groups</a:t>
            </a:r>
            <a:r>
              <a:rPr lang="pl-PL" dirty="0"/>
              <a:t> </a:t>
            </a:r>
            <a:r>
              <a:rPr lang="pl-PL" dirty="0" err="1"/>
              <a:t>are</a:t>
            </a:r>
            <a:r>
              <a:rPr lang="pl-PL" dirty="0"/>
              <a:t> </a:t>
            </a:r>
            <a:r>
              <a:rPr lang="pl-PL" dirty="0" err="1"/>
              <a:t>enjoyable</a:t>
            </a:r>
            <a:r>
              <a:rPr lang="pl-PL" dirty="0"/>
              <a:t> for the </a:t>
            </a:r>
            <a:r>
              <a:rPr lang="pl-PL" dirty="0" err="1"/>
              <a:t>participants</a:t>
            </a:r>
            <a:r>
              <a:rPr lang="pl-PL" dirty="0"/>
              <a:t>.</a:t>
            </a:r>
          </a:p>
          <a:p>
            <a:r>
              <a:rPr lang="pl-PL" dirty="0" err="1"/>
              <a:t>Cost-effective</a:t>
            </a:r>
            <a:r>
              <a:rPr lang="pl-PL" dirty="0"/>
              <a:t>: in one </a:t>
            </a:r>
            <a:r>
              <a:rPr lang="pl-PL" dirty="0" err="1"/>
              <a:t>hour</a:t>
            </a:r>
            <a:r>
              <a:rPr lang="pl-PL" dirty="0"/>
              <a:t> </a:t>
            </a:r>
            <a:r>
              <a:rPr lang="pl-PL" dirty="0" err="1"/>
              <a:t>you</a:t>
            </a:r>
            <a:r>
              <a:rPr lang="pl-PL" dirty="0"/>
              <a:t> </a:t>
            </a:r>
            <a:r>
              <a:rPr lang="pl-PL" dirty="0" err="1"/>
              <a:t>can</a:t>
            </a:r>
            <a:r>
              <a:rPr lang="pl-PL" dirty="0"/>
              <a:t> </a:t>
            </a:r>
            <a:r>
              <a:rPr lang="pl-PL" dirty="0" err="1"/>
              <a:t>get</a:t>
            </a:r>
            <a:r>
              <a:rPr lang="pl-PL" dirty="0"/>
              <a:t> data from 6-10 </a:t>
            </a:r>
            <a:r>
              <a:rPr lang="pl-PL" dirty="0" err="1"/>
              <a:t>people</a:t>
            </a:r>
            <a:r>
              <a:rPr lang="pl-PL" dirty="0"/>
              <a:t> </a:t>
            </a:r>
            <a:r>
              <a:rPr lang="pl-PL" dirty="0" err="1"/>
              <a:t>instead</a:t>
            </a:r>
            <a:r>
              <a:rPr lang="pl-PL" dirty="0"/>
              <a:t> of one.</a:t>
            </a:r>
          </a:p>
          <a:p>
            <a:r>
              <a:rPr lang="pl-PL" dirty="0" err="1"/>
              <a:t>Important</a:t>
            </a:r>
            <a:r>
              <a:rPr lang="pl-PL" dirty="0"/>
              <a:t> </a:t>
            </a:r>
            <a:r>
              <a:rPr lang="pl-PL" dirty="0" err="1"/>
              <a:t>tools</a:t>
            </a:r>
            <a:r>
              <a:rPr lang="pl-PL" dirty="0"/>
              <a:t> in </a:t>
            </a:r>
            <a:r>
              <a:rPr lang="pl-PL" b="1" dirty="0" err="1"/>
              <a:t>collaborative</a:t>
            </a:r>
            <a:r>
              <a:rPr lang="pl-PL" b="1" dirty="0"/>
              <a:t> and </a:t>
            </a:r>
            <a:r>
              <a:rPr lang="pl-PL" b="1" dirty="0" err="1"/>
              <a:t>empowerement</a:t>
            </a:r>
            <a:r>
              <a:rPr lang="pl-PL" b="1" dirty="0"/>
              <a:t> </a:t>
            </a:r>
            <a:r>
              <a:rPr lang="pl-PL" b="1" dirty="0" err="1"/>
              <a:t>evaluation</a:t>
            </a:r>
            <a:r>
              <a:rPr lang="pl-PL" dirty="0"/>
              <a:t>.</a:t>
            </a:r>
          </a:p>
          <a:p>
            <a:endParaRPr lang="pl-PL" dirty="0"/>
          </a:p>
          <a:p>
            <a:endParaRPr lang="pl-PL" dirty="0"/>
          </a:p>
        </p:txBody>
      </p:sp>
    </p:spTree>
    <p:extLst>
      <p:ext uri="{BB962C8B-B14F-4D97-AF65-F5344CB8AC3E}">
        <p14:creationId xmlns:p14="http://schemas.microsoft.com/office/powerpoint/2010/main" val="3623732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E2375168-E250-4D2C-882B-1BC04B04E5AE}"/>
              </a:ext>
            </a:extLst>
          </p:cNvPr>
          <p:cNvSpPr>
            <a:spLocks noGrp="1"/>
          </p:cNvSpPr>
          <p:nvPr>
            <p:ph idx="1"/>
          </p:nvPr>
        </p:nvSpPr>
        <p:spPr/>
        <p:txBody>
          <a:bodyPr>
            <a:normAutofit/>
          </a:bodyPr>
          <a:lstStyle/>
          <a:p>
            <a:pPr marL="0" indent="0" algn="ctr">
              <a:buNone/>
            </a:pPr>
            <a:r>
              <a:rPr lang="pl-PL" sz="5400" dirty="0" err="1"/>
              <a:t>Phase</a:t>
            </a:r>
            <a:r>
              <a:rPr lang="pl-PL" sz="5400" dirty="0"/>
              <a:t> V</a:t>
            </a:r>
            <a:r>
              <a:rPr lang="en-US" sz="5400" dirty="0"/>
              <a:t>:</a:t>
            </a:r>
            <a:r>
              <a:rPr lang="pl-PL" sz="5400" dirty="0"/>
              <a:t> Monitoring &amp; Evaluation</a:t>
            </a:r>
            <a:br>
              <a:rPr lang="pl-PL" sz="5400" dirty="0"/>
            </a:br>
            <a:r>
              <a:rPr lang="pl-PL" sz="5400" i="1" dirty="0" err="1"/>
              <a:t>Theoretical</a:t>
            </a:r>
            <a:r>
              <a:rPr lang="pl-PL" sz="5400" i="1" dirty="0"/>
              <a:t> and </a:t>
            </a:r>
            <a:r>
              <a:rPr lang="pl-PL" sz="5400" i="1" dirty="0" err="1"/>
              <a:t>practical</a:t>
            </a:r>
            <a:r>
              <a:rPr lang="pl-PL" sz="5400" i="1" dirty="0"/>
              <a:t> </a:t>
            </a:r>
            <a:r>
              <a:rPr lang="pl-PL" sz="5400" i="1" dirty="0" err="1"/>
              <a:t>background</a:t>
            </a:r>
            <a:r>
              <a:rPr lang="pl-PL" sz="5400" i="1" dirty="0"/>
              <a:t> </a:t>
            </a:r>
          </a:p>
        </p:txBody>
      </p:sp>
      <p:sp>
        <p:nvSpPr>
          <p:cNvPr id="4" name="pole tekstowe 3">
            <a:extLst>
              <a:ext uri="{FF2B5EF4-FFF2-40B4-BE49-F238E27FC236}">
                <a16:creationId xmlns:a16="http://schemas.microsoft.com/office/drawing/2014/main" id="{A5B8FACA-316E-40EB-8FE6-3E08A4F2D63E}"/>
              </a:ext>
            </a:extLst>
          </p:cNvPr>
          <p:cNvSpPr txBox="1"/>
          <p:nvPr/>
        </p:nvSpPr>
        <p:spPr>
          <a:xfrm>
            <a:off x="0" y="3891064"/>
            <a:ext cx="12192000" cy="2000548"/>
          </a:xfrm>
          <a:prstGeom prst="rect">
            <a:avLst/>
          </a:prstGeom>
          <a:noFill/>
        </p:spPr>
        <p:txBody>
          <a:bodyPr wrap="square" rtlCol="0">
            <a:spAutoFit/>
          </a:bodyPr>
          <a:lstStyle/>
          <a:p>
            <a:pPr algn="ctr"/>
            <a:r>
              <a:rPr lang="pl-PL" b="1" dirty="0"/>
              <a:t>Anna Podlasek, </a:t>
            </a:r>
            <a:r>
              <a:rPr lang="pl-PL" b="1" dirty="0" err="1"/>
              <a:t>PhD</a:t>
            </a:r>
            <a:r>
              <a:rPr lang="pl-PL" b="1" dirty="0"/>
              <a:t>. </a:t>
            </a:r>
            <a:r>
              <a:rPr lang="pl-PL" b="1" dirty="0" err="1"/>
              <a:t>Eng</a:t>
            </a:r>
            <a:r>
              <a:rPr lang="pl-PL" b="1" dirty="0"/>
              <a:t>.</a:t>
            </a:r>
          </a:p>
          <a:p>
            <a:pPr algn="ctr"/>
            <a:r>
              <a:rPr lang="pl-PL" b="1" dirty="0" err="1"/>
              <a:t>Warsaw</a:t>
            </a:r>
            <a:r>
              <a:rPr lang="pl-PL" b="1" dirty="0"/>
              <a:t> University of Life </a:t>
            </a:r>
            <a:r>
              <a:rPr lang="pl-PL" b="1" dirty="0" err="1"/>
              <a:t>Sciences</a:t>
            </a:r>
            <a:endParaRPr lang="pl-PL" b="1" dirty="0"/>
          </a:p>
          <a:p>
            <a:pPr algn="ctr"/>
            <a:endParaRPr lang="pl-PL" b="1" dirty="0"/>
          </a:p>
          <a:p>
            <a:pPr algn="ctr"/>
            <a:endParaRPr lang="pl-PL" b="1" dirty="0"/>
          </a:p>
          <a:p>
            <a:pPr algn="ctr"/>
            <a:endParaRPr lang="pl-PL" b="1" dirty="0"/>
          </a:p>
          <a:p>
            <a:pPr algn="ctr"/>
            <a:endParaRPr lang="pl-PL" b="1" dirty="0"/>
          </a:p>
          <a:p>
            <a:pPr algn="ctr"/>
            <a:r>
              <a:rPr lang="pl-PL" sz="1600" b="1" dirty="0"/>
              <a:t>06.06.2024</a:t>
            </a:r>
          </a:p>
        </p:txBody>
      </p:sp>
    </p:spTree>
    <p:extLst>
      <p:ext uri="{BB962C8B-B14F-4D97-AF65-F5344CB8AC3E}">
        <p14:creationId xmlns:p14="http://schemas.microsoft.com/office/powerpoint/2010/main" val="26909828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2AA90E9-D19B-4F64-8495-ABC7C91996BC}"/>
              </a:ext>
            </a:extLst>
          </p:cNvPr>
          <p:cNvSpPr>
            <a:spLocks noGrp="1"/>
          </p:cNvSpPr>
          <p:nvPr>
            <p:ph type="title"/>
          </p:nvPr>
        </p:nvSpPr>
        <p:spPr>
          <a:xfrm>
            <a:off x="838200" y="365125"/>
            <a:ext cx="10515600" cy="1325563"/>
          </a:xfrm>
        </p:spPr>
        <p:txBody>
          <a:bodyPr/>
          <a:lstStyle/>
          <a:p>
            <a:r>
              <a:rPr lang="pl-PL" dirty="0"/>
              <a:t>Tools for </a:t>
            </a:r>
            <a:r>
              <a:rPr lang="pl-PL" dirty="0" err="1"/>
              <a:t>participatory</a:t>
            </a:r>
            <a:r>
              <a:rPr lang="pl-PL" dirty="0"/>
              <a:t> </a:t>
            </a:r>
            <a:r>
              <a:rPr lang="pl-PL" dirty="0" err="1"/>
              <a:t>research</a:t>
            </a:r>
            <a:br>
              <a:rPr lang="pl-PL" dirty="0"/>
            </a:br>
            <a:r>
              <a:rPr lang="pl-PL" dirty="0"/>
              <a:t>#5 Card </a:t>
            </a:r>
            <a:r>
              <a:rPr lang="pl-PL" dirty="0" err="1"/>
              <a:t>visualization</a:t>
            </a:r>
            <a:endParaRPr lang="pl-PL" dirty="0"/>
          </a:p>
        </p:txBody>
      </p:sp>
      <p:sp>
        <p:nvSpPr>
          <p:cNvPr id="3" name="Symbol zastępczy zawartości 2">
            <a:extLst>
              <a:ext uri="{FF2B5EF4-FFF2-40B4-BE49-F238E27FC236}">
                <a16:creationId xmlns:a16="http://schemas.microsoft.com/office/drawing/2014/main" id="{3EECCCF2-43C5-4CB2-A431-091487538A62}"/>
              </a:ext>
            </a:extLst>
          </p:cNvPr>
          <p:cNvSpPr>
            <a:spLocks noGrp="1"/>
          </p:cNvSpPr>
          <p:nvPr>
            <p:ph idx="1"/>
          </p:nvPr>
        </p:nvSpPr>
        <p:spPr>
          <a:xfrm>
            <a:off x="275303" y="1825625"/>
            <a:ext cx="7620001" cy="4351338"/>
          </a:xfrm>
        </p:spPr>
        <p:txBody>
          <a:bodyPr>
            <a:normAutofit fontScale="85000" lnSpcReduction="10000"/>
          </a:bodyPr>
          <a:lstStyle/>
          <a:p>
            <a:r>
              <a:rPr lang="pl-PL" dirty="0" err="1"/>
              <a:t>Brainstorming</a:t>
            </a:r>
            <a:r>
              <a:rPr lang="pl-PL" dirty="0"/>
              <a:t> </a:t>
            </a:r>
            <a:r>
              <a:rPr lang="pl-PL" dirty="0" err="1"/>
              <a:t>individual</a:t>
            </a:r>
            <a:r>
              <a:rPr lang="pl-PL" dirty="0"/>
              <a:t> </a:t>
            </a:r>
            <a:r>
              <a:rPr lang="pl-PL" dirty="0" err="1"/>
              <a:t>ideas</a:t>
            </a:r>
            <a:r>
              <a:rPr lang="pl-PL" dirty="0"/>
              <a:t> and </a:t>
            </a:r>
            <a:r>
              <a:rPr lang="pl-PL" dirty="0" err="1"/>
              <a:t>converting</a:t>
            </a:r>
            <a:r>
              <a:rPr lang="pl-PL" dirty="0"/>
              <a:t> </a:t>
            </a:r>
            <a:r>
              <a:rPr lang="pl-PL" dirty="0" err="1"/>
              <a:t>these</a:t>
            </a:r>
            <a:r>
              <a:rPr lang="pl-PL" dirty="0"/>
              <a:t> </a:t>
            </a:r>
            <a:r>
              <a:rPr lang="pl-PL" dirty="0" err="1"/>
              <a:t>into</a:t>
            </a:r>
            <a:r>
              <a:rPr lang="pl-PL" dirty="0"/>
              <a:t> </a:t>
            </a:r>
            <a:r>
              <a:rPr lang="pl-PL" dirty="0" err="1"/>
              <a:t>several</a:t>
            </a:r>
            <a:r>
              <a:rPr lang="pl-PL" dirty="0"/>
              <a:t> </a:t>
            </a:r>
            <a:r>
              <a:rPr lang="pl-PL" dirty="0" err="1"/>
              <a:t>overall</a:t>
            </a:r>
            <a:r>
              <a:rPr lang="pl-PL" dirty="0"/>
              <a:t> </a:t>
            </a:r>
            <a:r>
              <a:rPr lang="pl-PL" dirty="0" err="1"/>
              <a:t>ideas</a:t>
            </a:r>
            <a:r>
              <a:rPr lang="pl-PL" dirty="0"/>
              <a:t> </a:t>
            </a:r>
            <a:r>
              <a:rPr lang="pl-PL" dirty="0" err="1"/>
              <a:t>that</a:t>
            </a:r>
            <a:r>
              <a:rPr lang="pl-PL" dirty="0"/>
              <a:t> </a:t>
            </a:r>
            <a:r>
              <a:rPr lang="pl-PL" dirty="0" err="1"/>
              <a:t>represent</a:t>
            </a:r>
            <a:r>
              <a:rPr lang="pl-PL" dirty="0"/>
              <a:t> a </a:t>
            </a:r>
            <a:r>
              <a:rPr lang="pl-PL" dirty="0" err="1"/>
              <a:t>group</a:t>
            </a:r>
            <a:r>
              <a:rPr lang="pl-PL" dirty="0"/>
              <a:t> </a:t>
            </a:r>
            <a:r>
              <a:rPr lang="pl-PL" dirty="0" err="1"/>
              <a:t>consensus</a:t>
            </a:r>
            <a:r>
              <a:rPr lang="pl-PL" dirty="0"/>
              <a:t>.</a:t>
            </a:r>
          </a:p>
          <a:p>
            <a:r>
              <a:rPr lang="pl-PL" dirty="0" err="1"/>
              <a:t>What</a:t>
            </a:r>
            <a:r>
              <a:rPr lang="pl-PL" dirty="0"/>
              <a:t> </a:t>
            </a:r>
            <a:r>
              <a:rPr lang="pl-PL" dirty="0" err="1"/>
              <a:t>is</a:t>
            </a:r>
            <a:r>
              <a:rPr lang="pl-PL" dirty="0"/>
              <a:t> </a:t>
            </a:r>
            <a:r>
              <a:rPr lang="pl-PL" dirty="0" err="1"/>
              <a:t>needed</a:t>
            </a:r>
            <a:r>
              <a:rPr lang="pl-PL" dirty="0"/>
              <a:t>? Pin </a:t>
            </a:r>
            <a:r>
              <a:rPr lang="pl-PL" dirty="0" err="1"/>
              <a:t>board</a:t>
            </a:r>
            <a:r>
              <a:rPr lang="pl-PL" dirty="0"/>
              <a:t> of flipchart, </a:t>
            </a:r>
            <a:r>
              <a:rPr lang="pl-PL" dirty="0" err="1"/>
              <a:t>coloured</a:t>
            </a:r>
            <a:r>
              <a:rPr lang="pl-PL" dirty="0"/>
              <a:t> </a:t>
            </a:r>
            <a:r>
              <a:rPr lang="pl-PL" dirty="0" err="1"/>
              <a:t>cards</a:t>
            </a:r>
            <a:r>
              <a:rPr lang="pl-PL" dirty="0"/>
              <a:t>, marker.</a:t>
            </a:r>
          </a:p>
          <a:p>
            <a:r>
              <a:rPr lang="pl-PL" dirty="0" err="1"/>
              <a:t>Different</a:t>
            </a:r>
            <a:r>
              <a:rPr lang="pl-PL" dirty="0"/>
              <a:t> </a:t>
            </a:r>
            <a:r>
              <a:rPr lang="pl-PL" dirty="0" err="1"/>
              <a:t>coloured</a:t>
            </a:r>
            <a:r>
              <a:rPr lang="pl-PL" dirty="0"/>
              <a:t> </a:t>
            </a:r>
            <a:r>
              <a:rPr lang="pl-PL" dirty="0" err="1"/>
              <a:t>cards</a:t>
            </a:r>
            <a:r>
              <a:rPr lang="pl-PL" dirty="0"/>
              <a:t> for </a:t>
            </a:r>
            <a:r>
              <a:rPr lang="pl-PL" dirty="0" err="1"/>
              <a:t>different</a:t>
            </a:r>
            <a:r>
              <a:rPr lang="pl-PL" dirty="0"/>
              <a:t> </a:t>
            </a:r>
            <a:r>
              <a:rPr lang="pl-PL" dirty="0" err="1"/>
              <a:t>questions</a:t>
            </a:r>
            <a:r>
              <a:rPr lang="pl-PL" dirty="0"/>
              <a:t>.</a:t>
            </a:r>
          </a:p>
          <a:p>
            <a:r>
              <a:rPr lang="pl-PL" dirty="0" err="1"/>
              <a:t>Sample</a:t>
            </a:r>
            <a:r>
              <a:rPr lang="pl-PL" dirty="0"/>
              <a:t> </a:t>
            </a:r>
            <a:r>
              <a:rPr lang="pl-PL" dirty="0" err="1"/>
              <a:t>questions</a:t>
            </a:r>
            <a:r>
              <a:rPr lang="pl-PL" dirty="0"/>
              <a:t>: „</a:t>
            </a:r>
            <a:r>
              <a:rPr lang="pl-PL" dirty="0" err="1"/>
              <a:t>What</a:t>
            </a:r>
            <a:r>
              <a:rPr lang="pl-PL" dirty="0"/>
              <a:t> </a:t>
            </a:r>
            <a:r>
              <a:rPr lang="pl-PL" dirty="0" err="1"/>
              <a:t>aspect</a:t>
            </a:r>
            <a:r>
              <a:rPr lang="pl-PL" dirty="0"/>
              <a:t> of </a:t>
            </a:r>
            <a:r>
              <a:rPr lang="pl-PL" dirty="0" err="1"/>
              <a:t>this</a:t>
            </a:r>
            <a:r>
              <a:rPr lang="pl-PL" dirty="0"/>
              <a:t> </a:t>
            </a:r>
            <a:r>
              <a:rPr lang="pl-PL" dirty="0" err="1"/>
              <a:t>course</a:t>
            </a:r>
            <a:r>
              <a:rPr lang="pl-PL" dirty="0"/>
              <a:t> </a:t>
            </a:r>
            <a:r>
              <a:rPr lang="pl-PL" dirty="0" err="1"/>
              <a:t>you</a:t>
            </a:r>
            <a:r>
              <a:rPr lang="pl-PL" dirty="0"/>
              <a:t> </a:t>
            </a:r>
            <a:r>
              <a:rPr lang="pl-PL" dirty="0" err="1"/>
              <a:t>like</a:t>
            </a:r>
            <a:r>
              <a:rPr lang="pl-PL" dirty="0"/>
              <a:t> the most?”, „</a:t>
            </a:r>
            <a:r>
              <a:rPr lang="pl-PL" dirty="0" err="1"/>
              <a:t>What</a:t>
            </a:r>
            <a:r>
              <a:rPr lang="pl-PL" dirty="0"/>
              <a:t> </a:t>
            </a:r>
            <a:r>
              <a:rPr lang="pl-PL" dirty="0" err="1"/>
              <a:t>does</a:t>
            </a:r>
            <a:r>
              <a:rPr lang="pl-PL" dirty="0"/>
              <a:t> </a:t>
            </a:r>
            <a:r>
              <a:rPr lang="pl-PL" dirty="0" err="1"/>
              <a:t>participation</a:t>
            </a:r>
            <a:r>
              <a:rPr lang="pl-PL" dirty="0"/>
              <a:t> </a:t>
            </a:r>
            <a:r>
              <a:rPr lang="pl-PL" dirty="0" err="1"/>
              <a:t>mean</a:t>
            </a:r>
            <a:r>
              <a:rPr lang="pl-PL" dirty="0"/>
              <a:t> to </a:t>
            </a:r>
            <a:r>
              <a:rPr lang="pl-PL" dirty="0" err="1"/>
              <a:t>you</a:t>
            </a:r>
            <a:r>
              <a:rPr lang="pl-PL" dirty="0"/>
              <a:t>?”</a:t>
            </a:r>
          </a:p>
          <a:p>
            <a:r>
              <a:rPr lang="pl-PL" dirty="0" err="1"/>
              <a:t>Visualizes</a:t>
            </a:r>
            <a:r>
              <a:rPr lang="pl-PL" dirty="0"/>
              <a:t> the </a:t>
            </a:r>
            <a:r>
              <a:rPr lang="pl-PL" dirty="0" err="1"/>
              <a:t>discussion</a:t>
            </a:r>
            <a:r>
              <a:rPr lang="pl-PL" dirty="0"/>
              <a:t> for </a:t>
            </a:r>
            <a:r>
              <a:rPr lang="pl-PL" dirty="0" err="1"/>
              <a:t>everyone</a:t>
            </a:r>
            <a:r>
              <a:rPr lang="pl-PL" dirty="0"/>
              <a:t>, and </a:t>
            </a:r>
            <a:r>
              <a:rPr lang="pl-PL" dirty="0" err="1"/>
              <a:t>ensure</a:t>
            </a:r>
            <a:r>
              <a:rPr lang="pl-PL" dirty="0"/>
              <a:t> </a:t>
            </a:r>
            <a:r>
              <a:rPr lang="pl-PL" dirty="0" err="1"/>
              <a:t>transparency</a:t>
            </a:r>
            <a:r>
              <a:rPr lang="pl-PL" dirty="0"/>
              <a:t>.</a:t>
            </a:r>
          </a:p>
          <a:p>
            <a:r>
              <a:rPr lang="pl-PL" dirty="0" err="1"/>
              <a:t>Leaves</a:t>
            </a:r>
            <a:r>
              <a:rPr lang="pl-PL" dirty="0"/>
              <a:t> a </a:t>
            </a:r>
            <a:r>
              <a:rPr lang="pl-PL" dirty="0" err="1"/>
              <a:t>written</a:t>
            </a:r>
            <a:r>
              <a:rPr lang="pl-PL" dirty="0"/>
              <a:t> </a:t>
            </a:r>
            <a:r>
              <a:rPr lang="pl-PL" dirty="0" err="1"/>
              <a:t>trace</a:t>
            </a:r>
            <a:r>
              <a:rPr lang="pl-PL" dirty="0"/>
              <a:t> – </a:t>
            </a:r>
            <a:r>
              <a:rPr lang="pl-PL" dirty="0" err="1"/>
              <a:t>easy</a:t>
            </a:r>
            <a:r>
              <a:rPr lang="pl-PL" dirty="0"/>
              <a:t> to </a:t>
            </a:r>
            <a:r>
              <a:rPr lang="pl-PL" dirty="0" err="1"/>
              <a:t>document</a:t>
            </a:r>
            <a:r>
              <a:rPr lang="pl-PL" dirty="0"/>
              <a:t>.</a:t>
            </a:r>
          </a:p>
          <a:p>
            <a:r>
              <a:rPr lang="pl-PL" dirty="0" err="1"/>
              <a:t>Excellent</a:t>
            </a:r>
            <a:r>
              <a:rPr lang="pl-PL" dirty="0"/>
              <a:t> </a:t>
            </a:r>
            <a:r>
              <a:rPr lang="pl-PL" dirty="0" err="1"/>
              <a:t>method</a:t>
            </a:r>
            <a:r>
              <a:rPr lang="pl-PL" dirty="0"/>
              <a:t> for </a:t>
            </a:r>
            <a:r>
              <a:rPr lang="pl-PL" dirty="0" err="1"/>
              <a:t>synthesizing</a:t>
            </a:r>
            <a:r>
              <a:rPr lang="pl-PL" dirty="0"/>
              <a:t> </a:t>
            </a:r>
            <a:r>
              <a:rPr lang="pl-PL" dirty="0" err="1"/>
              <a:t>group</a:t>
            </a:r>
            <a:r>
              <a:rPr lang="pl-PL" dirty="0"/>
              <a:t> </a:t>
            </a:r>
            <a:r>
              <a:rPr lang="pl-PL" dirty="0" err="1"/>
              <a:t>ideas</a:t>
            </a:r>
            <a:r>
              <a:rPr lang="pl-PL" dirty="0"/>
              <a:t>.</a:t>
            </a:r>
          </a:p>
        </p:txBody>
      </p:sp>
      <p:pic>
        <p:nvPicPr>
          <p:cNvPr id="6" name="Obraz 5">
            <a:extLst>
              <a:ext uri="{FF2B5EF4-FFF2-40B4-BE49-F238E27FC236}">
                <a16:creationId xmlns:a16="http://schemas.microsoft.com/office/drawing/2014/main" id="{335D6A63-5567-4D45-AC98-4EEFF524BC9B}"/>
              </a:ext>
            </a:extLst>
          </p:cNvPr>
          <p:cNvPicPr>
            <a:picLocks noChangeAspect="1"/>
          </p:cNvPicPr>
          <p:nvPr/>
        </p:nvPicPr>
        <p:blipFill>
          <a:blip r:embed="rId2"/>
          <a:stretch>
            <a:fillRect/>
          </a:stretch>
        </p:blipFill>
        <p:spPr>
          <a:xfrm>
            <a:off x="7791603" y="2029900"/>
            <a:ext cx="4238625" cy="3171825"/>
          </a:xfrm>
          <a:prstGeom prst="rect">
            <a:avLst/>
          </a:prstGeom>
        </p:spPr>
      </p:pic>
      <p:sp>
        <p:nvSpPr>
          <p:cNvPr id="7" name="pole tekstowe 6">
            <a:extLst>
              <a:ext uri="{FF2B5EF4-FFF2-40B4-BE49-F238E27FC236}">
                <a16:creationId xmlns:a16="http://schemas.microsoft.com/office/drawing/2014/main" id="{D7DE7AA8-EDC6-4D10-BD94-7B783E650799}"/>
              </a:ext>
            </a:extLst>
          </p:cNvPr>
          <p:cNvSpPr txBox="1"/>
          <p:nvPr/>
        </p:nvSpPr>
        <p:spPr>
          <a:xfrm>
            <a:off x="7474991" y="5159779"/>
            <a:ext cx="4871847" cy="246221"/>
          </a:xfrm>
          <a:prstGeom prst="rect">
            <a:avLst/>
          </a:prstGeom>
          <a:noFill/>
        </p:spPr>
        <p:txBody>
          <a:bodyPr wrap="none" rtlCol="0">
            <a:spAutoFit/>
          </a:bodyPr>
          <a:lstStyle/>
          <a:p>
            <a:r>
              <a:rPr lang="pl-PL" sz="1000" dirty="0"/>
              <a:t>Source: </a:t>
            </a:r>
            <a:r>
              <a:rPr lang="en-US" sz="1000" dirty="0"/>
              <a:t>UNICEF (2005) </a:t>
            </a:r>
            <a:r>
              <a:rPr lang="en-US" sz="1000" i="1" dirty="0"/>
              <a:t>Useful Tools for Engaging Young People in Participatory Evaluation</a:t>
            </a:r>
            <a:endParaRPr lang="pl-PL" sz="1000" dirty="0"/>
          </a:p>
        </p:txBody>
      </p:sp>
    </p:spTree>
    <p:extLst>
      <p:ext uri="{BB962C8B-B14F-4D97-AF65-F5344CB8AC3E}">
        <p14:creationId xmlns:p14="http://schemas.microsoft.com/office/powerpoint/2010/main" val="13451403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2AA90E9-D19B-4F64-8495-ABC7C91996BC}"/>
              </a:ext>
            </a:extLst>
          </p:cNvPr>
          <p:cNvSpPr>
            <a:spLocks noGrp="1"/>
          </p:cNvSpPr>
          <p:nvPr>
            <p:ph type="title"/>
          </p:nvPr>
        </p:nvSpPr>
        <p:spPr>
          <a:xfrm>
            <a:off x="838200" y="365125"/>
            <a:ext cx="10515600" cy="1325563"/>
          </a:xfrm>
        </p:spPr>
        <p:txBody>
          <a:bodyPr/>
          <a:lstStyle/>
          <a:p>
            <a:r>
              <a:rPr lang="pl-PL" dirty="0"/>
              <a:t>Tools for </a:t>
            </a:r>
            <a:r>
              <a:rPr lang="pl-PL" dirty="0" err="1"/>
              <a:t>participatory</a:t>
            </a:r>
            <a:r>
              <a:rPr lang="pl-PL" dirty="0"/>
              <a:t> </a:t>
            </a:r>
            <a:r>
              <a:rPr lang="pl-PL" dirty="0" err="1"/>
              <a:t>research</a:t>
            </a:r>
            <a:br>
              <a:rPr lang="pl-PL" dirty="0"/>
            </a:br>
            <a:r>
              <a:rPr lang="pl-PL" dirty="0"/>
              <a:t>#6 </a:t>
            </a:r>
            <a:r>
              <a:rPr lang="pl-PL" dirty="0" err="1"/>
              <a:t>Smiley</a:t>
            </a:r>
            <a:r>
              <a:rPr lang="pl-PL" dirty="0"/>
              <a:t>-face </a:t>
            </a:r>
            <a:r>
              <a:rPr lang="pl-PL" dirty="0" err="1"/>
              <a:t>scale</a:t>
            </a:r>
            <a:endParaRPr lang="pl-PL" dirty="0"/>
          </a:p>
        </p:txBody>
      </p:sp>
      <p:sp>
        <p:nvSpPr>
          <p:cNvPr id="3" name="Symbol zastępczy zawartości 2">
            <a:extLst>
              <a:ext uri="{FF2B5EF4-FFF2-40B4-BE49-F238E27FC236}">
                <a16:creationId xmlns:a16="http://schemas.microsoft.com/office/drawing/2014/main" id="{3EECCCF2-43C5-4CB2-A431-091487538A62}"/>
              </a:ext>
            </a:extLst>
          </p:cNvPr>
          <p:cNvSpPr>
            <a:spLocks noGrp="1"/>
          </p:cNvSpPr>
          <p:nvPr>
            <p:ph idx="1"/>
          </p:nvPr>
        </p:nvSpPr>
        <p:spPr>
          <a:xfrm>
            <a:off x="275303" y="1825625"/>
            <a:ext cx="7620001" cy="4351338"/>
          </a:xfrm>
        </p:spPr>
        <p:txBody>
          <a:bodyPr>
            <a:normAutofit fontScale="92500" lnSpcReduction="20000"/>
          </a:bodyPr>
          <a:lstStyle/>
          <a:p>
            <a:r>
              <a:rPr lang="pl-PL" dirty="0" err="1"/>
              <a:t>Quantitative</a:t>
            </a:r>
            <a:r>
              <a:rPr lang="pl-PL" dirty="0"/>
              <a:t> </a:t>
            </a:r>
            <a:r>
              <a:rPr lang="pl-PL" dirty="0" err="1"/>
              <a:t>group</a:t>
            </a:r>
            <a:r>
              <a:rPr lang="pl-PL" dirty="0"/>
              <a:t> </a:t>
            </a:r>
            <a:r>
              <a:rPr lang="pl-PL" dirty="0" err="1"/>
              <a:t>evaluation</a:t>
            </a:r>
            <a:r>
              <a:rPr lang="pl-PL" dirty="0"/>
              <a:t> of </a:t>
            </a:r>
            <a:r>
              <a:rPr lang="pl-PL" dirty="0" err="1"/>
              <a:t>specific</a:t>
            </a:r>
            <a:r>
              <a:rPr lang="pl-PL" dirty="0"/>
              <a:t> </a:t>
            </a:r>
            <a:r>
              <a:rPr lang="pl-PL" dirty="0" err="1"/>
              <a:t>research</a:t>
            </a:r>
            <a:r>
              <a:rPr lang="pl-PL" dirty="0"/>
              <a:t> </a:t>
            </a:r>
            <a:r>
              <a:rPr lang="pl-PL" dirty="0" err="1"/>
              <a:t>questions</a:t>
            </a:r>
            <a:r>
              <a:rPr lang="pl-PL" dirty="0"/>
              <a:t>.</a:t>
            </a:r>
          </a:p>
          <a:p>
            <a:r>
              <a:rPr lang="pl-PL" dirty="0"/>
              <a:t>The </a:t>
            </a:r>
            <a:r>
              <a:rPr lang="pl-PL" dirty="0" err="1"/>
              <a:t>research</a:t>
            </a:r>
            <a:r>
              <a:rPr lang="pl-PL" dirty="0"/>
              <a:t> </a:t>
            </a:r>
            <a:r>
              <a:rPr lang="pl-PL" dirty="0" err="1"/>
              <a:t>questions</a:t>
            </a:r>
            <a:r>
              <a:rPr lang="pl-PL" dirty="0"/>
              <a:t> </a:t>
            </a:r>
            <a:r>
              <a:rPr lang="pl-PL" dirty="0" err="1"/>
              <a:t>must</a:t>
            </a:r>
            <a:r>
              <a:rPr lang="pl-PL" dirty="0"/>
              <a:t> be </a:t>
            </a:r>
            <a:r>
              <a:rPr lang="pl-PL" dirty="0" err="1"/>
              <a:t>formulated</a:t>
            </a:r>
            <a:r>
              <a:rPr lang="pl-PL" dirty="0"/>
              <a:t> as  </a:t>
            </a:r>
            <a:r>
              <a:rPr lang="pl-PL" dirty="0" err="1"/>
              <a:t>positive</a:t>
            </a:r>
            <a:r>
              <a:rPr lang="pl-PL" dirty="0"/>
              <a:t> </a:t>
            </a:r>
            <a:r>
              <a:rPr lang="pl-PL" dirty="0" err="1"/>
              <a:t>statements</a:t>
            </a:r>
            <a:r>
              <a:rPr lang="pl-PL" dirty="0"/>
              <a:t> of </a:t>
            </a:r>
            <a:r>
              <a:rPr lang="pl-PL" dirty="0" err="1"/>
              <a:t>opinion</a:t>
            </a:r>
            <a:r>
              <a:rPr lang="pl-PL" dirty="0"/>
              <a:t> </a:t>
            </a:r>
            <a:r>
              <a:rPr lang="pl-PL" dirty="0" err="1"/>
              <a:t>that</a:t>
            </a:r>
            <a:r>
              <a:rPr lang="pl-PL" dirty="0"/>
              <a:t> </a:t>
            </a:r>
            <a:r>
              <a:rPr lang="pl-PL" dirty="0" err="1"/>
              <a:t>can</a:t>
            </a:r>
            <a:r>
              <a:rPr lang="pl-PL" dirty="0"/>
              <a:t> be </a:t>
            </a:r>
            <a:r>
              <a:rPr lang="pl-PL" dirty="0" err="1"/>
              <a:t>evaluated</a:t>
            </a:r>
            <a:r>
              <a:rPr lang="pl-PL" dirty="0"/>
              <a:t> by </a:t>
            </a:r>
            <a:r>
              <a:rPr lang="pl-PL" dirty="0" err="1"/>
              <a:t>stakeholders</a:t>
            </a:r>
            <a:r>
              <a:rPr lang="pl-PL" dirty="0"/>
              <a:t> </a:t>
            </a:r>
            <a:r>
              <a:rPr lang="pl-PL" dirty="0" err="1"/>
              <a:t>according</a:t>
            </a:r>
            <a:r>
              <a:rPr lang="pl-PL" dirty="0"/>
              <a:t> to </a:t>
            </a:r>
            <a:r>
              <a:rPr lang="pl-PL" dirty="0" err="1"/>
              <a:t>whether</a:t>
            </a:r>
            <a:r>
              <a:rPr lang="pl-PL" dirty="0"/>
              <a:t> </a:t>
            </a:r>
            <a:r>
              <a:rPr lang="pl-PL" dirty="0" err="1"/>
              <a:t>they</a:t>
            </a:r>
            <a:r>
              <a:rPr lang="pl-PL" dirty="0"/>
              <a:t> „</a:t>
            </a:r>
            <a:r>
              <a:rPr lang="pl-PL" dirty="0" err="1"/>
              <a:t>strongly</a:t>
            </a:r>
            <a:r>
              <a:rPr lang="pl-PL" dirty="0"/>
              <a:t> </a:t>
            </a:r>
            <a:r>
              <a:rPr lang="pl-PL" dirty="0" err="1"/>
              <a:t>agree</a:t>
            </a:r>
            <a:r>
              <a:rPr lang="pl-PL" dirty="0"/>
              <a:t> = 5”, „</a:t>
            </a:r>
            <a:r>
              <a:rPr lang="pl-PL" dirty="0" err="1"/>
              <a:t>agree</a:t>
            </a:r>
            <a:r>
              <a:rPr lang="pl-PL" dirty="0"/>
              <a:t> = 4” „</a:t>
            </a:r>
            <a:r>
              <a:rPr lang="pl-PL" dirty="0" err="1"/>
              <a:t>are</a:t>
            </a:r>
            <a:r>
              <a:rPr lang="pl-PL" dirty="0"/>
              <a:t> </a:t>
            </a:r>
            <a:r>
              <a:rPr lang="pl-PL" dirty="0" err="1"/>
              <a:t>neutral</a:t>
            </a:r>
            <a:r>
              <a:rPr lang="pl-PL" dirty="0"/>
              <a:t> = 3” „</a:t>
            </a:r>
            <a:r>
              <a:rPr lang="pl-PL" dirty="0" err="1"/>
              <a:t>disagree</a:t>
            </a:r>
            <a:r>
              <a:rPr lang="pl-PL" dirty="0"/>
              <a:t>” = 2, „</a:t>
            </a:r>
            <a:r>
              <a:rPr lang="pl-PL" dirty="0" err="1"/>
              <a:t>strongly</a:t>
            </a:r>
            <a:r>
              <a:rPr lang="pl-PL" dirty="0"/>
              <a:t> </a:t>
            </a:r>
            <a:r>
              <a:rPr lang="pl-PL" dirty="0" err="1"/>
              <a:t>disagree</a:t>
            </a:r>
            <a:r>
              <a:rPr lang="pl-PL" dirty="0"/>
              <a:t>” = 1 </a:t>
            </a:r>
            <a:r>
              <a:rPr lang="pl-PL" dirty="0" err="1"/>
              <a:t>or</a:t>
            </a:r>
            <a:r>
              <a:rPr lang="pl-PL" dirty="0"/>
              <a:t> „</a:t>
            </a:r>
            <a:r>
              <a:rPr lang="pl-PL" dirty="0" err="1"/>
              <a:t>don’t</a:t>
            </a:r>
            <a:r>
              <a:rPr lang="pl-PL" dirty="0"/>
              <a:t> </a:t>
            </a:r>
            <a:r>
              <a:rPr lang="pl-PL" dirty="0" err="1"/>
              <a:t>know</a:t>
            </a:r>
            <a:r>
              <a:rPr lang="pl-PL" dirty="0"/>
              <a:t>” = 0</a:t>
            </a:r>
          </a:p>
          <a:p>
            <a:r>
              <a:rPr lang="pl-PL" dirty="0" err="1"/>
              <a:t>Sample</a:t>
            </a:r>
            <a:r>
              <a:rPr lang="pl-PL" dirty="0"/>
              <a:t> </a:t>
            </a:r>
            <a:r>
              <a:rPr lang="pl-PL" dirty="0" err="1"/>
              <a:t>statement</a:t>
            </a:r>
            <a:r>
              <a:rPr lang="pl-PL" dirty="0"/>
              <a:t>: „AESOP </a:t>
            </a:r>
            <a:r>
              <a:rPr lang="pl-PL" dirty="0" err="1"/>
              <a:t>course</a:t>
            </a:r>
            <a:r>
              <a:rPr lang="pl-PL" dirty="0"/>
              <a:t> </a:t>
            </a:r>
            <a:r>
              <a:rPr lang="pl-PL" dirty="0" err="1"/>
              <a:t>is</a:t>
            </a:r>
            <a:r>
              <a:rPr lang="pl-PL" dirty="0"/>
              <a:t> </a:t>
            </a:r>
            <a:r>
              <a:rPr lang="pl-PL" dirty="0" err="1"/>
              <a:t>effective</a:t>
            </a:r>
            <a:r>
              <a:rPr lang="pl-PL" dirty="0"/>
              <a:t>”.</a:t>
            </a:r>
          </a:p>
          <a:p>
            <a:r>
              <a:rPr lang="pl-PL" dirty="0"/>
              <a:t>One </a:t>
            </a:r>
            <a:r>
              <a:rPr lang="pl-PL" dirty="0" err="1"/>
              <a:t>voting</a:t>
            </a:r>
            <a:r>
              <a:rPr lang="pl-PL" dirty="0"/>
              <a:t> per one </a:t>
            </a:r>
            <a:r>
              <a:rPr lang="pl-PL" dirty="0" err="1"/>
              <a:t>statement</a:t>
            </a:r>
            <a:r>
              <a:rPr lang="pl-PL" dirty="0"/>
              <a:t> to be </a:t>
            </a:r>
            <a:r>
              <a:rPr lang="pl-PL" dirty="0" err="1"/>
              <a:t>evaluated</a:t>
            </a:r>
            <a:r>
              <a:rPr lang="pl-PL" dirty="0"/>
              <a:t>.</a:t>
            </a:r>
          </a:p>
          <a:p>
            <a:r>
              <a:rPr lang="pl-PL" dirty="0"/>
              <a:t>The </a:t>
            </a:r>
            <a:r>
              <a:rPr lang="pl-PL" dirty="0" err="1"/>
              <a:t>participants</a:t>
            </a:r>
            <a:r>
              <a:rPr lang="pl-PL" dirty="0"/>
              <a:t> </a:t>
            </a:r>
            <a:r>
              <a:rPr lang="pl-PL" dirty="0" err="1"/>
              <a:t>can</a:t>
            </a:r>
            <a:r>
              <a:rPr lang="pl-PL" dirty="0"/>
              <a:t> be </a:t>
            </a:r>
            <a:r>
              <a:rPr lang="pl-PL" dirty="0" err="1"/>
              <a:t>devided</a:t>
            </a:r>
            <a:r>
              <a:rPr lang="pl-PL" dirty="0"/>
              <a:t> </a:t>
            </a:r>
            <a:r>
              <a:rPr lang="pl-PL" dirty="0" err="1"/>
              <a:t>into</a:t>
            </a:r>
            <a:r>
              <a:rPr lang="pl-PL" dirty="0"/>
              <a:t> </a:t>
            </a:r>
            <a:r>
              <a:rPr lang="pl-PL" dirty="0" err="1"/>
              <a:t>groups</a:t>
            </a:r>
            <a:r>
              <a:rPr lang="pl-PL" dirty="0"/>
              <a:t>.</a:t>
            </a:r>
          </a:p>
          <a:p>
            <a:r>
              <a:rPr lang="pl-PL" dirty="0" err="1"/>
              <a:t>Easy</a:t>
            </a:r>
            <a:r>
              <a:rPr lang="pl-PL" dirty="0"/>
              <a:t> to </a:t>
            </a:r>
            <a:r>
              <a:rPr lang="pl-PL" dirty="0" err="1"/>
              <a:t>analyse</a:t>
            </a:r>
            <a:r>
              <a:rPr lang="pl-PL" dirty="0"/>
              <a:t> and </a:t>
            </a:r>
            <a:r>
              <a:rPr lang="pl-PL" dirty="0" err="1"/>
              <a:t>interpret</a:t>
            </a:r>
            <a:r>
              <a:rPr lang="pl-PL" dirty="0"/>
              <a:t>.</a:t>
            </a:r>
          </a:p>
          <a:p>
            <a:r>
              <a:rPr lang="pl-PL" dirty="0" err="1"/>
              <a:t>Provides</a:t>
            </a:r>
            <a:r>
              <a:rPr lang="pl-PL" dirty="0"/>
              <a:t> immediate </a:t>
            </a:r>
            <a:r>
              <a:rPr lang="pl-PL" dirty="0" err="1"/>
              <a:t>results</a:t>
            </a:r>
            <a:r>
              <a:rPr lang="pl-PL" dirty="0"/>
              <a:t>.</a:t>
            </a:r>
          </a:p>
        </p:txBody>
      </p:sp>
      <p:pic>
        <p:nvPicPr>
          <p:cNvPr id="4" name="Obraz 3">
            <a:extLst>
              <a:ext uri="{FF2B5EF4-FFF2-40B4-BE49-F238E27FC236}">
                <a16:creationId xmlns:a16="http://schemas.microsoft.com/office/drawing/2014/main" id="{9B419BCC-9B5D-4D89-968F-1BEE78BB4FBB}"/>
              </a:ext>
            </a:extLst>
          </p:cNvPr>
          <p:cNvPicPr>
            <a:picLocks noChangeAspect="1"/>
          </p:cNvPicPr>
          <p:nvPr/>
        </p:nvPicPr>
        <p:blipFill>
          <a:blip r:embed="rId2"/>
          <a:stretch>
            <a:fillRect/>
          </a:stretch>
        </p:blipFill>
        <p:spPr>
          <a:xfrm>
            <a:off x="7760122" y="1204300"/>
            <a:ext cx="4238625" cy="3895725"/>
          </a:xfrm>
          <a:prstGeom prst="rect">
            <a:avLst/>
          </a:prstGeom>
        </p:spPr>
      </p:pic>
      <p:sp>
        <p:nvSpPr>
          <p:cNvPr id="8" name="pole tekstowe 7">
            <a:extLst>
              <a:ext uri="{FF2B5EF4-FFF2-40B4-BE49-F238E27FC236}">
                <a16:creationId xmlns:a16="http://schemas.microsoft.com/office/drawing/2014/main" id="{AE82C949-C328-4EFC-A735-895517A66168}"/>
              </a:ext>
            </a:extLst>
          </p:cNvPr>
          <p:cNvSpPr txBox="1"/>
          <p:nvPr/>
        </p:nvSpPr>
        <p:spPr>
          <a:xfrm>
            <a:off x="7443510" y="5146425"/>
            <a:ext cx="4871847" cy="246221"/>
          </a:xfrm>
          <a:prstGeom prst="rect">
            <a:avLst/>
          </a:prstGeom>
          <a:noFill/>
        </p:spPr>
        <p:txBody>
          <a:bodyPr wrap="none" rtlCol="0">
            <a:spAutoFit/>
          </a:bodyPr>
          <a:lstStyle/>
          <a:p>
            <a:r>
              <a:rPr lang="pl-PL" sz="1000" dirty="0"/>
              <a:t>Source: </a:t>
            </a:r>
            <a:r>
              <a:rPr lang="en-US" sz="1000" dirty="0"/>
              <a:t>UNICEF (2005) </a:t>
            </a:r>
            <a:r>
              <a:rPr lang="en-US" sz="1000" i="1" dirty="0"/>
              <a:t>Useful Tools for Engaging Young People in Participatory Evaluation</a:t>
            </a:r>
            <a:endParaRPr lang="pl-PL" sz="1000" dirty="0"/>
          </a:p>
        </p:txBody>
      </p:sp>
    </p:spTree>
    <p:extLst>
      <p:ext uri="{BB962C8B-B14F-4D97-AF65-F5344CB8AC3E}">
        <p14:creationId xmlns:p14="http://schemas.microsoft.com/office/powerpoint/2010/main" val="35355314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2AA90E9-D19B-4F64-8495-ABC7C91996BC}"/>
              </a:ext>
            </a:extLst>
          </p:cNvPr>
          <p:cNvSpPr>
            <a:spLocks noGrp="1"/>
          </p:cNvSpPr>
          <p:nvPr>
            <p:ph type="title"/>
          </p:nvPr>
        </p:nvSpPr>
        <p:spPr>
          <a:xfrm>
            <a:off x="838200" y="365125"/>
            <a:ext cx="10515600" cy="1325563"/>
          </a:xfrm>
        </p:spPr>
        <p:txBody>
          <a:bodyPr/>
          <a:lstStyle/>
          <a:p>
            <a:r>
              <a:rPr lang="pl-PL" dirty="0"/>
              <a:t>Tools for </a:t>
            </a:r>
            <a:r>
              <a:rPr lang="pl-PL" dirty="0" err="1"/>
              <a:t>participatory</a:t>
            </a:r>
            <a:r>
              <a:rPr lang="pl-PL" dirty="0"/>
              <a:t> </a:t>
            </a:r>
            <a:r>
              <a:rPr lang="pl-PL" dirty="0" err="1"/>
              <a:t>research</a:t>
            </a:r>
            <a:br>
              <a:rPr lang="pl-PL" dirty="0"/>
            </a:br>
            <a:r>
              <a:rPr lang="pl-PL" dirty="0"/>
              <a:t>#7 </a:t>
            </a:r>
            <a:r>
              <a:rPr lang="pl-PL" dirty="0" err="1"/>
              <a:t>Testimonials</a:t>
            </a:r>
            <a:r>
              <a:rPr lang="pl-PL" dirty="0"/>
              <a:t>/</a:t>
            </a:r>
            <a:r>
              <a:rPr lang="pl-PL" dirty="0" err="1"/>
              <a:t>stories</a:t>
            </a:r>
            <a:endParaRPr lang="pl-PL" dirty="0"/>
          </a:p>
        </p:txBody>
      </p:sp>
      <p:sp>
        <p:nvSpPr>
          <p:cNvPr id="3" name="Symbol zastępczy zawartości 2">
            <a:extLst>
              <a:ext uri="{FF2B5EF4-FFF2-40B4-BE49-F238E27FC236}">
                <a16:creationId xmlns:a16="http://schemas.microsoft.com/office/drawing/2014/main" id="{3EECCCF2-43C5-4CB2-A431-091487538A62}"/>
              </a:ext>
            </a:extLst>
          </p:cNvPr>
          <p:cNvSpPr>
            <a:spLocks noGrp="1"/>
          </p:cNvSpPr>
          <p:nvPr>
            <p:ph idx="1"/>
          </p:nvPr>
        </p:nvSpPr>
        <p:spPr>
          <a:xfrm>
            <a:off x="275303" y="1825625"/>
            <a:ext cx="11636611" cy="4351338"/>
          </a:xfrm>
        </p:spPr>
        <p:txBody>
          <a:bodyPr>
            <a:normAutofit fontScale="77500" lnSpcReduction="20000"/>
          </a:bodyPr>
          <a:lstStyle/>
          <a:p>
            <a:r>
              <a:rPr lang="pl-PL" dirty="0" err="1"/>
              <a:t>Purpose</a:t>
            </a:r>
            <a:r>
              <a:rPr lang="pl-PL" dirty="0"/>
              <a:t> </a:t>
            </a:r>
            <a:r>
              <a:rPr lang="pl-PL" dirty="0" err="1"/>
              <a:t>is</a:t>
            </a:r>
            <a:r>
              <a:rPr lang="pl-PL" dirty="0"/>
              <a:t> to </a:t>
            </a:r>
            <a:r>
              <a:rPr lang="pl-PL" dirty="0" err="1"/>
              <a:t>gather</a:t>
            </a:r>
            <a:r>
              <a:rPr lang="pl-PL" dirty="0"/>
              <a:t> </a:t>
            </a:r>
            <a:r>
              <a:rPr lang="pl-PL" dirty="0" err="1"/>
              <a:t>targeted</a:t>
            </a:r>
            <a:r>
              <a:rPr lang="pl-PL" dirty="0"/>
              <a:t> life </a:t>
            </a:r>
            <a:r>
              <a:rPr lang="pl-PL" dirty="0" err="1"/>
              <a:t>stories</a:t>
            </a:r>
            <a:r>
              <a:rPr lang="pl-PL" dirty="0"/>
              <a:t> with </a:t>
            </a:r>
            <a:r>
              <a:rPr lang="pl-PL" dirty="0" err="1"/>
              <a:t>critical</a:t>
            </a:r>
            <a:r>
              <a:rPr lang="pl-PL" dirty="0"/>
              <a:t> </a:t>
            </a:r>
            <a:r>
              <a:rPr lang="pl-PL" dirty="0" err="1"/>
              <a:t>key</a:t>
            </a:r>
            <a:r>
              <a:rPr lang="pl-PL" dirty="0"/>
              <a:t> </a:t>
            </a:r>
            <a:r>
              <a:rPr lang="pl-PL" dirty="0" err="1"/>
              <a:t>points</a:t>
            </a:r>
            <a:r>
              <a:rPr lang="pl-PL" dirty="0"/>
              <a:t> – in </a:t>
            </a:r>
            <a:r>
              <a:rPr lang="pl-PL" dirty="0" err="1"/>
              <a:t>depth</a:t>
            </a:r>
            <a:r>
              <a:rPr lang="pl-PL" dirty="0"/>
              <a:t> </a:t>
            </a:r>
            <a:r>
              <a:rPr lang="pl-PL" dirty="0" err="1"/>
              <a:t>stories</a:t>
            </a:r>
            <a:r>
              <a:rPr lang="pl-PL" dirty="0"/>
              <a:t>, and </a:t>
            </a:r>
            <a:r>
              <a:rPr lang="pl-PL" dirty="0" err="1"/>
              <a:t>give</a:t>
            </a:r>
            <a:r>
              <a:rPr lang="pl-PL" dirty="0"/>
              <a:t> </a:t>
            </a:r>
            <a:r>
              <a:rPr lang="pl-PL" dirty="0" err="1"/>
              <a:t>meaning</a:t>
            </a:r>
            <a:r>
              <a:rPr lang="pl-PL" dirty="0"/>
              <a:t> to </a:t>
            </a:r>
            <a:r>
              <a:rPr lang="pl-PL" dirty="0" err="1"/>
              <a:t>salient</a:t>
            </a:r>
            <a:r>
              <a:rPr lang="pl-PL" dirty="0"/>
              <a:t> </a:t>
            </a:r>
            <a:r>
              <a:rPr lang="pl-PL" dirty="0" err="1"/>
              <a:t>issues</a:t>
            </a:r>
            <a:r>
              <a:rPr lang="pl-PL" dirty="0"/>
              <a:t> </a:t>
            </a:r>
            <a:r>
              <a:rPr lang="pl-PL" dirty="0" err="1"/>
              <a:t>behind</a:t>
            </a:r>
            <a:r>
              <a:rPr lang="pl-PL" dirty="0"/>
              <a:t> the </a:t>
            </a:r>
            <a:r>
              <a:rPr lang="pl-PL" dirty="0" err="1"/>
              <a:t>general</a:t>
            </a:r>
            <a:r>
              <a:rPr lang="pl-PL" dirty="0"/>
              <a:t> </a:t>
            </a:r>
            <a:r>
              <a:rPr lang="pl-PL" dirty="0" err="1"/>
              <a:t>qualitative</a:t>
            </a:r>
            <a:r>
              <a:rPr lang="pl-PL" dirty="0"/>
              <a:t> and </a:t>
            </a:r>
            <a:r>
              <a:rPr lang="pl-PL" dirty="0" err="1"/>
              <a:t>quantitative</a:t>
            </a:r>
            <a:r>
              <a:rPr lang="pl-PL" dirty="0"/>
              <a:t> data.</a:t>
            </a:r>
          </a:p>
          <a:p>
            <a:r>
              <a:rPr lang="pl-PL" b="1" dirty="0" err="1"/>
              <a:t>Bring</a:t>
            </a:r>
            <a:r>
              <a:rPr lang="pl-PL" b="1" dirty="0"/>
              <a:t> </a:t>
            </a:r>
            <a:r>
              <a:rPr lang="pl-PL" b="1" dirty="0" err="1"/>
              <a:t>personal</a:t>
            </a:r>
            <a:r>
              <a:rPr lang="pl-PL" b="1" dirty="0"/>
              <a:t>, </a:t>
            </a:r>
            <a:r>
              <a:rPr lang="pl-PL" b="1" dirty="0" err="1"/>
              <a:t>human</a:t>
            </a:r>
            <a:r>
              <a:rPr lang="pl-PL" b="1" dirty="0"/>
              <a:t> </a:t>
            </a:r>
            <a:r>
              <a:rPr lang="pl-PL" b="1" dirty="0" err="1"/>
              <a:t>angle</a:t>
            </a:r>
            <a:r>
              <a:rPr lang="pl-PL" b="1" dirty="0"/>
              <a:t> </a:t>
            </a:r>
            <a:r>
              <a:rPr lang="pl-PL" b="1" dirty="0" err="1"/>
              <a:t>perspective</a:t>
            </a:r>
            <a:r>
              <a:rPr lang="pl-PL" b="1" dirty="0"/>
              <a:t> to </a:t>
            </a:r>
            <a:r>
              <a:rPr lang="pl-PL" b="1" dirty="0" err="1"/>
              <a:t>evaluations</a:t>
            </a:r>
            <a:r>
              <a:rPr lang="pl-PL" dirty="0"/>
              <a:t>.</a:t>
            </a:r>
          </a:p>
          <a:p>
            <a:r>
              <a:rPr lang="pl-PL" dirty="0" err="1"/>
              <a:t>Inherently</a:t>
            </a:r>
            <a:r>
              <a:rPr lang="pl-PL" dirty="0"/>
              <a:t> </a:t>
            </a:r>
            <a:r>
              <a:rPr lang="pl-PL" b="1" dirty="0" err="1"/>
              <a:t>subjective</a:t>
            </a:r>
            <a:r>
              <a:rPr lang="pl-PL" dirty="0"/>
              <a:t> and </a:t>
            </a:r>
            <a:r>
              <a:rPr lang="pl-PL" dirty="0" err="1"/>
              <a:t>are</a:t>
            </a:r>
            <a:r>
              <a:rPr lang="pl-PL" dirty="0"/>
              <a:t> not </a:t>
            </a:r>
            <a:r>
              <a:rPr lang="pl-PL" dirty="0" err="1"/>
              <a:t>generally</a:t>
            </a:r>
            <a:r>
              <a:rPr lang="pl-PL" dirty="0"/>
              <a:t> </a:t>
            </a:r>
            <a:r>
              <a:rPr lang="pl-PL" dirty="0" err="1"/>
              <a:t>used</a:t>
            </a:r>
            <a:r>
              <a:rPr lang="pl-PL" dirty="0"/>
              <a:t> as a sole </a:t>
            </a:r>
            <a:r>
              <a:rPr lang="pl-PL" dirty="0" err="1"/>
              <a:t>source</a:t>
            </a:r>
            <a:r>
              <a:rPr lang="pl-PL" dirty="0"/>
              <a:t> of </a:t>
            </a:r>
            <a:r>
              <a:rPr lang="pl-PL" dirty="0" err="1"/>
              <a:t>information</a:t>
            </a:r>
            <a:r>
              <a:rPr lang="pl-PL" dirty="0"/>
              <a:t>.</a:t>
            </a:r>
          </a:p>
          <a:p>
            <a:r>
              <a:rPr lang="pl-PL" dirty="0" err="1"/>
              <a:t>Can</a:t>
            </a:r>
            <a:r>
              <a:rPr lang="pl-PL" dirty="0"/>
              <a:t> </a:t>
            </a:r>
            <a:r>
              <a:rPr lang="pl-PL" dirty="0" err="1"/>
              <a:t>corroborate</a:t>
            </a:r>
            <a:r>
              <a:rPr lang="pl-PL" dirty="0"/>
              <a:t> </a:t>
            </a:r>
            <a:r>
              <a:rPr lang="pl-PL" dirty="0" err="1"/>
              <a:t>other</a:t>
            </a:r>
            <a:r>
              <a:rPr lang="pl-PL" dirty="0"/>
              <a:t> </a:t>
            </a:r>
            <a:r>
              <a:rPr lang="pl-PL" dirty="0" err="1"/>
              <a:t>sources</a:t>
            </a:r>
            <a:r>
              <a:rPr lang="pl-PL" dirty="0"/>
              <a:t> of data and </a:t>
            </a:r>
            <a:r>
              <a:rPr lang="pl-PL" b="1" dirty="0" err="1"/>
              <a:t>provide</a:t>
            </a:r>
            <a:r>
              <a:rPr lang="pl-PL" b="1" dirty="0"/>
              <a:t> </a:t>
            </a:r>
            <a:r>
              <a:rPr lang="pl-PL" b="1" dirty="0" err="1"/>
              <a:t>more</a:t>
            </a:r>
            <a:r>
              <a:rPr lang="pl-PL" b="1" dirty="0"/>
              <a:t> in-</a:t>
            </a:r>
            <a:r>
              <a:rPr lang="pl-PL" b="1" dirty="0" err="1"/>
              <a:t>depth</a:t>
            </a:r>
            <a:r>
              <a:rPr lang="pl-PL" b="1" dirty="0"/>
              <a:t> </a:t>
            </a:r>
            <a:r>
              <a:rPr lang="pl-PL" b="1" dirty="0" err="1"/>
              <a:t>insights</a:t>
            </a:r>
            <a:r>
              <a:rPr lang="pl-PL" dirty="0"/>
              <a:t>.</a:t>
            </a:r>
          </a:p>
          <a:p>
            <a:r>
              <a:rPr lang="pl-PL" dirty="0" err="1"/>
              <a:t>Testomonials</a:t>
            </a:r>
            <a:r>
              <a:rPr lang="pl-PL" dirty="0"/>
              <a:t> </a:t>
            </a:r>
            <a:r>
              <a:rPr lang="pl-PL" dirty="0" err="1"/>
              <a:t>are</a:t>
            </a:r>
            <a:r>
              <a:rPr lang="pl-PL" dirty="0"/>
              <a:t> </a:t>
            </a:r>
            <a:r>
              <a:rPr lang="pl-PL" dirty="0" err="1"/>
              <a:t>presented</a:t>
            </a:r>
            <a:r>
              <a:rPr lang="pl-PL" dirty="0"/>
              <a:t> </a:t>
            </a:r>
            <a:r>
              <a:rPr lang="pl-PL" b="1" dirty="0"/>
              <a:t>in the </a:t>
            </a:r>
            <a:r>
              <a:rPr lang="pl-PL" b="1" dirty="0" err="1"/>
              <a:t>first</a:t>
            </a:r>
            <a:r>
              <a:rPr lang="pl-PL" b="1" dirty="0"/>
              <a:t> person, </a:t>
            </a:r>
            <a:r>
              <a:rPr lang="pl-PL" b="1" dirty="0" err="1"/>
              <a:t>narrative</a:t>
            </a:r>
            <a:r>
              <a:rPr lang="pl-PL" b="1" dirty="0"/>
              <a:t> style</a:t>
            </a:r>
            <a:r>
              <a:rPr lang="pl-PL" dirty="0"/>
              <a:t>.</a:t>
            </a:r>
          </a:p>
          <a:p>
            <a:r>
              <a:rPr lang="pl-PL" dirty="0" err="1"/>
              <a:t>Sample</a:t>
            </a:r>
            <a:r>
              <a:rPr lang="pl-PL" dirty="0"/>
              <a:t> </a:t>
            </a:r>
            <a:r>
              <a:rPr lang="pl-PL" dirty="0" err="1"/>
              <a:t>question</a:t>
            </a:r>
            <a:r>
              <a:rPr lang="pl-PL" dirty="0"/>
              <a:t>: „</a:t>
            </a:r>
            <a:r>
              <a:rPr lang="pl-PL" dirty="0" err="1"/>
              <a:t>I’d</a:t>
            </a:r>
            <a:r>
              <a:rPr lang="pl-PL" dirty="0"/>
              <a:t> </a:t>
            </a:r>
            <a:r>
              <a:rPr lang="pl-PL" dirty="0" err="1"/>
              <a:t>like</a:t>
            </a:r>
            <a:r>
              <a:rPr lang="pl-PL" dirty="0"/>
              <a:t> to </a:t>
            </a:r>
            <a:r>
              <a:rPr lang="pl-PL" dirty="0" err="1"/>
              <a:t>invite</a:t>
            </a:r>
            <a:r>
              <a:rPr lang="pl-PL" dirty="0"/>
              <a:t> </a:t>
            </a:r>
            <a:r>
              <a:rPr lang="pl-PL" dirty="0" err="1"/>
              <a:t>you</a:t>
            </a:r>
            <a:r>
              <a:rPr lang="pl-PL" dirty="0"/>
              <a:t> to talk </a:t>
            </a:r>
            <a:r>
              <a:rPr lang="pl-PL" dirty="0" err="1"/>
              <a:t>about</a:t>
            </a:r>
            <a:r>
              <a:rPr lang="pl-PL" dirty="0"/>
              <a:t> </a:t>
            </a:r>
            <a:r>
              <a:rPr lang="pl-PL" dirty="0" err="1"/>
              <a:t>how</a:t>
            </a:r>
            <a:r>
              <a:rPr lang="pl-PL" dirty="0"/>
              <a:t> </a:t>
            </a:r>
            <a:r>
              <a:rPr lang="pl-PL" dirty="0" err="1"/>
              <a:t>you</a:t>
            </a:r>
            <a:r>
              <a:rPr lang="pl-PL" dirty="0"/>
              <a:t> </a:t>
            </a:r>
            <a:r>
              <a:rPr lang="pl-PL" dirty="0" err="1"/>
              <a:t>became</a:t>
            </a:r>
            <a:r>
              <a:rPr lang="pl-PL" dirty="0"/>
              <a:t> </a:t>
            </a:r>
            <a:r>
              <a:rPr lang="pl-PL" dirty="0" err="1"/>
              <a:t>involved</a:t>
            </a:r>
            <a:r>
              <a:rPr lang="pl-PL" dirty="0"/>
              <a:t> in the </a:t>
            </a:r>
            <a:r>
              <a:rPr lang="pl-PL" dirty="0" err="1"/>
              <a:t>project</a:t>
            </a:r>
            <a:r>
              <a:rPr lang="pl-PL" dirty="0"/>
              <a:t> and </a:t>
            </a:r>
            <a:r>
              <a:rPr lang="pl-PL" dirty="0" err="1"/>
              <a:t>what</a:t>
            </a:r>
            <a:r>
              <a:rPr lang="pl-PL" dirty="0"/>
              <a:t> </a:t>
            </a:r>
            <a:r>
              <a:rPr lang="pl-PL" dirty="0" err="1"/>
              <a:t>difference</a:t>
            </a:r>
            <a:r>
              <a:rPr lang="pl-PL" dirty="0"/>
              <a:t> </a:t>
            </a:r>
            <a:r>
              <a:rPr lang="pl-PL" dirty="0" err="1"/>
              <a:t>it</a:t>
            </a:r>
            <a:r>
              <a:rPr lang="pl-PL" dirty="0"/>
              <a:t> </a:t>
            </a:r>
            <a:r>
              <a:rPr lang="pl-PL" dirty="0" err="1"/>
              <a:t>has</a:t>
            </a:r>
            <a:r>
              <a:rPr lang="pl-PL" dirty="0"/>
              <a:t> </a:t>
            </a:r>
            <a:r>
              <a:rPr lang="pl-PL" dirty="0" err="1"/>
              <a:t>made</a:t>
            </a:r>
            <a:r>
              <a:rPr lang="pl-PL" dirty="0"/>
              <a:t> to </a:t>
            </a:r>
            <a:r>
              <a:rPr lang="pl-PL" dirty="0" err="1"/>
              <a:t>you</a:t>
            </a:r>
            <a:r>
              <a:rPr lang="pl-PL" dirty="0"/>
              <a:t>”.</a:t>
            </a:r>
          </a:p>
          <a:p>
            <a:r>
              <a:rPr lang="en-US" dirty="0"/>
              <a:t>Testimonials add a personal and human element to the evaluation process </a:t>
            </a:r>
            <a:r>
              <a:rPr lang="en-US" b="1" dirty="0"/>
              <a:t>by capturing real-life stories and experiences</a:t>
            </a:r>
            <a:r>
              <a:rPr lang="en-US" dirty="0"/>
              <a:t>. They </a:t>
            </a:r>
            <a:r>
              <a:rPr lang="en-US" b="1" dirty="0"/>
              <a:t>provide valuable qualitative </a:t>
            </a:r>
            <a:r>
              <a:rPr lang="en-US" dirty="0"/>
              <a:t>data that </a:t>
            </a:r>
            <a:r>
              <a:rPr lang="en-US" b="1" dirty="0"/>
              <a:t>complements quantitative measures </a:t>
            </a:r>
            <a:r>
              <a:rPr lang="en-US" dirty="0"/>
              <a:t>and helps paint a more comprehensive picture of the project's effectiveness and impact. Testimonials can be powerful tools for advocacy, fundraising, and decision-making, as they showcase the tangible benefits and outcomes of the educational project.</a:t>
            </a:r>
            <a:endParaRPr lang="pl-PL" dirty="0"/>
          </a:p>
          <a:p>
            <a:endParaRPr lang="pl-PL" dirty="0"/>
          </a:p>
        </p:txBody>
      </p:sp>
    </p:spTree>
    <p:extLst>
      <p:ext uri="{BB962C8B-B14F-4D97-AF65-F5344CB8AC3E}">
        <p14:creationId xmlns:p14="http://schemas.microsoft.com/office/powerpoint/2010/main" val="3292324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2AA90E9-D19B-4F64-8495-ABC7C91996BC}"/>
              </a:ext>
            </a:extLst>
          </p:cNvPr>
          <p:cNvSpPr>
            <a:spLocks noGrp="1"/>
          </p:cNvSpPr>
          <p:nvPr>
            <p:ph type="title"/>
          </p:nvPr>
        </p:nvSpPr>
        <p:spPr>
          <a:xfrm>
            <a:off x="838200" y="365125"/>
            <a:ext cx="10515600" cy="1325563"/>
          </a:xfrm>
        </p:spPr>
        <p:txBody>
          <a:bodyPr>
            <a:normAutofit/>
          </a:bodyPr>
          <a:lstStyle/>
          <a:p>
            <a:r>
              <a:rPr lang="pl-PL" dirty="0"/>
              <a:t>Tools for </a:t>
            </a:r>
            <a:r>
              <a:rPr lang="pl-PL" dirty="0" err="1"/>
              <a:t>participatory</a:t>
            </a:r>
            <a:r>
              <a:rPr lang="pl-PL" dirty="0"/>
              <a:t> </a:t>
            </a:r>
            <a:r>
              <a:rPr lang="pl-PL" dirty="0" err="1"/>
              <a:t>research</a:t>
            </a:r>
            <a:br>
              <a:rPr lang="pl-PL" dirty="0"/>
            </a:br>
            <a:r>
              <a:rPr lang="pl-PL" dirty="0"/>
              <a:t>#8 </a:t>
            </a:r>
            <a:r>
              <a:rPr lang="pl-PL" dirty="0" err="1"/>
              <a:t>Taking</a:t>
            </a:r>
            <a:r>
              <a:rPr lang="pl-PL" dirty="0"/>
              <a:t> </a:t>
            </a:r>
            <a:r>
              <a:rPr lang="pl-PL" dirty="0" err="1"/>
              <a:t>stock</a:t>
            </a:r>
            <a:endParaRPr lang="pl-PL" dirty="0"/>
          </a:p>
        </p:txBody>
      </p:sp>
      <p:sp>
        <p:nvSpPr>
          <p:cNvPr id="3" name="Symbol zastępczy zawartości 2">
            <a:extLst>
              <a:ext uri="{FF2B5EF4-FFF2-40B4-BE49-F238E27FC236}">
                <a16:creationId xmlns:a16="http://schemas.microsoft.com/office/drawing/2014/main" id="{3EECCCF2-43C5-4CB2-A431-091487538A62}"/>
              </a:ext>
            </a:extLst>
          </p:cNvPr>
          <p:cNvSpPr>
            <a:spLocks noGrp="1"/>
          </p:cNvSpPr>
          <p:nvPr>
            <p:ph idx="1"/>
          </p:nvPr>
        </p:nvSpPr>
        <p:spPr>
          <a:xfrm>
            <a:off x="275303" y="1825624"/>
            <a:ext cx="11480091" cy="4566937"/>
          </a:xfrm>
        </p:spPr>
        <p:txBody>
          <a:bodyPr>
            <a:normAutofit/>
          </a:bodyPr>
          <a:lstStyle/>
          <a:p>
            <a:r>
              <a:rPr lang="pl-PL" b="1" dirty="0"/>
              <a:t>C</a:t>
            </a:r>
            <a:r>
              <a:rPr lang="en-US" b="1" dirty="0" err="1"/>
              <a:t>omprehensive</a:t>
            </a:r>
            <a:r>
              <a:rPr lang="en-US" b="1" dirty="0"/>
              <a:t> and systematic assessment </a:t>
            </a:r>
            <a:r>
              <a:rPr lang="en-US" dirty="0"/>
              <a:t>of an educational project or program. It involves examining various aspects, such as goals, activities, outcomes, and impacts, by </a:t>
            </a:r>
            <a:r>
              <a:rPr lang="en-US" b="1" dirty="0"/>
              <a:t>analyzing data, conducting interviews, and reviewing documentation</a:t>
            </a:r>
            <a:r>
              <a:rPr lang="en-US" dirty="0"/>
              <a:t>. It </a:t>
            </a:r>
            <a:r>
              <a:rPr lang="en-US" b="1" dirty="0"/>
              <a:t>takes a broader perspective </a:t>
            </a:r>
            <a:r>
              <a:rPr lang="en-US" dirty="0"/>
              <a:t>to understand the overall performance and effectiveness of the project.</a:t>
            </a:r>
            <a:endParaRPr lang="pl-PL" dirty="0"/>
          </a:p>
          <a:p>
            <a:r>
              <a:rPr lang="pl-PL" dirty="0"/>
              <a:t>I</a:t>
            </a:r>
            <a:r>
              <a:rPr lang="en-US" dirty="0" err="1"/>
              <a:t>nvolve</a:t>
            </a:r>
            <a:r>
              <a:rPr lang="en-US" dirty="0"/>
              <a:t> </a:t>
            </a:r>
            <a:r>
              <a:rPr lang="en-US" b="1" dirty="0"/>
              <a:t>collecting data from multiple sources</a:t>
            </a:r>
            <a:r>
              <a:rPr lang="en-US" dirty="0"/>
              <a:t>, such as project documents, reports, financial records, interviews, surveys, and other relevant data. This data is analyzed to identify patterns, trends, and key findings that contribute to a comprehensive assessment of the project.</a:t>
            </a:r>
            <a:endParaRPr lang="pl-PL" dirty="0"/>
          </a:p>
        </p:txBody>
      </p:sp>
    </p:spTree>
    <p:extLst>
      <p:ext uri="{BB962C8B-B14F-4D97-AF65-F5344CB8AC3E}">
        <p14:creationId xmlns:p14="http://schemas.microsoft.com/office/powerpoint/2010/main" val="24798551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2AA90E9-D19B-4F64-8495-ABC7C91996BC}"/>
              </a:ext>
            </a:extLst>
          </p:cNvPr>
          <p:cNvSpPr>
            <a:spLocks noGrp="1"/>
          </p:cNvSpPr>
          <p:nvPr>
            <p:ph type="title"/>
          </p:nvPr>
        </p:nvSpPr>
        <p:spPr>
          <a:xfrm>
            <a:off x="838200" y="365125"/>
            <a:ext cx="10515600" cy="1325563"/>
          </a:xfrm>
        </p:spPr>
        <p:txBody>
          <a:bodyPr/>
          <a:lstStyle/>
          <a:p>
            <a:r>
              <a:rPr lang="pl-PL" dirty="0"/>
              <a:t>Tools for </a:t>
            </a:r>
            <a:r>
              <a:rPr lang="pl-PL" dirty="0" err="1"/>
              <a:t>participatory</a:t>
            </a:r>
            <a:r>
              <a:rPr lang="pl-PL" dirty="0"/>
              <a:t> </a:t>
            </a:r>
            <a:r>
              <a:rPr lang="pl-PL" dirty="0" err="1"/>
              <a:t>research</a:t>
            </a:r>
            <a:br>
              <a:rPr lang="pl-PL" dirty="0"/>
            </a:br>
            <a:r>
              <a:rPr lang="pl-PL" dirty="0"/>
              <a:t>#9 </a:t>
            </a:r>
            <a:r>
              <a:rPr lang="pl-PL" dirty="0" err="1"/>
              <a:t>Impact</a:t>
            </a:r>
            <a:r>
              <a:rPr lang="pl-PL" dirty="0"/>
              <a:t> </a:t>
            </a:r>
            <a:r>
              <a:rPr lang="pl-PL" dirty="0" err="1"/>
              <a:t>drawings</a:t>
            </a:r>
            <a:endParaRPr lang="pl-PL" dirty="0"/>
          </a:p>
        </p:txBody>
      </p:sp>
      <p:sp>
        <p:nvSpPr>
          <p:cNvPr id="3" name="Symbol zastępczy zawartości 2">
            <a:extLst>
              <a:ext uri="{FF2B5EF4-FFF2-40B4-BE49-F238E27FC236}">
                <a16:creationId xmlns:a16="http://schemas.microsoft.com/office/drawing/2014/main" id="{3EECCCF2-43C5-4CB2-A431-091487538A62}"/>
              </a:ext>
            </a:extLst>
          </p:cNvPr>
          <p:cNvSpPr>
            <a:spLocks noGrp="1"/>
          </p:cNvSpPr>
          <p:nvPr>
            <p:ph idx="1"/>
          </p:nvPr>
        </p:nvSpPr>
        <p:spPr>
          <a:xfrm>
            <a:off x="275303" y="1825625"/>
            <a:ext cx="11636611" cy="4351338"/>
          </a:xfrm>
        </p:spPr>
        <p:txBody>
          <a:bodyPr>
            <a:normAutofit/>
          </a:bodyPr>
          <a:lstStyle/>
          <a:p>
            <a:r>
              <a:rPr lang="pl-PL" dirty="0" err="1"/>
              <a:t>Tool</a:t>
            </a:r>
            <a:r>
              <a:rPr lang="pl-PL" dirty="0"/>
              <a:t> to </a:t>
            </a:r>
            <a:r>
              <a:rPr lang="pl-PL" dirty="0" err="1"/>
              <a:t>boost</a:t>
            </a:r>
            <a:r>
              <a:rPr lang="pl-PL" dirty="0"/>
              <a:t> </a:t>
            </a:r>
            <a:r>
              <a:rPr lang="pl-PL" dirty="0" err="1"/>
              <a:t>reflection</a:t>
            </a:r>
            <a:r>
              <a:rPr lang="pl-PL" dirty="0"/>
              <a:t> and </a:t>
            </a:r>
            <a:r>
              <a:rPr lang="pl-PL" dirty="0" err="1"/>
              <a:t>creativity</a:t>
            </a:r>
            <a:r>
              <a:rPr lang="pl-PL" dirty="0"/>
              <a:t>.</a:t>
            </a:r>
          </a:p>
          <a:p>
            <a:r>
              <a:rPr lang="pl-PL" dirty="0" err="1"/>
              <a:t>Can</a:t>
            </a:r>
            <a:r>
              <a:rPr lang="pl-PL" dirty="0"/>
              <a:t> be </a:t>
            </a:r>
            <a:r>
              <a:rPr lang="pl-PL" dirty="0" err="1"/>
              <a:t>used</a:t>
            </a:r>
            <a:r>
              <a:rPr lang="pl-PL" dirty="0"/>
              <a:t> to </a:t>
            </a:r>
            <a:r>
              <a:rPr lang="pl-PL" dirty="0" err="1"/>
              <a:t>describe</a:t>
            </a:r>
            <a:r>
              <a:rPr lang="pl-PL" dirty="0"/>
              <a:t> past, </a:t>
            </a:r>
            <a:r>
              <a:rPr lang="pl-PL" dirty="0" err="1"/>
              <a:t>present</a:t>
            </a:r>
            <a:r>
              <a:rPr lang="pl-PL" dirty="0"/>
              <a:t> </a:t>
            </a:r>
            <a:r>
              <a:rPr lang="pl-PL" dirty="0" err="1"/>
              <a:t>or</a:t>
            </a:r>
            <a:r>
              <a:rPr lang="pl-PL" dirty="0"/>
              <a:t> </a:t>
            </a:r>
            <a:r>
              <a:rPr lang="pl-PL" dirty="0" err="1"/>
              <a:t>future</a:t>
            </a:r>
            <a:r>
              <a:rPr lang="pl-PL" dirty="0"/>
              <a:t> </a:t>
            </a:r>
            <a:r>
              <a:rPr lang="pl-PL" dirty="0" err="1"/>
              <a:t>situations</a:t>
            </a:r>
            <a:r>
              <a:rPr lang="pl-PL" dirty="0"/>
              <a:t>.</a:t>
            </a:r>
          </a:p>
          <a:p>
            <a:r>
              <a:rPr lang="pl-PL" dirty="0"/>
              <a:t>10 </a:t>
            </a:r>
            <a:r>
              <a:rPr lang="pl-PL" dirty="0" err="1"/>
              <a:t>minutes</a:t>
            </a:r>
            <a:r>
              <a:rPr lang="pl-PL" dirty="0"/>
              <a:t> for the </a:t>
            </a:r>
            <a:r>
              <a:rPr lang="pl-PL" dirty="0" err="1"/>
              <a:t>drawings</a:t>
            </a:r>
            <a:r>
              <a:rPr lang="pl-PL" dirty="0"/>
              <a:t>, 1-2 </a:t>
            </a:r>
            <a:r>
              <a:rPr lang="pl-PL" dirty="0" err="1"/>
              <a:t>minutes</a:t>
            </a:r>
            <a:r>
              <a:rPr lang="pl-PL" dirty="0"/>
              <a:t> for the </a:t>
            </a:r>
            <a:r>
              <a:rPr lang="pl-PL" dirty="0" err="1"/>
              <a:t>succinct</a:t>
            </a:r>
            <a:r>
              <a:rPr lang="pl-PL" dirty="0"/>
              <a:t> </a:t>
            </a:r>
            <a:r>
              <a:rPr lang="pl-PL" dirty="0" err="1"/>
              <a:t>presentations</a:t>
            </a:r>
            <a:r>
              <a:rPr lang="pl-PL" dirty="0"/>
              <a:t>.</a:t>
            </a:r>
          </a:p>
          <a:p>
            <a:r>
              <a:rPr lang="pl-PL" dirty="0" err="1"/>
              <a:t>Sample</a:t>
            </a:r>
            <a:r>
              <a:rPr lang="pl-PL" dirty="0"/>
              <a:t> </a:t>
            </a:r>
            <a:r>
              <a:rPr lang="pl-PL" dirty="0" err="1"/>
              <a:t>question</a:t>
            </a:r>
            <a:r>
              <a:rPr lang="pl-PL" dirty="0"/>
              <a:t>: „Draw </a:t>
            </a:r>
            <a:r>
              <a:rPr lang="pl-PL" dirty="0" err="1"/>
              <a:t>how</a:t>
            </a:r>
            <a:r>
              <a:rPr lang="pl-PL" dirty="0"/>
              <a:t> </a:t>
            </a:r>
            <a:r>
              <a:rPr lang="pl-PL" dirty="0" err="1"/>
              <a:t>participation</a:t>
            </a:r>
            <a:r>
              <a:rPr lang="pl-PL" dirty="0"/>
              <a:t> in the </a:t>
            </a:r>
            <a:r>
              <a:rPr lang="pl-PL" dirty="0" err="1"/>
              <a:t>project</a:t>
            </a:r>
            <a:r>
              <a:rPr lang="pl-PL" dirty="0"/>
              <a:t> </a:t>
            </a:r>
            <a:r>
              <a:rPr lang="pl-PL" dirty="0" err="1"/>
              <a:t>has</a:t>
            </a:r>
            <a:r>
              <a:rPr lang="pl-PL" dirty="0"/>
              <a:t> </a:t>
            </a:r>
            <a:r>
              <a:rPr lang="pl-PL" dirty="0" err="1"/>
              <a:t>changed</a:t>
            </a:r>
            <a:r>
              <a:rPr lang="pl-PL" dirty="0"/>
              <a:t> </a:t>
            </a:r>
            <a:r>
              <a:rPr lang="pl-PL" dirty="0" err="1"/>
              <a:t>you</a:t>
            </a:r>
            <a:r>
              <a:rPr lang="pl-PL" dirty="0"/>
              <a:t>”.</a:t>
            </a:r>
          </a:p>
          <a:p>
            <a:r>
              <a:rPr lang="pl-PL" dirty="0"/>
              <a:t>Great </a:t>
            </a:r>
            <a:r>
              <a:rPr lang="pl-PL" dirty="0" err="1"/>
              <a:t>opportunity</a:t>
            </a:r>
            <a:r>
              <a:rPr lang="pl-PL" dirty="0"/>
              <a:t> for </a:t>
            </a:r>
            <a:r>
              <a:rPr lang="pl-PL" dirty="0" err="1"/>
              <a:t>creativity</a:t>
            </a:r>
            <a:r>
              <a:rPr lang="pl-PL" dirty="0"/>
              <a:t> and </a:t>
            </a:r>
            <a:r>
              <a:rPr lang="pl-PL" dirty="0" err="1"/>
              <a:t>sharing</a:t>
            </a:r>
            <a:r>
              <a:rPr lang="pl-PL" dirty="0"/>
              <a:t> on a </a:t>
            </a:r>
            <a:r>
              <a:rPr lang="pl-PL" dirty="0" err="1"/>
              <a:t>very</a:t>
            </a:r>
            <a:r>
              <a:rPr lang="pl-PL" dirty="0"/>
              <a:t> </a:t>
            </a:r>
            <a:r>
              <a:rPr lang="pl-PL" dirty="0" err="1"/>
              <a:t>personal</a:t>
            </a:r>
            <a:r>
              <a:rPr lang="pl-PL" dirty="0"/>
              <a:t> </a:t>
            </a:r>
            <a:r>
              <a:rPr lang="pl-PL" dirty="0" err="1"/>
              <a:t>level</a:t>
            </a:r>
            <a:r>
              <a:rPr lang="pl-PL" dirty="0"/>
              <a:t>.</a:t>
            </a:r>
          </a:p>
          <a:p>
            <a:r>
              <a:rPr lang="pl-PL" dirty="0"/>
              <a:t>The </a:t>
            </a:r>
            <a:r>
              <a:rPr lang="pl-PL" dirty="0" err="1"/>
              <a:t>time</a:t>
            </a:r>
            <a:r>
              <a:rPr lang="pl-PL" dirty="0"/>
              <a:t> for </a:t>
            </a:r>
            <a:r>
              <a:rPr lang="pl-PL" dirty="0" err="1"/>
              <a:t>reflection</a:t>
            </a:r>
            <a:r>
              <a:rPr lang="pl-PL" dirty="0"/>
              <a:t> and </a:t>
            </a:r>
            <a:r>
              <a:rPr lang="pl-PL" dirty="0" err="1"/>
              <a:t>drawing</a:t>
            </a:r>
            <a:r>
              <a:rPr lang="pl-PL" dirty="0"/>
              <a:t> </a:t>
            </a:r>
            <a:r>
              <a:rPr lang="pl-PL" dirty="0" err="1"/>
              <a:t>really</a:t>
            </a:r>
            <a:r>
              <a:rPr lang="pl-PL" dirty="0"/>
              <a:t> </a:t>
            </a:r>
            <a:r>
              <a:rPr lang="pl-PL" dirty="0" err="1"/>
              <a:t>opens</a:t>
            </a:r>
            <a:r>
              <a:rPr lang="pl-PL" dirty="0"/>
              <a:t> </a:t>
            </a:r>
            <a:r>
              <a:rPr lang="pl-PL" dirty="0" err="1"/>
              <a:t>people</a:t>
            </a:r>
            <a:r>
              <a:rPr lang="pl-PL" dirty="0"/>
              <a:t> </a:t>
            </a:r>
            <a:r>
              <a:rPr lang="pl-PL" dirty="0" err="1"/>
              <a:t>up</a:t>
            </a:r>
            <a:r>
              <a:rPr lang="pl-PL" dirty="0"/>
              <a:t>, with the </a:t>
            </a:r>
            <a:r>
              <a:rPr lang="pl-PL" dirty="0" err="1"/>
              <a:t>result</a:t>
            </a:r>
            <a:r>
              <a:rPr lang="pl-PL" dirty="0"/>
              <a:t> </a:t>
            </a:r>
            <a:r>
              <a:rPr lang="pl-PL" dirty="0" err="1"/>
              <a:t>that</a:t>
            </a:r>
            <a:r>
              <a:rPr lang="pl-PL" dirty="0"/>
              <a:t> the </a:t>
            </a:r>
            <a:r>
              <a:rPr lang="pl-PL" dirty="0" err="1"/>
              <a:t>stories</a:t>
            </a:r>
            <a:r>
              <a:rPr lang="pl-PL" dirty="0"/>
              <a:t> </a:t>
            </a:r>
            <a:r>
              <a:rPr lang="pl-PL" dirty="0" err="1"/>
              <a:t>that</a:t>
            </a:r>
            <a:r>
              <a:rPr lang="pl-PL" dirty="0"/>
              <a:t> </a:t>
            </a:r>
            <a:r>
              <a:rPr lang="pl-PL" dirty="0" err="1"/>
              <a:t>are</a:t>
            </a:r>
            <a:r>
              <a:rPr lang="pl-PL" dirty="0"/>
              <a:t> </a:t>
            </a:r>
            <a:r>
              <a:rPr lang="pl-PL" dirty="0" err="1"/>
              <a:t>shared</a:t>
            </a:r>
            <a:r>
              <a:rPr lang="pl-PL" dirty="0"/>
              <a:t> </a:t>
            </a:r>
            <a:r>
              <a:rPr lang="pl-PL" dirty="0" err="1"/>
              <a:t>are</a:t>
            </a:r>
            <a:r>
              <a:rPr lang="pl-PL" dirty="0"/>
              <a:t> far </a:t>
            </a:r>
            <a:r>
              <a:rPr lang="pl-PL" dirty="0" err="1"/>
              <a:t>more</a:t>
            </a:r>
            <a:r>
              <a:rPr lang="pl-PL" dirty="0"/>
              <a:t> </a:t>
            </a:r>
            <a:r>
              <a:rPr lang="pl-PL" dirty="0" err="1"/>
              <a:t>personal</a:t>
            </a:r>
            <a:r>
              <a:rPr lang="pl-PL" dirty="0"/>
              <a:t>.</a:t>
            </a:r>
          </a:p>
          <a:p>
            <a:r>
              <a:rPr lang="pl-PL" dirty="0"/>
              <a:t>Not </a:t>
            </a:r>
            <a:r>
              <a:rPr lang="pl-PL" dirty="0" err="1"/>
              <a:t>appropriate</a:t>
            </a:r>
            <a:r>
              <a:rPr lang="pl-PL" dirty="0"/>
              <a:t> for </a:t>
            </a:r>
            <a:r>
              <a:rPr lang="pl-PL" dirty="0" err="1"/>
              <a:t>more</a:t>
            </a:r>
            <a:r>
              <a:rPr lang="pl-PL" dirty="0"/>
              <a:t> </a:t>
            </a:r>
            <a:r>
              <a:rPr lang="pl-PL" dirty="0" err="1"/>
              <a:t>reserved</a:t>
            </a:r>
            <a:r>
              <a:rPr lang="pl-PL" dirty="0"/>
              <a:t> </a:t>
            </a:r>
            <a:r>
              <a:rPr lang="pl-PL" dirty="0" err="1"/>
              <a:t>stakeholders</a:t>
            </a:r>
            <a:r>
              <a:rPr lang="pl-PL" dirty="0"/>
              <a:t>, </a:t>
            </a:r>
            <a:r>
              <a:rPr lang="pl-PL" dirty="0" err="1"/>
              <a:t>who</a:t>
            </a:r>
            <a:r>
              <a:rPr lang="pl-PL" dirty="0"/>
              <a:t> </a:t>
            </a:r>
            <a:r>
              <a:rPr lang="pl-PL" dirty="0" err="1"/>
              <a:t>may</a:t>
            </a:r>
            <a:r>
              <a:rPr lang="pl-PL" dirty="0"/>
              <a:t> </a:t>
            </a:r>
            <a:r>
              <a:rPr lang="pl-PL" dirty="0" err="1"/>
              <a:t>feel</a:t>
            </a:r>
            <a:r>
              <a:rPr lang="pl-PL" dirty="0"/>
              <a:t> </a:t>
            </a:r>
            <a:r>
              <a:rPr lang="pl-PL" dirty="0" err="1"/>
              <a:t>inhibited</a:t>
            </a:r>
            <a:r>
              <a:rPr lang="pl-PL" dirty="0"/>
              <a:t> </a:t>
            </a:r>
            <a:r>
              <a:rPr lang="pl-PL" dirty="0" err="1"/>
              <a:t>or</a:t>
            </a:r>
            <a:r>
              <a:rPr lang="pl-PL" dirty="0"/>
              <a:t> </a:t>
            </a:r>
            <a:r>
              <a:rPr lang="pl-PL" dirty="0" err="1"/>
              <a:t>may</a:t>
            </a:r>
            <a:r>
              <a:rPr lang="pl-PL" dirty="0"/>
              <a:t> </a:t>
            </a:r>
            <a:r>
              <a:rPr lang="pl-PL" dirty="0" err="1"/>
              <a:t>take</a:t>
            </a:r>
            <a:r>
              <a:rPr lang="pl-PL" dirty="0"/>
              <a:t> </a:t>
            </a:r>
            <a:r>
              <a:rPr lang="pl-PL" dirty="0" err="1"/>
              <a:t>themselves</a:t>
            </a:r>
            <a:r>
              <a:rPr lang="pl-PL" dirty="0"/>
              <a:t>  bit </a:t>
            </a:r>
            <a:r>
              <a:rPr lang="pl-PL" dirty="0" err="1"/>
              <a:t>seriously</a:t>
            </a:r>
            <a:r>
              <a:rPr lang="pl-PL" dirty="0"/>
              <a:t> (</a:t>
            </a:r>
            <a:r>
              <a:rPr lang="pl-PL" dirty="0" err="1"/>
              <a:t>e.g</a:t>
            </a:r>
            <a:r>
              <a:rPr lang="pl-PL" dirty="0"/>
              <a:t>. </a:t>
            </a:r>
            <a:r>
              <a:rPr lang="pl-PL" dirty="0" err="1"/>
              <a:t>government</a:t>
            </a:r>
            <a:r>
              <a:rPr lang="pl-PL" dirty="0"/>
              <a:t> </a:t>
            </a:r>
            <a:r>
              <a:rPr lang="pl-PL" dirty="0" err="1"/>
              <a:t>officials</a:t>
            </a:r>
            <a:r>
              <a:rPr lang="pl-PL" dirty="0"/>
              <a:t>).</a:t>
            </a:r>
          </a:p>
          <a:p>
            <a:endParaRPr lang="pl-PL" dirty="0"/>
          </a:p>
          <a:p>
            <a:endParaRPr lang="pl-PL" dirty="0"/>
          </a:p>
        </p:txBody>
      </p:sp>
    </p:spTree>
    <p:extLst>
      <p:ext uri="{BB962C8B-B14F-4D97-AF65-F5344CB8AC3E}">
        <p14:creationId xmlns:p14="http://schemas.microsoft.com/office/powerpoint/2010/main" val="17551462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2AA90E9-D19B-4F64-8495-ABC7C91996BC}"/>
              </a:ext>
            </a:extLst>
          </p:cNvPr>
          <p:cNvSpPr>
            <a:spLocks noGrp="1"/>
          </p:cNvSpPr>
          <p:nvPr>
            <p:ph type="title"/>
          </p:nvPr>
        </p:nvSpPr>
        <p:spPr>
          <a:xfrm>
            <a:off x="838200" y="365125"/>
            <a:ext cx="10515600" cy="1325563"/>
          </a:xfrm>
        </p:spPr>
        <p:txBody>
          <a:bodyPr/>
          <a:lstStyle/>
          <a:p>
            <a:r>
              <a:rPr lang="pl-PL" dirty="0"/>
              <a:t>Tools for </a:t>
            </a:r>
            <a:r>
              <a:rPr lang="pl-PL" dirty="0" err="1"/>
              <a:t>participatory</a:t>
            </a:r>
            <a:r>
              <a:rPr lang="pl-PL" dirty="0"/>
              <a:t> </a:t>
            </a:r>
            <a:r>
              <a:rPr lang="pl-PL" dirty="0" err="1"/>
              <a:t>research</a:t>
            </a:r>
            <a:br>
              <a:rPr lang="pl-PL" dirty="0"/>
            </a:br>
            <a:r>
              <a:rPr lang="pl-PL" dirty="0"/>
              <a:t>#10 </a:t>
            </a:r>
            <a:r>
              <a:rPr lang="pl-PL" dirty="0" err="1"/>
              <a:t>Historical</a:t>
            </a:r>
            <a:r>
              <a:rPr lang="pl-PL" dirty="0"/>
              <a:t> </a:t>
            </a:r>
            <a:r>
              <a:rPr lang="pl-PL" dirty="0" err="1"/>
              <a:t>timeline</a:t>
            </a:r>
            <a:endParaRPr lang="pl-PL" dirty="0"/>
          </a:p>
        </p:txBody>
      </p:sp>
      <p:sp>
        <p:nvSpPr>
          <p:cNvPr id="3" name="Symbol zastępczy zawartości 2">
            <a:extLst>
              <a:ext uri="{FF2B5EF4-FFF2-40B4-BE49-F238E27FC236}">
                <a16:creationId xmlns:a16="http://schemas.microsoft.com/office/drawing/2014/main" id="{3EECCCF2-43C5-4CB2-A431-091487538A62}"/>
              </a:ext>
            </a:extLst>
          </p:cNvPr>
          <p:cNvSpPr>
            <a:spLocks noGrp="1"/>
          </p:cNvSpPr>
          <p:nvPr>
            <p:ph idx="1"/>
          </p:nvPr>
        </p:nvSpPr>
        <p:spPr>
          <a:xfrm>
            <a:off x="275304" y="1825625"/>
            <a:ext cx="7216878" cy="4351338"/>
          </a:xfrm>
        </p:spPr>
        <p:txBody>
          <a:bodyPr>
            <a:normAutofit fontScale="85000" lnSpcReduction="20000"/>
          </a:bodyPr>
          <a:lstStyle/>
          <a:p>
            <a:r>
              <a:rPr lang="pl-PL" dirty="0"/>
              <a:t>To </a:t>
            </a:r>
            <a:r>
              <a:rPr lang="pl-PL" dirty="0" err="1"/>
              <a:t>understand</a:t>
            </a:r>
            <a:r>
              <a:rPr lang="pl-PL" dirty="0"/>
              <a:t> the </a:t>
            </a:r>
            <a:r>
              <a:rPr lang="pl-PL" dirty="0" err="1"/>
              <a:t>evolution</a:t>
            </a:r>
            <a:r>
              <a:rPr lang="pl-PL" dirty="0"/>
              <a:t> of a </a:t>
            </a:r>
            <a:r>
              <a:rPr lang="pl-PL" dirty="0" err="1"/>
              <a:t>project</a:t>
            </a:r>
            <a:r>
              <a:rPr lang="pl-PL" dirty="0"/>
              <a:t> and </a:t>
            </a:r>
            <a:r>
              <a:rPr lang="pl-PL" dirty="0" err="1"/>
              <a:t>record</a:t>
            </a:r>
            <a:r>
              <a:rPr lang="pl-PL" dirty="0"/>
              <a:t> </a:t>
            </a:r>
            <a:r>
              <a:rPr lang="pl-PL" dirty="0" err="1"/>
              <a:t>important</a:t>
            </a:r>
            <a:r>
              <a:rPr lang="pl-PL" dirty="0"/>
              <a:t> </a:t>
            </a:r>
            <a:r>
              <a:rPr lang="pl-PL" dirty="0" err="1"/>
              <a:t>events</a:t>
            </a:r>
            <a:r>
              <a:rPr lang="pl-PL" dirty="0"/>
              <a:t> </a:t>
            </a:r>
            <a:r>
              <a:rPr lang="pl-PL" dirty="0" err="1"/>
              <a:t>over</a:t>
            </a:r>
            <a:r>
              <a:rPr lang="pl-PL" dirty="0"/>
              <a:t> </a:t>
            </a:r>
            <a:r>
              <a:rPr lang="pl-PL" dirty="0" err="1"/>
              <a:t>time</a:t>
            </a:r>
            <a:r>
              <a:rPr lang="pl-PL" dirty="0"/>
              <a:t> from a  </a:t>
            </a:r>
            <a:r>
              <a:rPr lang="pl-PL" dirty="0" err="1"/>
              <a:t>perspective</a:t>
            </a:r>
            <a:r>
              <a:rPr lang="pl-PL" dirty="0"/>
              <a:t> of the </a:t>
            </a:r>
            <a:r>
              <a:rPr lang="pl-PL" dirty="0" err="1"/>
              <a:t>stakeholders</a:t>
            </a:r>
            <a:r>
              <a:rPr lang="pl-PL" dirty="0"/>
              <a:t>.</a:t>
            </a:r>
          </a:p>
          <a:p>
            <a:r>
              <a:rPr lang="pl-PL" dirty="0" err="1"/>
              <a:t>Sample</a:t>
            </a:r>
            <a:r>
              <a:rPr lang="pl-PL" dirty="0"/>
              <a:t> </a:t>
            </a:r>
            <a:r>
              <a:rPr lang="pl-PL" dirty="0" err="1"/>
              <a:t>questions</a:t>
            </a:r>
            <a:r>
              <a:rPr lang="pl-PL" dirty="0"/>
              <a:t>: „</a:t>
            </a:r>
            <a:r>
              <a:rPr lang="pl-PL" dirty="0" err="1"/>
              <a:t>Describe</a:t>
            </a:r>
            <a:r>
              <a:rPr lang="pl-PL" dirty="0"/>
              <a:t> the </a:t>
            </a:r>
            <a:r>
              <a:rPr lang="pl-PL" dirty="0" err="1"/>
              <a:t>evolution</a:t>
            </a:r>
            <a:r>
              <a:rPr lang="pl-PL" dirty="0"/>
              <a:t> of </a:t>
            </a:r>
            <a:r>
              <a:rPr lang="pl-PL" dirty="0" err="1"/>
              <a:t>your</a:t>
            </a:r>
            <a:r>
              <a:rPr lang="pl-PL" dirty="0"/>
              <a:t> </a:t>
            </a:r>
            <a:r>
              <a:rPr lang="pl-PL" dirty="0" err="1"/>
              <a:t>project</a:t>
            </a:r>
            <a:r>
              <a:rPr lang="pl-PL" dirty="0"/>
              <a:t> by </a:t>
            </a:r>
            <a:r>
              <a:rPr lang="pl-PL" dirty="0" err="1"/>
              <a:t>drawing</a:t>
            </a:r>
            <a:r>
              <a:rPr lang="pl-PL" dirty="0"/>
              <a:t> a </a:t>
            </a:r>
            <a:r>
              <a:rPr lang="pl-PL" dirty="0" err="1"/>
              <a:t>historical</a:t>
            </a:r>
            <a:r>
              <a:rPr lang="pl-PL" dirty="0"/>
              <a:t> </a:t>
            </a:r>
            <a:r>
              <a:rPr lang="pl-PL" dirty="0" err="1"/>
              <a:t>timeline</a:t>
            </a:r>
            <a:r>
              <a:rPr lang="pl-PL" dirty="0"/>
              <a:t>, </a:t>
            </a:r>
            <a:r>
              <a:rPr lang="pl-PL" dirty="0" err="1"/>
              <a:t>recording</a:t>
            </a:r>
            <a:r>
              <a:rPr lang="pl-PL" dirty="0"/>
              <a:t> the most </a:t>
            </a:r>
            <a:r>
              <a:rPr lang="pl-PL" dirty="0" err="1"/>
              <a:t>important</a:t>
            </a:r>
            <a:r>
              <a:rPr lang="pl-PL" dirty="0"/>
              <a:t> development, and </a:t>
            </a:r>
            <a:r>
              <a:rPr lang="pl-PL" dirty="0" err="1"/>
              <a:t>key</a:t>
            </a:r>
            <a:r>
              <a:rPr lang="pl-PL" dirty="0"/>
              <a:t> </a:t>
            </a:r>
            <a:r>
              <a:rPr lang="pl-PL" dirty="0" err="1"/>
              <a:t>milestones</a:t>
            </a:r>
            <a:r>
              <a:rPr lang="pl-PL" dirty="0"/>
              <a:t> and </a:t>
            </a:r>
            <a:r>
              <a:rPr lang="pl-PL" dirty="0" err="1"/>
              <a:t>dates</a:t>
            </a:r>
            <a:r>
              <a:rPr lang="pl-PL" dirty="0"/>
              <a:t>”. „</a:t>
            </a:r>
            <a:r>
              <a:rPr lang="pl-PL" dirty="0" err="1"/>
              <a:t>Describe</a:t>
            </a:r>
            <a:r>
              <a:rPr lang="pl-PL" dirty="0"/>
              <a:t> the </a:t>
            </a:r>
            <a:r>
              <a:rPr lang="pl-PL" dirty="0" err="1"/>
              <a:t>evolution</a:t>
            </a:r>
            <a:r>
              <a:rPr lang="pl-PL" dirty="0"/>
              <a:t> of </a:t>
            </a:r>
            <a:r>
              <a:rPr lang="pl-PL" dirty="0" err="1"/>
              <a:t>your</a:t>
            </a:r>
            <a:r>
              <a:rPr lang="pl-PL" dirty="0"/>
              <a:t> LL”.</a:t>
            </a:r>
          </a:p>
          <a:p>
            <a:r>
              <a:rPr lang="pl-PL" dirty="0"/>
              <a:t>Interactive </a:t>
            </a:r>
            <a:r>
              <a:rPr lang="pl-PL" dirty="0" err="1"/>
              <a:t>process</a:t>
            </a:r>
            <a:r>
              <a:rPr lang="pl-PL" dirty="0"/>
              <a:t> </a:t>
            </a:r>
            <a:r>
              <a:rPr lang="pl-PL" dirty="0" err="1"/>
              <a:t>encourages</a:t>
            </a:r>
            <a:r>
              <a:rPr lang="pl-PL" dirty="0"/>
              <a:t> </a:t>
            </a:r>
            <a:r>
              <a:rPr lang="pl-PL" dirty="0" err="1"/>
              <a:t>reflection</a:t>
            </a:r>
            <a:r>
              <a:rPr lang="pl-PL" dirty="0"/>
              <a:t>, </a:t>
            </a:r>
            <a:r>
              <a:rPr lang="pl-PL" dirty="0" err="1"/>
              <a:t>generates</a:t>
            </a:r>
            <a:r>
              <a:rPr lang="pl-PL" dirty="0"/>
              <a:t> </a:t>
            </a:r>
            <a:r>
              <a:rPr lang="pl-PL" dirty="0" err="1"/>
              <a:t>ideas</a:t>
            </a:r>
            <a:r>
              <a:rPr lang="pl-PL" dirty="0"/>
              <a:t>, and </a:t>
            </a:r>
            <a:r>
              <a:rPr lang="pl-PL" dirty="0" err="1"/>
              <a:t>stimulate</a:t>
            </a:r>
            <a:r>
              <a:rPr lang="pl-PL" dirty="0"/>
              <a:t> </a:t>
            </a:r>
            <a:r>
              <a:rPr lang="pl-PL" dirty="0" err="1"/>
              <a:t>discussion</a:t>
            </a:r>
            <a:r>
              <a:rPr lang="pl-PL" dirty="0"/>
              <a:t>.</a:t>
            </a:r>
          </a:p>
          <a:p>
            <a:r>
              <a:rPr lang="pl-PL" dirty="0" err="1"/>
              <a:t>Helps</a:t>
            </a:r>
            <a:r>
              <a:rPr lang="pl-PL" dirty="0"/>
              <a:t> </a:t>
            </a:r>
            <a:r>
              <a:rPr lang="pl-PL" dirty="0" err="1"/>
              <a:t>teams</a:t>
            </a:r>
            <a:r>
              <a:rPr lang="pl-PL" dirty="0"/>
              <a:t> to </a:t>
            </a:r>
            <a:r>
              <a:rPr lang="pl-PL" dirty="0" err="1"/>
              <a:t>organize</a:t>
            </a:r>
            <a:r>
              <a:rPr lang="pl-PL" dirty="0"/>
              <a:t> </a:t>
            </a:r>
            <a:r>
              <a:rPr lang="pl-PL" dirty="0" err="1"/>
              <a:t>their</a:t>
            </a:r>
            <a:r>
              <a:rPr lang="pl-PL" dirty="0"/>
              <a:t> </a:t>
            </a:r>
            <a:r>
              <a:rPr lang="pl-PL" dirty="0" err="1"/>
              <a:t>thoughts</a:t>
            </a:r>
            <a:r>
              <a:rPr lang="pl-PL" dirty="0"/>
              <a:t> and </a:t>
            </a:r>
            <a:r>
              <a:rPr lang="pl-PL" dirty="0" err="1"/>
              <a:t>history</a:t>
            </a:r>
            <a:r>
              <a:rPr lang="pl-PL" dirty="0"/>
              <a:t>.</a:t>
            </a:r>
          </a:p>
          <a:p>
            <a:r>
              <a:rPr lang="pl-PL" dirty="0" err="1"/>
              <a:t>Related</a:t>
            </a:r>
            <a:r>
              <a:rPr lang="pl-PL" dirty="0"/>
              <a:t> </a:t>
            </a:r>
            <a:r>
              <a:rPr lang="pl-PL" dirty="0" err="1"/>
              <a:t>tools</a:t>
            </a:r>
            <a:r>
              <a:rPr lang="pl-PL" dirty="0"/>
              <a:t>:</a:t>
            </a:r>
          </a:p>
          <a:p>
            <a:pPr lvl="1"/>
            <a:r>
              <a:rPr lang="pl-PL" dirty="0" err="1"/>
              <a:t>Impact</a:t>
            </a:r>
            <a:r>
              <a:rPr lang="pl-PL" dirty="0"/>
              <a:t> </a:t>
            </a:r>
            <a:r>
              <a:rPr lang="pl-PL" dirty="0" err="1"/>
              <a:t>timeline</a:t>
            </a:r>
            <a:r>
              <a:rPr lang="pl-PL" dirty="0"/>
              <a:t>: a </a:t>
            </a:r>
            <a:r>
              <a:rPr lang="pl-PL" dirty="0" err="1"/>
              <a:t>combination</a:t>
            </a:r>
            <a:r>
              <a:rPr lang="pl-PL" dirty="0"/>
              <a:t> of </a:t>
            </a:r>
            <a:r>
              <a:rPr lang="pl-PL" dirty="0" err="1"/>
              <a:t>historical</a:t>
            </a:r>
            <a:r>
              <a:rPr lang="pl-PL" dirty="0"/>
              <a:t> </a:t>
            </a:r>
            <a:r>
              <a:rPr lang="pl-PL" dirty="0" err="1"/>
              <a:t>timelines</a:t>
            </a:r>
            <a:r>
              <a:rPr lang="pl-PL" dirty="0"/>
              <a:t> and </a:t>
            </a:r>
            <a:r>
              <a:rPr lang="pl-PL" dirty="0" err="1"/>
              <a:t>impact</a:t>
            </a:r>
            <a:r>
              <a:rPr lang="pl-PL" dirty="0"/>
              <a:t> </a:t>
            </a:r>
            <a:r>
              <a:rPr lang="pl-PL" dirty="0" err="1"/>
              <a:t>drawings</a:t>
            </a:r>
            <a:r>
              <a:rPr lang="pl-PL" dirty="0"/>
              <a:t>, </a:t>
            </a:r>
            <a:r>
              <a:rPr lang="pl-PL" dirty="0" err="1"/>
              <a:t>where</a:t>
            </a:r>
            <a:r>
              <a:rPr lang="pl-PL" dirty="0"/>
              <a:t> </a:t>
            </a:r>
            <a:r>
              <a:rPr lang="pl-PL" dirty="0" err="1"/>
              <a:t>participants</a:t>
            </a:r>
            <a:r>
              <a:rPr lang="pl-PL" dirty="0"/>
              <a:t> </a:t>
            </a:r>
            <a:r>
              <a:rPr lang="pl-PL" dirty="0" err="1"/>
              <a:t>individually</a:t>
            </a:r>
            <a:r>
              <a:rPr lang="pl-PL" dirty="0"/>
              <a:t> </a:t>
            </a:r>
            <a:r>
              <a:rPr lang="pl-PL" dirty="0" err="1"/>
              <a:t>draw</a:t>
            </a:r>
            <a:r>
              <a:rPr lang="pl-PL" dirty="0"/>
              <a:t> </a:t>
            </a:r>
            <a:r>
              <a:rPr lang="pl-PL" dirty="0" err="1"/>
              <a:t>how</a:t>
            </a:r>
            <a:r>
              <a:rPr lang="pl-PL" dirty="0"/>
              <a:t> </a:t>
            </a:r>
            <a:r>
              <a:rPr lang="pl-PL" dirty="0" err="1"/>
              <a:t>they</a:t>
            </a:r>
            <a:r>
              <a:rPr lang="pl-PL" dirty="0"/>
              <a:t> </a:t>
            </a:r>
            <a:r>
              <a:rPr lang="pl-PL" dirty="0" err="1"/>
              <a:t>have</a:t>
            </a:r>
            <a:r>
              <a:rPr lang="pl-PL" dirty="0"/>
              <a:t> </a:t>
            </a:r>
            <a:r>
              <a:rPr lang="pl-PL" dirty="0" err="1"/>
              <a:t>evolved</a:t>
            </a:r>
            <a:r>
              <a:rPr lang="pl-PL" dirty="0"/>
              <a:t> </a:t>
            </a:r>
            <a:r>
              <a:rPr lang="pl-PL" dirty="0" err="1"/>
              <a:t>over</a:t>
            </a:r>
            <a:r>
              <a:rPr lang="pl-PL" dirty="0"/>
              <a:t> </a:t>
            </a:r>
            <a:r>
              <a:rPr lang="pl-PL" dirty="0" err="1"/>
              <a:t>time</a:t>
            </a:r>
            <a:r>
              <a:rPr lang="pl-PL" dirty="0"/>
              <a:t>.</a:t>
            </a:r>
          </a:p>
          <a:p>
            <a:endParaRPr lang="pl-PL" dirty="0"/>
          </a:p>
          <a:p>
            <a:endParaRPr lang="pl-PL" dirty="0"/>
          </a:p>
        </p:txBody>
      </p:sp>
      <p:pic>
        <p:nvPicPr>
          <p:cNvPr id="5" name="Obraz 4">
            <a:extLst>
              <a:ext uri="{FF2B5EF4-FFF2-40B4-BE49-F238E27FC236}">
                <a16:creationId xmlns:a16="http://schemas.microsoft.com/office/drawing/2014/main" id="{318AC8D3-4224-44AC-A93C-6349478D9806}"/>
              </a:ext>
            </a:extLst>
          </p:cNvPr>
          <p:cNvPicPr>
            <a:picLocks noChangeAspect="1"/>
          </p:cNvPicPr>
          <p:nvPr/>
        </p:nvPicPr>
        <p:blipFill>
          <a:blip r:embed="rId2"/>
          <a:stretch>
            <a:fillRect/>
          </a:stretch>
        </p:blipFill>
        <p:spPr>
          <a:xfrm>
            <a:off x="7403004" y="1690688"/>
            <a:ext cx="4667764" cy="2989467"/>
          </a:xfrm>
          <a:prstGeom prst="rect">
            <a:avLst/>
          </a:prstGeom>
        </p:spPr>
      </p:pic>
      <p:sp>
        <p:nvSpPr>
          <p:cNvPr id="7" name="pole tekstowe 6">
            <a:extLst>
              <a:ext uri="{FF2B5EF4-FFF2-40B4-BE49-F238E27FC236}">
                <a16:creationId xmlns:a16="http://schemas.microsoft.com/office/drawing/2014/main" id="{60325378-47BC-495E-AF22-8CDD2136B888}"/>
              </a:ext>
            </a:extLst>
          </p:cNvPr>
          <p:cNvSpPr txBox="1"/>
          <p:nvPr/>
        </p:nvSpPr>
        <p:spPr>
          <a:xfrm>
            <a:off x="7300962" y="4680155"/>
            <a:ext cx="4871847" cy="246221"/>
          </a:xfrm>
          <a:prstGeom prst="rect">
            <a:avLst/>
          </a:prstGeom>
          <a:noFill/>
        </p:spPr>
        <p:txBody>
          <a:bodyPr wrap="none" rtlCol="0">
            <a:spAutoFit/>
          </a:bodyPr>
          <a:lstStyle/>
          <a:p>
            <a:r>
              <a:rPr lang="pl-PL" sz="1000" dirty="0"/>
              <a:t>Source: </a:t>
            </a:r>
            <a:r>
              <a:rPr lang="en-US" sz="1000" dirty="0"/>
              <a:t>UNICEF (2005) </a:t>
            </a:r>
            <a:r>
              <a:rPr lang="en-US" sz="1000" i="1" dirty="0"/>
              <a:t>Useful Tools for Engaging Young People in Participatory Evaluation</a:t>
            </a:r>
            <a:endParaRPr lang="pl-PL" sz="1000" dirty="0"/>
          </a:p>
        </p:txBody>
      </p:sp>
    </p:spTree>
    <p:extLst>
      <p:ext uri="{BB962C8B-B14F-4D97-AF65-F5344CB8AC3E}">
        <p14:creationId xmlns:p14="http://schemas.microsoft.com/office/powerpoint/2010/main" val="4933710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2AA90E9-D19B-4F64-8495-ABC7C91996BC}"/>
              </a:ext>
            </a:extLst>
          </p:cNvPr>
          <p:cNvSpPr>
            <a:spLocks noGrp="1"/>
          </p:cNvSpPr>
          <p:nvPr>
            <p:ph type="title"/>
          </p:nvPr>
        </p:nvSpPr>
        <p:spPr>
          <a:xfrm>
            <a:off x="838200" y="365125"/>
            <a:ext cx="10515600" cy="1325563"/>
          </a:xfrm>
        </p:spPr>
        <p:txBody>
          <a:bodyPr/>
          <a:lstStyle/>
          <a:p>
            <a:r>
              <a:rPr lang="pl-PL" dirty="0"/>
              <a:t>Tools for </a:t>
            </a:r>
            <a:r>
              <a:rPr lang="pl-PL" dirty="0" err="1"/>
              <a:t>participatory</a:t>
            </a:r>
            <a:r>
              <a:rPr lang="pl-PL" dirty="0"/>
              <a:t> </a:t>
            </a:r>
            <a:r>
              <a:rPr lang="pl-PL" dirty="0" err="1"/>
              <a:t>research</a:t>
            </a:r>
            <a:br>
              <a:rPr lang="pl-PL" dirty="0"/>
            </a:br>
            <a:r>
              <a:rPr lang="pl-PL" dirty="0"/>
              <a:t>#11 </a:t>
            </a:r>
            <a:r>
              <a:rPr lang="pl-PL" dirty="0" err="1"/>
              <a:t>Social</a:t>
            </a:r>
            <a:r>
              <a:rPr lang="pl-PL" dirty="0"/>
              <a:t> </a:t>
            </a:r>
            <a:r>
              <a:rPr lang="pl-PL" dirty="0" err="1"/>
              <a:t>mapping</a:t>
            </a:r>
            <a:r>
              <a:rPr lang="pl-PL" dirty="0"/>
              <a:t>/ </a:t>
            </a:r>
            <a:r>
              <a:rPr lang="pl-PL" dirty="0" err="1"/>
              <a:t>community</a:t>
            </a:r>
            <a:r>
              <a:rPr lang="pl-PL" dirty="0"/>
              <a:t> </a:t>
            </a:r>
            <a:r>
              <a:rPr lang="pl-PL" dirty="0" err="1"/>
              <a:t>mapping</a:t>
            </a:r>
            <a:endParaRPr lang="pl-PL" dirty="0"/>
          </a:p>
        </p:txBody>
      </p:sp>
      <p:sp>
        <p:nvSpPr>
          <p:cNvPr id="3" name="Symbol zastępczy zawartości 2">
            <a:extLst>
              <a:ext uri="{FF2B5EF4-FFF2-40B4-BE49-F238E27FC236}">
                <a16:creationId xmlns:a16="http://schemas.microsoft.com/office/drawing/2014/main" id="{3EECCCF2-43C5-4CB2-A431-091487538A62}"/>
              </a:ext>
            </a:extLst>
          </p:cNvPr>
          <p:cNvSpPr>
            <a:spLocks noGrp="1"/>
          </p:cNvSpPr>
          <p:nvPr>
            <p:ph idx="1"/>
          </p:nvPr>
        </p:nvSpPr>
        <p:spPr>
          <a:xfrm>
            <a:off x="275304" y="1825624"/>
            <a:ext cx="7216878" cy="4566937"/>
          </a:xfrm>
        </p:spPr>
        <p:txBody>
          <a:bodyPr>
            <a:normAutofit fontScale="70000" lnSpcReduction="20000"/>
          </a:bodyPr>
          <a:lstStyle/>
          <a:p>
            <a:r>
              <a:rPr lang="pl-PL" dirty="0"/>
              <a:t>To </a:t>
            </a:r>
            <a:r>
              <a:rPr lang="pl-PL" dirty="0" err="1"/>
              <a:t>understand</a:t>
            </a:r>
            <a:r>
              <a:rPr lang="pl-PL" dirty="0"/>
              <a:t> the </a:t>
            </a:r>
            <a:r>
              <a:rPr lang="pl-PL" dirty="0" err="1"/>
              <a:t>context</a:t>
            </a:r>
            <a:r>
              <a:rPr lang="pl-PL" dirty="0"/>
              <a:t> in </a:t>
            </a:r>
            <a:r>
              <a:rPr lang="pl-PL" dirty="0" err="1"/>
              <a:t>which</a:t>
            </a:r>
            <a:r>
              <a:rPr lang="pl-PL" dirty="0"/>
              <a:t> a </a:t>
            </a:r>
            <a:r>
              <a:rPr lang="pl-PL" dirty="0" err="1"/>
              <a:t>project</a:t>
            </a:r>
            <a:r>
              <a:rPr lang="pl-PL" dirty="0"/>
              <a:t> </a:t>
            </a:r>
            <a:r>
              <a:rPr lang="pl-PL" dirty="0" err="1"/>
              <a:t>operates</a:t>
            </a:r>
            <a:r>
              <a:rPr lang="pl-PL" dirty="0"/>
              <a:t>, as </a:t>
            </a:r>
            <a:r>
              <a:rPr lang="pl-PL" dirty="0" err="1"/>
              <a:t>well</a:t>
            </a:r>
            <a:r>
              <a:rPr lang="pl-PL" dirty="0"/>
              <a:t> as </a:t>
            </a:r>
            <a:r>
              <a:rPr lang="pl-PL" dirty="0" err="1"/>
              <a:t>people’s</a:t>
            </a:r>
            <a:r>
              <a:rPr lang="pl-PL" dirty="0"/>
              <a:t> </a:t>
            </a:r>
            <a:r>
              <a:rPr lang="pl-PL" dirty="0" err="1"/>
              <a:t>perception</a:t>
            </a:r>
            <a:r>
              <a:rPr lang="pl-PL" dirty="0"/>
              <a:t> of </a:t>
            </a:r>
            <a:r>
              <a:rPr lang="pl-PL" dirty="0" err="1"/>
              <a:t>their</a:t>
            </a:r>
            <a:r>
              <a:rPr lang="pl-PL" dirty="0"/>
              <a:t> environment and </a:t>
            </a:r>
            <a:r>
              <a:rPr lang="pl-PL" dirty="0" err="1"/>
              <a:t>resources</a:t>
            </a:r>
            <a:r>
              <a:rPr lang="pl-PL" dirty="0"/>
              <a:t> for </a:t>
            </a:r>
            <a:r>
              <a:rPr lang="pl-PL" dirty="0" err="1"/>
              <a:t>dealing</a:t>
            </a:r>
            <a:r>
              <a:rPr lang="pl-PL" dirty="0"/>
              <a:t> with </a:t>
            </a:r>
            <a:r>
              <a:rPr lang="pl-PL" dirty="0" err="1"/>
              <a:t>them</a:t>
            </a:r>
            <a:r>
              <a:rPr lang="pl-PL" dirty="0"/>
              <a:t>.</a:t>
            </a:r>
          </a:p>
          <a:p>
            <a:r>
              <a:rPr lang="pl-PL" dirty="0"/>
              <a:t>Not </a:t>
            </a:r>
            <a:r>
              <a:rPr lang="pl-PL" dirty="0" err="1"/>
              <a:t>analytical</a:t>
            </a:r>
            <a:r>
              <a:rPr lang="pl-PL" dirty="0"/>
              <a:t> </a:t>
            </a:r>
            <a:r>
              <a:rPr lang="pl-PL" dirty="0" err="1"/>
              <a:t>tool</a:t>
            </a:r>
            <a:r>
              <a:rPr lang="pl-PL" dirty="0"/>
              <a:t> (</a:t>
            </a:r>
            <a:r>
              <a:rPr lang="pl-PL" dirty="0" err="1"/>
              <a:t>only</a:t>
            </a:r>
            <a:r>
              <a:rPr lang="pl-PL" dirty="0"/>
              <a:t> </a:t>
            </a:r>
            <a:r>
              <a:rPr lang="pl-PL" dirty="0" err="1"/>
              <a:t>descriptive</a:t>
            </a:r>
            <a:r>
              <a:rPr lang="pl-PL" dirty="0"/>
              <a:t>).</a:t>
            </a:r>
          </a:p>
          <a:p>
            <a:r>
              <a:rPr lang="pl-PL" dirty="0" err="1"/>
              <a:t>Involves</a:t>
            </a:r>
            <a:r>
              <a:rPr lang="pl-PL" dirty="0"/>
              <a:t> </a:t>
            </a:r>
            <a:r>
              <a:rPr lang="pl-PL" dirty="0" err="1"/>
              <a:t>stakeholders</a:t>
            </a:r>
            <a:r>
              <a:rPr lang="pl-PL" dirty="0"/>
              <a:t> in </a:t>
            </a:r>
            <a:r>
              <a:rPr lang="pl-PL" dirty="0" err="1"/>
              <a:t>drawing</a:t>
            </a:r>
            <a:r>
              <a:rPr lang="pl-PL" dirty="0"/>
              <a:t> </a:t>
            </a:r>
            <a:r>
              <a:rPr lang="pl-PL" dirty="0" err="1"/>
              <a:t>maps</a:t>
            </a:r>
            <a:r>
              <a:rPr lang="pl-PL" dirty="0"/>
              <a:t> of </a:t>
            </a:r>
            <a:r>
              <a:rPr lang="pl-PL" dirty="0" err="1"/>
              <a:t>community</a:t>
            </a:r>
            <a:r>
              <a:rPr lang="pl-PL" dirty="0"/>
              <a:t> </a:t>
            </a:r>
            <a:r>
              <a:rPr lang="pl-PL" dirty="0" err="1"/>
              <a:t>structures</a:t>
            </a:r>
            <a:r>
              <a:rPr lang="pl-PL" dirty="0"/>
              <a:t>, </a:t>
            </a:r>
            <a:r>
              <a:rPr lang="pl-PL" dirty="0" err="1"/>
              <a:t>institutions</a:t>
            </a:r>
            <a:r>
              <a:rPr lang="pl-PL" dirty="0"/>
              <a:t>, </a:t>
            </a:r>
            <a:r>
              <a:rPr lang="pl-PL" dirty="0" err="1"/>
              <a:t>associations</a:t>
            </a:r>
            <a:r>
              <a:rPr lang="pl-PL" dirty="0"/>
              <a:t>, </a:t>
            </a:r>
            <a:r>
              <a:rPr lang="pl-PL" dirty="0" err="1"/>
              <a:t>kinship</a:t>
            </a:r>
            <a:r>
              <a:rPr lang="pl-PL" dirty="0"/>
              <a:t> </a:t>
            </a:r>
            <a:r>
              <a:rPr lang="pl-PL" dirty="0" err="1"/>
              <a:t>groupings</a:t>
            </a:r>
            <a:r>
              <a:rPr lang="pl-PL" dirty="0"/>
              <a:t>, </a:t>
            </a:r>
            <a:r>
              <a:rPr lang="pl-PL" dirty="0" err="1"/>
              <a:t>boundaries</a:t>
            </a:r>
            <a:r>
              <a:rPr lang="pl-PL" dirty="0"/>
              <a:t> and </a:t>
            </a:r>
            <a:r>
              <a:rPr lang="pl-PL" dirty="0" err="1"/>
              <a:t>resources</a:t>
            </a:r>
            <a:r>
              <a:rPr lang="pl-PL" dirty="0"/>
              <a:t>.</a:t>
            </a:r>
          </a:p>
          <a:p>
            <a:r>
              <a:rPr lang="pl-PL" dirty="0" err="1"/>
              <a:t>Sample</a:t>
            </a:r>
            <a:r>
              <a:rPr lang="pl-PL" dirty="0"/>
              <a:t> </a:t>
            </a:r>
            <a:r>
              <a:rPr lang="pl-PL" dirty="0" err="1"/>
              <a:t>question</a:t>
            </a:r>
            <a:r>
              <a:rPr lang="pl-PL" dirty="0"/>
              <a:t>: „Draw a map </a:t>
            </a:r>
            <a:r>
              <a:rPr lang="pl-PL" dirty="0" err="1"/>
              <a:t>describing</a:t>
            </a:r>
            <a:r>
              <a:rPr lang="pl-PL" dirty="0"/>
              <a:t> </a:t>
            </a:r>
            <a:r>
              <a:rPr lang="pl-PL" dirty="0" err="1"/>
              <a:t>all</a:t>
            </a:r>
            <a:r>
              <a:rPr lang="pl-PL" dirty="0"/>
              <a:t> the </a:t>
            </a:r>
            <a:r>
              <a:rPr lang="pl-PL" dirty="0" err="1"/>
              <a:t>important</a:t>
            </a:r>
            <a:r>
              <a:rPr lang="pl-PL" dirty="0"/>
              <a:t> </a:t>
            </a:r>
            <a:r>
              <a:rPr lang="pl-PL" dirty="0" err="1"/>
              <a:t>elements</a:t>
            </a:r>
            <a:r>
              <a:rPr lang="pl-PL" dirty="0"/>
              <a:t> of the </a:t>
            </a:r>
            <a:r>
              <a:rPr lang="pl-PL" dirty="0" err="1"/>
              <a:t>context</a:t>
            </a:r>
            <a:r>
              <a:rPr lang="pl-PL" dirty="0"/>
              <a:t> in </a:t>
            </a:r>
            <a:r>
              <a:rPr lang="pl-PL" dirty="0" err="1"/>
              <a:t>which</a:t>
            </a:r>
            <a:r>
              <a:rPr lang="pl-PL" dirty="0"/>
              <a:t> </a:t>
            </a:r>
            <a:r>
              <a:rPr lang="pl-PL" dirty="0" err="1"/>
              <a:t>your</a:t>
            </a:r>
            <a:r>
              <a:rPr lang="pl-PL" dirty="0"/>
              <a:t> LL </a:t>
            </a:r>
            <a:r>
              <a:rPr lang="pl-PL" dirty="0" err="1"/>
              <a:t>is</a:t>
            </a:r>
            <a:r>
              <a:rPr lang="pl-PL" dirty="0"/>
              <a:t> </a:t>
            </a:r>
            <a:r>
              <a:rPr lang="pl-PL" dirty="0" err="1"/>
              <a:t>operating</a:t>
            </a:r>
            <a:r>
              <a:rPr lang="pl-PL" dirty="0"/>
              <a:t>”.</a:t>
            </a:r>
          </a:p>
          <a:p>
            <a:r>
              <a:rPr lang="pl-PL" dirty="0" err="1"/>
              <a:t>Venn</a:t>
            </a:r>
            <a:r>
              <a:rPr lang="pl-PL" dirty="0"/>
              <a:t> diagram: </a:t>
            </a:r>
            <a:r>
              <a:rPr lang="pl-PL" dirty="0" err="1"/>
              <a:t>circles</a:t>
            </a:r>
            <a:r>
              <a:rPr lang="pl-PL" dirty="0"/>
              <a:t> of </a:t>
            </a:r>
            <a:r>
              <a:rPr lang="pl-PL" dirty="0" err="1"/>
              <a:t>various</a:t>
            </a:r>
            <a:r>
              <a:rPr lang="pl-PL" dirty="0"/>
              <a:t> </a:t>
            </a:r>
            <a:r>
              <a:rPr lang="pl-PL" dirty="0" err="1"/>
              <a:t>sizes</a:t>
            </a:r>
            <a:r>
              <a:rPr lang="pl-PL" dirty="0"/>
              <a:t> </a:t>
            </a:r>
            <a:r>
              <a:rPr lang="pl-PL" dirty="0" err="1"/>
              <a:t>are</a:t>
            </a:r>
            <a:r>
              <a:rPr lang="pl-PL" dirty="0"/>
              <a:t> </a:t>
            </a:r>
            <a:r>
              <a:rPr lang="pl-PL" dirty="0" err="1"/>
              <a:t>cut</a:t>
            </a:r>
            <a:r>
              <a:rPr lang="pl-PL" dirty="0"/>
              <a:t> out of </a:t>
            </a:r>
            <a:r>
              <a:rPr lang="pl-PL" dirty="0" err="1"/>
              <a:t>coloured</a:t>
            </a:r>
            <a:r>
              <a:rPr lang="pl-PL" dirty="0"/>
              <a:t> </a:t>
            </a:r>
            <a:r>
              <a:rPr lang="pl-PL" dirty="0" err="1"/>
              <a:t>paper</a:t>
            </a:r>
            <a:r>
              <a:rPr lang="pl-PL" dirty="0"/>
              <a:t> and </a:t>
            </a:r>
            <a:r>
              <a:rPr lang="pl-PL" dirty="0" err="1"/>
              <a:t>given</a:t>
            </a:r>
            <a:r>
              <a:rPr lang="pl-PL" dirty="0"/>
              <a:t> to the </a:t>
            </a:r>
            <a:r>
              <a:rPr lang="pl-PL" dirty="0" err="1"/>
              <a:t>group</a:t>
            </a:r>
            <a:r>
              <a:rPr lang="pl-PL" dirty="0"/>
              <a:t> of </a:t>
            </a:r>
            <a:r>
              <a:rPr lang="pl-PL" dirty="0" err="1"/>
              <a:t>stakeholders</a:t>
            </a:r>
            <a:r>
              <a:rPr lang="pl-PL" dirty="0"/>
              <a:t> </a:t>
            </a:r>
            <a:r>
              <a:rPr lang="pl-PL" dirty="0" err="1"/>
              <a:t>who</a:t>
            </a:r>
            <a:r>
              <a:rPr lang="pl-PL" dirty="0"/>
              <a:t> </a:t>
            </a:r>
            <a:r>
              <a:rPr lang="pl-PL" dirty="0" err="1"/>
              <a:t>are</a:t>
            </a:r>
            <a:r>
              <a:rPr lang="pl-PL" dirty="0"/>
              <a:t> </a:t>
            </a:r>
            <a:r>
              <a:rPr lang="pl-PL" dirty="0" err="1"/>
              <a:t>asked</a:t>
            </a:r>
            <a:r>
              <a:rPr lang="pl-PL" dirty="0"/>
              <a:t> to </a:t>
            </a:r>
            <a:r>
              <a:rPr lang="pl-PL" dirty="0" err="1"/>
              <a:t>allocate</a:t>
            </a:r>
            <a:r>
              <a:rPr lang="pl-PL" dirty="0"/>
              <a:t> </a:t>
            </a:r>
            <a:r>
              <a:rPr lang="pl-PL" dirty="0" err="1"/>
              <a:t>them</a:t>
            </a:r>
            <a:r>
              <a:rPr lang="pl-PL" dirty="0"/>
              <a:t> </a:t>
            </a:r>
            <a:r>
              <a:rPr lang="pl-PL" dirty="0" err="1"/>
              <a:t>according</a:t>
            </a:r>
            <a:r>
              <a:rPr lang="pl-PL" dirty="0"/>
              <a:t> to </a:t>
            </a:r>
            <a:r>
              <a:rPr lang="pl-PL" dirty="0" err="1"/>
              <a:t>different</a:t>
            </a:r>
            <a:r>
              <a:rPr lang="pl-PL" dirty="0"/>
              <a:t> </a:t>
            </a:r>
            <a:r>
              <a:rPr lang="pl-PL" dirty="0" err="1"/>
              <a:t>institutions</a:t>
            </a:r>
            <a:r>
              <a:rPr lang="pl-PL" dirty="0"/>
              <a:t>, </a:t>
            </a:r>
            <a:r>
              <a:rPr lang="pl-PL" dirty="0" err="1"/>
              <a:t>community</a:t>
            </a:r>
            <a:r>
              <a:rPr lang="pl-PL" dirty="0"/>
              <a:t> </a:t>
            </a:r>
            <a:r>
              <a:rPr lang="pl-PL" dirty="0" err="1"/>
              <a:t>structures</a:t>
            </a:r>
            <a:r>
              <a:rPr lang="pl-PL" dirty="0"/>
              <a:t> and </a:t>
            </a:r>
            <a:r>
              <a:rPr lang="pl-PL" dirty="0" err="1"/>
              <a:t>resources</a:t>
            </a:r>
            <a:r>
              <a:rPr lang="pl-PL" dirty="0"/>
              <a:t>, with the most </a:t>
            </a:r>
            <a:r>
              <a:rPr lang="pl-PL" dirty="0" err="1"/>
              <a:t>important</a:t>
            </a:r>
            <a:r>
              <a:rPr lang="pl-PL" dirty="0"/>
              <a:t> </a:t>
            </a:r>
            <a:r>
              <a:rPr lang="pl-PL" dirty="0" err="1"/>
              <a:t>elements</a:t>
            </a:r>
            <a:r>
              <a:rPr lang="pl-PL" dirty="0"/>
              <a:t> </a:t>
            </a:r>
            <a:r>
              <a:rPr lang="pl-PL" dirty="0" err="1"/>
              <a:t>represented</a:t>
            </a:r>
            <a:r>
              <a:rPr lang="pl-PL" dirty="0"/>
              <a:t> by </a:t>
            </a:r>
            <a:r>
              <a:rPr lang="pl-PL" dirty="0" err="1"/>
              <a:t>larger</a:t>
            </a:r>
            <a:r>
              <a:rPr lang="pl-PL" dirty="0"/>
              <a:t> </a:t>
            </a:r>
            <a:r>
              <a:rPr lang="pl-PL" dirty="0" err="1"/>
              <a:t>circles</a:t>
            </a:r>
            <a:r>
              <a:rPr lang="pl-PL" dirty="0"/>
              <a:t>. The </a:t>
            </a:r>
            <a:r>
              <a:rPr lang="pl-PL" dirty="0" err="1"/>
              <a:t>overlap</a:t>
            </a:r>
            <a:r>
              <a:rPr lang="pl-PL" dirty="0"/>
              <a:t> </a:t>
            </a:r>
            <a:r>
              <a:rPr lang="pl-PL" dirty="0" err="1"/>
              <a:t>between</a:t>
            </a:r>
            <a:r>
              <a:rPr lang="pl-PL" dirty="0"/>
              <a:t> the </a:t>
            </a:r>
            <a:r>
              <a:rPr lang="pl-PL" dirty="0" err="1"/>
              <a:t>circles</a:t>
            </a:r>
            <a:r>
              <a:rPr lang="pl-PL" dirty="0"/>
              <a:t> </a:t>
            </a:r>
            <a:r>
              <a:rPr lang="pl-PL" dirty="0" err="1"/>
              <a:t>shows</a:t>
            </a:r>
            <a:r>
              <a:rPr lang="pl-PL" dirty="0"/>
              <a:t> the </a:t>
            </a:r>
            <a:r>
              <a:rPr lang="pl-PL" dirty="0" err="1"/>
              <a:t>degree</a:t>
            </a:r>
            <a:r>
              <a:rPr lang="pl-PL" dirty="0"/>
              <a:t> of </a:t>
            </a:r>
            <a:r>
              <a:rPr lang="pl-PL" dirty="0" err="1"/>
              <a:t>contact</a:t>
            </a:r>
            <a:r>
              <a:rPr lang="pl-PL" dirty="0"/>
              <a:t> </a:t>
            </a:r>
            <a:r>
              <a:rPr lang="pl-PL" dirty="0" err="1"/>
              <a:t>between</a:t>
            </a:r>
            <a:r>
              <a:rPr lang="pl-PL" dirty="0"/>
              <a:t> the </a:t>
            </a:r>
            <a:r>
              <a:rPr lang="pl-PL" dirty="0" err="1"/>
              <a:t>groups</a:t>
            </a:r>
            <a:r>
              <a:rPr lang="pl-PL" dirty="0"/>
              <a:t>.</a:t>
            </a:r>
          </a:p>
          <a:p>
            <a:r>
              <a:rPr lang="pl-PL" dirty="0" err="1"/>
              <a:t>Tool</a:t>
            </a:r>
            <a:r>
              <a:rPr lang="pl-PL" dirty="0"/>
              <a:t> for </a:t>
            </a:r>
            <a:r>
              <a:rPr lang="pl-PL" dirty="0" err="1"/>
              <a:t>assessing</a:t>
            </a:r>
            <a:r>
              <a:rPr lang="pl-PL" dirty="0"/>
              <a:t> </a:t>
            </a:r>
            <a:r>
              <a:rPr lang="pl-PL" dirty="0" err="1"/>
              <a:t>stakeholders</a:t>
            </a:r>
            <a:r>
              <a:rPr lang="pl-PL" dirty="0"/>
              <a:t>’ </a:t>
            </a:r>
            <a:r>
              <a:rPr lang="pl-PL" dirty="0" err="1"/>
              <a:t>perceptions</a:t>
            </a:r>
            <a:r>
              <a:rPr lang="pl-PL" dirty="0"/>
              <a:t> of </a:t>
            </a:r>
            <a:r>
              <a:rPr lang="pl-PL" dirty="0" err="1"/>
              <a:t>relationships</a:t>
            </a:r>
            <a:r>
              <a:rPr lang="pl-PL" dirty="0"/>
              <a:t> with a </a:t>
            </a:r>
            <a:r>
              <a:rPr lang="pl-PL" dirty="0" err="1"/>
              <a:t>community</a:t>
            </a:r>
            <a:r>
              <a:rPr lang="pl-PL" dirty="0"/>
              <a:t>.</a:t>
            </a:r>
          </a:p>
          <a:p>
            <a:endParaRPr lang="pl-PL" dirty="0"/>
          </a:p>
          <a:p>
            <a:endParaRPr lang="pl-PL" dirty="0"/>
          </a:p>
          <a:p>
            <a:endParaRPr lang="pl-PL" dirty="0"/>
          </a:p>
        </p:txBody>
      </p:sp>
      <p:pic>
        <p:nvPicPr>
          <p:cNvPr id="7" name="Obraz 6">
            <a:extLst>
              <a:ext uri="{FF2B5EF4-FFF2-40B4-BE49-F238E27FC236}">
                <a16:creationId xmlns:a16="http://schemas.microsoft.com/office/drawing/2014/main" id="{3B29DA24-0019-4837-9A89-BDCA764E3F05}"/>
              </a:ext>
            </a:extLst>
          </p:cNvPr>
          <p:cNvPicPr>
            <a:picLocks noChangeAspect="1"/>
          </p:cNvPicPr>
          <p:nvPr/>
        </p:nvPicPr>
        <p:blipFill>
          <a:blip r:embed="rId2"/>
          <a:stretch>
            <a:fillRect/>
          </a:stretch>
        </p:blipFill>
        <p:spPr>
          <a:xfrm>
            <a:off x="7586534" y="1914525"/>
            <a:ext cx="4152900" cy="3028950"/>
          </a:xfrm>
          <a:prstGeom prst="rect">
            <a:avLst/>
          </a:prstGeom>
        </p:spPr>
      </p:pic>
      <p:sp>
        <p:nvSpPr>
          <p:cNvPr id="10" name="pole tekstowe 9">
            <a:extLst>
              <a:ext uri="{FF2B5EF4-FFF2-40B4-BE49-F238E27FC236}">
                <a16:creationId xmlns:a16="http://schemas.microsoft.com/office/drawing/2014/main" id="{31996D6D-26A0-4335-B409-F0392C9F1819}"/>
              </a:ext>
            </a:extLst>
          </p:cNvPr>
          <p:cNvSpPr txBox="1"/>
          <p:nvPr/>
        </p:nvSpPr>
        <p:spPr>
          <a:xfrm>
            <a:off x="7424191" y="4921091"/>
            <a:ext cx="4871847" cy="246221"/>
          </a:xfrm>
          <a:prstGeom prst="rect">
            <a:avLst/>
          </a:prstGeom>
          <a:noFill/>
        </p:spPr>
        <p:txBody>
          <a:bodyPr wrap="none" rtlCol="0">
            <a:spAutoFit/>
          </a:bodyPr>
          <a:lstStyle/>
          <a:p>
            <a:r>
              <a:rPr lang="pl-PL" sz="1000" dirty="0"/>
              <a:t>Source: </a:t>
            </a:r>
            <a:r>
              <a:rPr lang="en-US" sz="1000" dirty="0"/>
              <a:t>UNICEF (2005) </a:t>
            </a:r>
            <a:r>
              <a:rPr lang="en-US" sz="1000" i="1" dirty="0"/>
              <a:t>Useful Tools for Engaging Young People in Participatory Evaluation</a:t>
            </a:r>
            <a:endParaRPr lang="pl-PL" sz="1000" dirty="0"/>
          </a:p>
        </p:txBody>
      </p:sp>
    </p:spTree>
    <p:extLst>
      <p:ext uri="{BB962C8B-B14F-4D97-AF65-F5344CB8AC3E}">
        <p14:creationId xmlns:p14="http://schemas.microsoft.com/office/powerpoint/2010/main" val="37934028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2AA90E9-D19B-4F64-8495-ABC7C91996BC}"/>
              </a:ext>
            </a:extLst>
          </p:cNvPr>
          <p:cNvSpPr>
            <a:spLocks noGrp="1"/>
          </p:cNvSpPr>
          <p:nvPr>
            <p:ph type="title"/>
          </p:nvPr>
        </p:nvSpPr>
        <p:spPr>
          <a:xfrm>
            <a:off x="838200" y="365125"/>
            <a:ext cx="10515600" cy="1325563"/>
          </a:xfrm>
        </p:spPr>
        <p:txBody>
          <a:bodyPr>
            <a:normAutofit/>
          </a:bodyPr>
          <a:lstStyle/>
          <a:p>
            <a:r>
              <a:rPr lang="pl-PL" dirty="0"/>
              <a:t>Tools for </a:t>
            </a:r>
            <a:r>
              <a:rPr lang="pl-PL" dirty="0" err="1"/>
              <a:t>participatory</a:t>
            </a:r>
            <a:r>
              <a:rPr lang="pl-PL" dirty="0"/>
              <a:t> </a:t>
            </a:r>
            <a:r>
              <a:rPr lang="pl-PL" dirty="0" err="1"/>
              <a:t>research</a:t>
            </a:r>
            <a:br>
              <a:rPr lang="pl-PL" dirty="0"/>
            </a:br>
            <a:r>
              <a:rPr lang="pl-PL" dirty="0"/>
              <a:t>#12 Trend </a:t>
            </a:r>
            <a:r>
              <a:rPr lang="pl-PL" dirty="0" err="1"/>
              <a:t>analysis</a:t>
            </a:r>
            <a:endParaRPr lang="pl-PL" dirty="0"/>
          </a:p>
        </p:txBody>
      </p:sp>
      <p:sp>
        <p:nvSpPr>
          <p:cNvPr id="3" name="Symbol zastępczy zawartości 2">
            <a:extLst>
              <a:ext uri="{FF2B5EF4-FFF2-40B4-BE49-F238E27FC236}">
                <a16:creationId xmlns:a16="http://schemas.microsoft.com/office/drawing/2014/main" id="{3EECCCF2-43C5-4CB2-A431-091487538A62}"/>
              </a:ext>
            </a:extLst>
          </p:cNvPr>
          <p:cNvSpPr>
            <a:spLocks noGrp="1"/>
          </p:cNvSpPr>
          <p:nvPr>
            <p:ph idx="1"/>
          </p:nvPr>
        </p:nvSpPr>
        <p:spPr>
          <a:xfrm>
            <a:off x="275304" y="1825624"/>
            <a:ext cx="7216878" cy="4566937"/>
          </a:xfrm>
        </p:spPr>
        <p:txBody>
          <a:bodyPr>
            <a:normAutofit fontScale="92500"/>
          </a:bodyPr>
          <a:lstStyle/>
          <a:p>
            <a:r>
              <a:rPr lang="pl-PL" dirty="0"/>
              <a:t>To </a:t>
            </a:r>
            <a:r>
              <a:rPr lang="pl-PL" dirty="0" err="1"/>
              <a:t>track</a:t>
            </a:r>
            <a:r>
              <a:rPr lang="pl-PL" dirty="0"/>
              <a:t> </a:t>
            </a:r>
            <a:r>
              <a:rPr lang="pl-PL" dirty="0" err="1"/>
              <a:t>changes</a:t>
            </a:r>
            <a:r>
              <a:rPr lang="pl-PL" dirty="0"/>
              <a:t> in one </a:t>
            </a:r>
            <a:r>
              <a:rPr lang="pl-PL" dirty="0" err="1"/>
              <a:t>or</a:t>
            </a:r>
            <a:r>
              <a:rPr lang="pl-PL" dirty="0"/>
              <a:t> </a:t>
            </a:r>
            <a:r>
              <a:rPr lang="pl-PL" dirty="0" err="1"/>
              <a:t>more</a:t>
            </a:r>
            <a:r>
              <a:rPr lang="pl-PL" dirty="0"/>
              <a:t> </a:t>
            </a:r>
            <a:r>
              <a:rPr lang="pl-PL" dirty="0" err="1"/>
              <a:t>project</a:t>
            </a:r>
            <a:r>
              <a:rPr lang="pl-PL" dirty="0"/>
              <a:t> </a:t>
            </a:r>
            <a:r>
              <a:rPr lang="pl-PL" dirty="0" err="1"/>
              <a:t>parameters</a:t>
            </a:r>
            <a:r>
              <a:rPr lang="pl-PL" dirty="0"/>
              <a:t> </a:t>
            </a:r>
            <a:r>
              <a:rPr lang="pl-PL" dirty="0" err="1"/>
              <a:t>over</a:t>
            </a:r>
            <a:r>
              <a:rPr lang="pl-PL" dirty="0"/>
              <a:t> </a:t>
            </a:r>
            <a:r>
              <a:rPr lang="pl-PL" dirty="0" err="1"/>
              <a:t>time</a:t>
            </a:r>
            <a:r>
              <a:rPr lang="pl-PL" dirty="0"/>
              <a:t>.</a:t>
            </a:r>
          </a:p>
          <a:p>
            <a:r>
              <a:rPr lang="pl-PL" dirty="0" err="1"/>
              <a:t>Can</a:t>
            </a:r>
            <a:r>
              <a:rPr lang="pl-PL" dirty="0"/>
              <a:t> </a:t>
            </a:r>
            <a:r>
              <a:rPr lang="pl-PL" dirty="0" err="1"/>
              <a:t>track</a:t>
            </a:r>
            <a:r>
              <a:rPr lang="pl-PL" dirty="0"/>
              <a:t> </a:t>
            </a:r>
            <a:r>
              <a:rPr lang="pl-PL" dirty="0" err="1"/>
              <a:t>multiple</a:t>
            </a:r>
            <a:r>
              <a:rPr lang="pl-PL" dirty="0"/>
              <a:t> </a:t>
            </a:r>
            <a:r>
              <a:rPr lang="pl-PL" dirty="0" err="1"/>
              <a:t>indicators</a:t>
            </a:r>
            <a:r>
              <a:rPr lang="pl-PL" dirty="0"/>
              <a:t> </a:t>
            </a:r>
            <a:r>
              <a:rPr lang="pl-PL" dirty="0" err="1"/>
              <a:t>along</a:t>
            </a:r>
            <a:r>
              <a:rPr lang="pl-PL" dirty="0"/>
              <a:t> the same </a:t>
            </a:r>
            <a:r>
              <a:rPr lang="pl-PL" dirty="0" err="1"/>
              <a:t>time</a:t>
            </a:r>
            <a:r>
              <a:rPr lang="pl-PL" dirty="0"/>
              <a:t> </a:t>
            </a:r>
            <a:r>
              <a:rPr lang="pl-PL" dirty="0" err="1"/>
              <a:t>scale</a:t>
            </a:r>
            <a:r>
              <a:rPr lang="pl-PL" dirty="0"/>
              <a:t>.</a:t>
            </a:r>
          </a:p>
          <a:p>
            <a:r>
              <a:rPr lang="pl-PL" dirty="0" err="1"/>
              <a:t>Sample</a:t>
            </a:r>
            <a:r>
              <a:rPr lang="pl-PL" dirty="0"/>
              <a:t> </a:t>
            </a:r>
            <a:r>
              <a:rPr lang="pl-PL" dirty="0" err="1"/>
              <a:t>question</a:t>
            </a:r>
            <a:r>
              <a:rPr lang="pl-PL" dirty="0"/>
              <a:t>: „</a:t>
            </a:r>
            <a:r>
              <a:rPr lang="pl-PL" dirty="0" err="1"/>
              <a:t>Make</a:t>
            </a:r>
            <a:r>
              <a:rPr lang="pl-PL" dirty="0"/>
              <a:t> a </a:t>
            </a:r>
            <a:r>
              <a:rPr lang="pl-PL" dirty="0" err="1"/>
              <a:t>graph</a:t>
            </a:r>
            <a:r>
              <a:rPr lang="pl-PL" dirty="0"/>
              <a:t> of the </a:t>
            </a:r>
            <a:r>
              <a:rPr lang="pl-PL" dirty="0" err="1"/>
              <a:t>key</a:t>
            </a:r>
            <a:r>
              <a:rPr lang="pl-PL" dirty="0"/>
              <a:t> </a:t>
            </a:r>
            <a:r>
              <a:rPr lang="pl-PL" dirty="0" err="1"/>
              <a:t>parameters</a:t>
            </a:r>
            <a:r>
              <a:rPr lang="pl-PL" dirty="0"/>
              <a:t> </a:t>
            </a:r>
            <a:r>
              <a:rPr lang="pl-PL" dirty="0" err="1"/>
              <a:t>illustrating</a:t>
            </a:r>
            <a:r>
              <a:rPr lang="pl-PL" dirty="0"/>
              <a:t> the </a:t>
            </a:r>
            <a:r>
              <a:rPr lang="pl-PL" dirty="0" err="1"/>
              <a:t>evolution</a:t>
            </a:r>
            <a:r>
              <a:rPr lang="pl-PL" dirty="0"/>
              <a:t> of </a:t>
            </a:r>
            <a:r>
              <a:rPr lang="pl-PL" dirty="0" err="1"/>
              <a:t>your</a:t>
            </a:r>
            <a:r>
              <a:rPr lang="pl-PL" dirty="0"/>
              <a:t> LL </a:t>
            </a:r>
            <a:r>
              <a:rPr lang="pl-PL" dirty="0" err="1"/>
              <a:t>since</a:t>
            </a:r>
            <a:r>
              <a:rPr lang="pl-PL" dirty="0"/>
              <a:t> </a:t>
            </a:r>
            <a:r>
              <a:rPr lang="pl-PL" dirty="0" err="1"/>
              <a:t>they</a:t>
            </a:r>
            <a:r>
              <a:rPr lang="pl-PL" dirty="0"/>
              <a:t> </a:t>
            </a:r>
            <a:r>
              <a:rPr lang="pl-PL" dirty="0" err="1"/>
              <a:t>began</a:t>
            </a:r>
            <a:r>
              <a:rPr lang="pl-PL" dirty="0"/>
              <a:t>”.</a:t>
            </a:r>
          </a:p>
          <a:p>
            <a:r>
              <a:rPr lang="pl-PL" dirty="0" err="1"/>
              <a:t>Adds</a:t>
            </a:r>
            <a:r>
              <a:rPr lang="pl-PL" dirty="0"/>
              <a:t> a </a:t>
            </a:r>
            <a:r>
              <a:rPr lang="pl-PL" dirty="0" err="1"/>
              <a:t>quantitative</a:t>
            </a:r>
            <a:r>
              <a:rPr lang="pl-PL" dirty="0"/>
              <a:t> </a:t>
            </a:r>
            <a:r>
              <a:rPr lang="pl-PL" dirty="0" err="1"/>
              <a:t>aspect</a:t>
            </a:r>
            <a:r>
              <a:rPr lang="pl-PL" dirty="0"/>
              <a:t> to the </a:t>
            </a:r>
            <a:r>
              <a:rPr lang="pl-PL" dirty="0" err="1"/>
              <a:t>description</a:t>
            </a:r>
            <a:r>
              <a:rPr lang="pl-PL" dirty="0"/>
              <a:t> of </a:t>
            </a:r>
            <a:r>
              <a:rPr lang="pl-PL" dirty="0" err="1"/>
              <a:t>how</a:t>
            </a:r>
            <a:r>
              <a:rPr lang="pl-PL" dirty="0"/>
              <a:t> </a:t>
            </a:r>
            <a:r>
              <a:rPr lang="pl-PL" dirty="0" err="1"/>
              <a:t>project</a:t>
            </a:r>
            <a:r>
              <a:rPr lang="pl-PL" dirty="0"/>
              <a:t> </a:t>
            </a:r>
            <a:r>
              <a:rPr lang="pl-PL" dirty="0" err="1"/>
              <a:t>has</a:t>
            </a:r>
            <a:r>
              <a:rPr lang="pl-PL" dirty="0"/>
              <a:t> </a:t>
            </a:r>
            <a:r>
              <a:rPr lang="pl-PL" dirty="0" err="1"/>
              <a:t>evolved</a:t>
            </a:r>
            <a:r>
              <a:rPr lang="pl-PL" dirty="0"/>
              <a:t> and </a:t>
            </a:r>
            <a:r>
              <a:rPr lang="pl-PL" dirty="0" err="1"/>
              <a:t>changed</a:t>
            </a:r>
            <a:r>
              <a:rPr lang="pl-PL" dirty="0"/>
              <a:t> </a:t>
            </a:r>
            <a:r>
              <a:rPr lang="pl-PL" dirty="0" err="1"/>
              <a:t>over</a:t>
            </a:r>
            <a:r>
              <a:rPr lang="pl-PL" dirty="0"/>
              <a:t> </a:t>
            </a:r>
            <a:r>
              <a:rPr lang="pl-PL" dirty="0" err="1"/>
              <a:t>time</a:t>
            </a:r>
            <a:r>
              <a:rPr lang="pl-PL" dirty="0"/>
              <a:t>.</a:t>
            </a:r>
          </a:p>
          <a:p>
            <a:r>
              <a:rPr lang="pl-PL" dirty="0" err="1"/>
              <a:t>Excellent</a:t>
            </a:r>
            <a:r>
              <a:rPr lang="pl-PL" dirty="0"/>
              <a:t> </a:t>
            </a:r>
            <a:r>
              <a:rPr lang="pl-PL" dirty="0" err="1"/>
              <a:t>tool</a:t>
            </a:r>
            <a:r>
              <a:rPr lang="pl-PL" dirty="0"/>
              <a:t> for </a:t>
            </a:r>
            <a:r>
              <a:rPr lang="pl-PL" dirty="0" err="1"/>
              <a:t>encouraging</a:t>
            </a:r>
            <a:r>
              <a:rPr lang="pl-PL" dirty="0"/>
              <a:t> </a:t>
            </a:r>
            <a:r>
              <a:rPr lang="pl-PL" dirty="0" err="1"/>
              <a:t>project</a:t>
            </a:r>
            <a:r>
              <a:rPr lang="pl-PL" dirty="0"/>
              <a:t> </a:t>
            </a:r>
            <a:r>
              <a:rPr lang="pl-PL" dirty="0" err="1"/>
              <a:t>teams</a:t>
            </a:r>
            <a:r>
              <a:rPr lang="pl-PL" dirty="0"/>
              <a:t> to monitor </a:t>
            </a:r>
            <a:r>
              <a:rPr lang="pl-PL" dirty="0" err="1"/>
              <a:t>their</a:t>
            </a:r>
            <a:r>
              <a:rPr lang="pl-PL" dirty="0"/>
              <a:t> </a:t>
            </a:r>
            <a:r>
              <a:rPr lang="pl-PL" dirty="0" err="1"/>
              <a:t>progress</a:t>
            </a:r>
            <a:r>
              <a:rPr lang="pl-PL" dirty="0"/>
              <a:t>.</a:t>
            </a:r>
          </a:p>
          <a:p>
            <a:endParaRPr lang="pl-PL" dirty="0"/>
          </a:p>
          <a:p>
            <a:endParaRPr lang="pl-PL" dirty="0"/>
          </a:p>
          <a:p>
            <a:endParaRPr lang="pl-PL" dirty="0"/>
          </a:p>
        </p:txBody>
      </p:sp>
      <p:pic>
        <p:nvPicPr>
          <p:cNvPr id="5" name="Obraz 4">
            <a:extLst>
              <a:ext uri="{FF2B5EF4-FFF2-40B4-BE49-F238E27FC236}">
                <a16:creationId xmlns:a16="http://schemas.microsoft.com/office/drawing/2014/main" id="{F291CB28-8FD3-459B-8763-2F87E7D62889}"/>
              </a:ext>
            </a:extLst>
          </p:cNvPr>
          <p:cNvPicPr>
            <a:picLocks noChangeAspect="1"/>
          </p:cNvPicPr>
          <p:nvPr/>
        </p:nvPicPr>
        <p:blipFill>
          <a:blip r:embed="rId2"/>
          <a:stretch>
            <a:fillRect/>
          </a:stretch>
        </p:blipFill>
        <p:spPr>
          <a:xfrm>
            <a:off x="7439025" y="1905515"/>
            <a:ext cx="4291656" cy="2798452"/>
          </a:xfrm>
          <a:prstGeom prst="rect">
            <a:avLst/>
          </a:prstGeom>
        </p:spPr>
      </p:pic>
      <p:sp>
        <p:nvSpPr>
          <p:cNvPr id="10" name="pole tekstowe 9">
            <a:extLst>
              <a:ext uri="{FF2B5EF4-FFF2-40B4-BE49-F238E27FC236}">
                <a16:creationId xmlns:a16="http://schemas.microsoft.com/office/drawing/2014/main" id="{0883E640-8F17-4AF4-A3C7-D7CA3727F03A}"/>
              </a:ext>
            </a:extLst>
          </p:cNvPr>
          <p:cNvSpPr txBox="1"/>
          <p:nvPr/>
        </p:nvSpPr>
        <p:spPr>
          <a:xfrm>
            <a:off x="7246391" y="4660747"/>
            <a:ext cx="4871847" cy="246221"/>
          </a:xfrm>
          <a:prstGeom prst="rect">
            <a:avLst/>
          </a:prstGeom>
          <a:noFill/>
        </p:spPr>
        <p:txBody>
          <a:bodyPr wrap="none" rtlCol="0">
            <a:spAutoFit/>
          </a:bodyPr>
          <a:lstStyle/>
          <a:p>
            <a:r>
              <a:rPr lang="pl-PL" sz="1000" dirty="0"/>
              <a:t>Source: </a:t>
            </a:r>
            <a:r>
              <a:rPr lang="en-US" sz="1000" dirty="0"/>
              <a:t>UNICEF (2005) </a:t>
            </a:r>
            <a:r>
              <a:rPr lang="en-US" sz="1000" i="1" dirty="0"/>
              <a:t>Useful Tools for Engaging Young People in Participatory Evaluation</a:t>
            </a:r>
            <a:endParaRPr lang="pl-PL" sz="1000" dirty="0"/>
          </a:p>
        </p:txBody>
      </p:sp>
    </p:spTree>
    <p:extLst>
      <p:ext uri="{BB962C8B-B14F-4D97-AF65-F5344CB8AC3E}">
        <p14:creationId xmlns:p14="http://schemas.microsoft.com/office/powerpoint/2010/main" val="4044619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2AA90E9-D19B-4F64-8495-ABC7C91996BC}"/>
              </a:ext>
            </a:extLst>
          </p:cNvPr>
          <p:cNvSpPr>
            <a:spLocks noGrp="1"/>
          </p:cNvSpPr>
          <p:nvPr>
            <p:ph type="title"/>
          </p:nvPr>
        </p:nvSpPr>
        <p:spPr>
          <a:xfrm>
            <a:off x="838200" y="365125"/>
            <a:ext cx="10515600" cy="1325563"/>
          </a:xfrm>
        </p:spPr>
        <p:txBody>
          <a:bodyPr>
            <a:normAutofit/>
          </a:bodyPr>
          <a:lstStyle/>
          <a:p>
            <a:r>
              <a:rPr lang="pl-PL" dirty="0"/>
              <a:t>Tools for </a:t>
            </a:r>
            <a:r>
              <a:rPr lang="pl-PL" dirty="0" err="1"/>
              <a:t>participatory</a:t>
            </a:r>
            <a:r>
              <a:rPr lang="pl-PL" dirty="0"/>
              <a:t> </a:t>
            </a:r>
            <a:r>
              <a:rPr lang="pl-PL" dirty="0" err="1"/>
              <a:t>research</a:t>
            </a:r>
            <a:br>
              <a:rPr lang="pl-PL" dirty="0"/>
            </a:br>
            <a:r>
              <a:rPr lang="pl-PL" dirty="0"/>
              <a:t>#13 Force-field </a:t>
            </a:r>
            <a:r>
              <a:rPr lang="pl-PL" dirty="0" err="1"/>
              <a:t>analysis</a:t>
            </a:r>
            <a:endParaRPr lang="pl-PL" dirty="0"/>
          </a:p>
        </p:txBody>
      </p:sp>
      <p:sp>
        <p:nvSpPr>
          <p:cNvPr id="3" name="Symbol zastępczy zawartości 2">
            <a:extLst>
              <a:ext uri="{FF2B5EF4-FFF2-40B4-BE49-F238E27FC236}">
                <a16:creationId xmlns:a16="http://schemas.microsoft.com/office/drawing/2014/main" id="{3EECCCF2-43C5-4CB2-A431-091487538A62}"/>
              </a:ext>
            </a:extLst>
          </p:cNvPr>
          <p:cNvSpPr>
            <a:spLocks noGrp="1"/>
          </p:cNvSpPr>
          <p:nvPr>
            <p:ph idx="1"/>
          </p:nvPr>
        </p:nvSpPr>
        <p:spPr>
          <a:xfrm>
            <a:off x="275304" y="1825624"/>
            <a:ext cx="7406608" cy="4566937"/>
          </a:xfrm>
        </p:spPr>
        <p:txBody>
          <a:bodyPr>
            <a:normAutofit fontScale="77500" lnSpcReduction="20000"/>
          </a:bodyPr>
          <a:lstStyle/>
          <a:p>
            <a:r>
              <a:rPr lang="pl-PL" dirty="0"/>
              <a:t>To </a:t>
            </a:r>
            <a:r>
              <a:rPr lang="pl-PL" dirty="0" err="1"/>
              <a:t>analyse</a:t>
            </a:r>
            <a:r>
              <a:rPr lang="pl-PL" dirty="0"/>
              <a:t> </a:t>
            </a:r>
            <a:r>
              <a:rPr lang="pl-PL" dirty="0" err="1"/>
              <a:t>why</a:t>
            </a:r>
            <a:r>
              <a:rPr lang="pl-PL" dirty="0"/>
              <a:t> a </a:t>
            </a:r>
            <a:r>
              <a:rPr lang="pl-PL" dirty="0" err="1"/>
              <a:t>project</a:t>
            </a:r>
            <a:r>
              <a:rPr lang="pl-PL" dirty="0"/>
              <a:t> </a:t>
            </a:r>
            <a:r>
              <a:rPr lang="pl-PL" dirty="0" err="1"/>
              <a:t>has</a:t>
            </a:r>
            <a:r>
              <a:rPr lang="pl-PL" dirty="0"/>
              <a:t> </a:t>
            </a:r>
            <a:r>
              <a:rPr lang="pl-PL" dirty="0" err="1"/>
              <a:t>evolved</a:t>
            </a:r>
            <a:r>
              <a:rPr lang="pl-PL" dirty="0"/>
              <a:t> as </a:t>
            </a:r>
            <a:r>
              <a:rPr lang="pl-PL" dirty="0" err="1"/>
              <a:t>it</a:t>
            </a:r>
            <a:r>
              <a:rPr lang="pl-PL" dirty="0"/>
              <a:t> </a:t>
            </a:r>
            <a:r>
              <a:rPr lang="pl-PL" dirty="0" err="1"/>
              <a:t>has</a:t>
            </a:r>
            <a:r>
              <a:rPr lang="pl-PL" dirty="0"/>
              <a:t> (</a:t>
            </a:r>
            <a:r>
              <a:rPr lang="pl-PL" dirty="0" err="1"/>
              <a:t>evaluation</a:t>
            </a:r>
            <a:r>
              <a:rPr lang="pl-PL" dirty="0"/>
              <a:t> </a:t>
            </a:r>
            <a:r>
              <a:rPr lang="pl-PL" dirty="0" err="1"/>
              <a:t>function</a:t>
            </a:r>
            <a:r>
              <a:rPr lang="pl-PL" dirty="0"/>
              <a:t>) </a:t>
            </a:r>
            <a:r>
              <a:rPr lang="pl-PL" dirty="0" err="1"/>
              <a:t>or</a:t>
            </a:r>
            <a:r>
              <a:rPr lang="pl-PL" dirty="0"/>
              <a:t> to plan the </a:t>
            </a:r>
            <a:r>
              <a:rPr lang="pl-PL" dirty="0" err="1"/>
              <a:t>future</a:t>
            </a:r>
            <a:r>
              <a:rPr lang="pl-PL" dirty="0"/>
              <a:t> of the </a:t>
            </a:r>
            <a:r>
              <a:rPr lang="pl-PL" dirty="0" err="1"/>
              <a:t>project</a:t>
            </a:r>
            <a:r>
              <a:rPr lang="pl-PL" dirty="0"/>
              <a:t> (</a:t>
            </a:r>
            <a:r>
              <a:rPr lang="pl-PL" dirty="0" err="1"/>
              <a:t>planning</a:t>
            </a:r>
            <a:r>
              <a:rPr lang="pl-PL" dirty="0"/>
              <a:t> </a:t>
            </a:r>
            <a:r>
              <a:rPr lang="pl-PL" dirty="0" err="1"/>
              <a:t>function</a:t>
            </a:r>
            <a:r>
              <a:rPr lang="pl-PL" dirty="0"/>
              <a:t>).</a:t>
            </a:r>
          </a:p>
          <a:p>
            <a:r>
              <a:rPr lang="pl-PL" dirty="0" err="1"/>
              <a:t>Analytical</a:t>
            </a:r>
            <a:r>
              <a:rPr lang="pl-PL" dirty="0"/>
              <a:t> </a:t>
            </a:r>
            <a:r>
              <a:rPr lang="pl-PL" dirty="0" err="1"/>
              <a:t>tool</a:t>
            </a:r>
            <a:r>
              <a:rPr lang="pl-PL" dirty="0"/>
              <a:t> </a:t>
            </a:r>
            <a:r>
              <a:rPr lang="pl-PL" dirty="0" err="1"/>
              <a:t>that</a:t>
            </a:r>
            <a:r>
              <a:rPr lang="pl-PL" dirty="0"/>
              <a:t> </a:t>
            </a:r>
            <a:r>
              <a:rPr lang="pl-PL" dirty="0" err="1"/>
              <a:t>promotes</a:t>
            </a:r>
            <a:r>
              <a:rPr lang="pl-PL" dirty="0"/>
              <a:t> </a:t>
            </a:r>
            <a:r>
              <a:rPr lang="pl-PL" dirty="0" err="1"/>
              <a:t>understanding</a:t>
            </a:r>
            <a:r>
              <a:rPr lang="pl-PL" dirty="0"/>
              <a:t> for a </a:t>
            </a:r>
            <a:r>
              <a:rPr lang="pl-PL" dirty="0" err="1"/>
              <a:t>given</a:t>
            </a:r>
            <a:r>
              <a:rPr lang="pl-PL" dirty="0"/>
              <a:t> </a:t>
            </a:r>
            <a:r>
              <a:rPr lang="pl-PL" dirty="0" err="1"/>
              <a:t>project</a:t>
            </a:r>
            <a:r>
              <a:rPr lang="pl-PL" dirty="0"/>
              <a:t> not </a:t>
            </a:r>
            <a:r>
              <a:rPr lang="pl-PL" dirty="0" err="1"/>
              <a:t>only</a:t>
            </a:r>
            <a:r>
              <a:rPr lang="pl-PL" dirty="0"/>
              <a:t> </a:t>
            </a:r>
            <a:r>
              <a:rPr lang="pl-PL" dirty="0" err="1"/>
              <a:t>that</a:t>
            </a:r>
            <a:r>
              <a:rPr lang="pl-PL" dirty="0"/>
              <a:t> the </a:t>
            </a:r>
            <a:r>
              <a:rPr lang="pl-PL" b="1" dirty="0" err="1"/>
              <a:t>changes</a:t>
            </a:r>
            <a:r>
              <a:rPr lang="pl-PL" b="1" dirty="0"/>
              <a:t> from the past to the </a:t>
            </a:r>
            <a:r>
              <a:rPr lang="pl-PL" b="1" dirty="0" err="1"/>
              <a:t>present</a:t>
            </a:r>
            <a:r>
              <a:rPr lang="pl-PL" dirty="0"/>
              <a:t> but </a:t>
            </a:r>
            <a:r>
              <a:rPr lang="pl-PL" dirty="0" err="1"/>
              <a:t>also</a:t>
            </a:r>
            <a:r>
              <a:rPr lang="pl-PL" dirty="0"/>
              <a:t> </a:t>
            </a:r>
            <a:r>
              <a:rPr lang="pl-PL" b="1" u="sng" dirty="0" err="1"/>
              <a:t>why</a:t>
            </a:r>
            <a:r>
              <a:rPr lang="pl-PL" dirty="0"/>
              <a:t> – </a:t>
            </a:r>
            <a:r>
              <a:rPr lang="pl-PL" dirty="0" err="1"/>
              <a:t>what</a:t>
            </a:r>
            <a:r>
              <a:rPr lang="pl-PL" dirty="0"/>
              <a:t> </a:t>
            </a:r>
            <a:r>
              <a:rPr lang="pl-PL" dirty="0" err="1"/>
              <a:t>have</a:t>
            </a:r>
            <a:r>
              <a:rPr lang="pl-PL" dirty="0"/>
              <a:t> </a:t>
            </a:r>
            <a:r>
              <a:rPr lang="pl-PL" dirty="0" err="1"/>
              <a:t>been</a:t>
            </a:r>
            <a:r>
              <a:rPr lang="pl-PL" dirty="0"/>
              <a:t> the </a:t>
            </a:r>
            <a:r>
              <a:rPr lang="pl-PL" dirty="0" err="1"/>
              <a:t>positive</a:t>
            </a:r>
            <a:r>
              <a:rPr lang="pl-PL" dirty="0"/>
              <a:t> </a:t>
            </a:r>
            <a:r>
              <a:rPr lang="pl-PL" dirty="0" err="1"/>
              <a:t>factors</a:t>
            </a:r>
            <a:r>
              <a:rPr lang="pl-PL" dirty="0"/>
              <a:t>, and </a:t>
            </a:r>
            <a:r>
              <a:rPr lang="pl-PL" dirty="0" err="1"/>
              <a:t>what</a:t>
            </a:r>
            <a:r>
              <a:rPr lang="pl-PL" dirty="0"/>
              <a:t> </a:t>
            </a:r>
            <a:r>
              <a:rPr lang="pl-PL" dirty="0" err="1"/>
              <a:t>obstacles</a:t>
            </a:r>
            <a:r>
              <a:rPr lang="pl-PL" dirty="0"/>
              <a:t> </a:t>
            </a:r>
            <a:r>
              <a:rPr lang="pl-PL" dirty="0" err="1"/>
              <a:t>have</a:t>
            </a:r>
            <a:r>
              <a:rPr lang="pl-PL" dirty="0"/>
              <a:t> </a:t>
            </a:r>
            <a:r>
              <a:rPr lang="pl-PL" dirty="0" err="1"/>
              <a:t>had</a:t>
            </a:r>
            <a:r>
              <a:rPr lang="pl-PL" dirty="0"/>
              <a:t> to be </a:t>
            </a:r>
            <a:r>
              <a:rPr lang="pl-PL" dirty="0" err="1"/>
              <a:t>overcome</a:t>
            </a:r>
            <a:r>
              <a:rPr lang="pl-PL" dirty="0"/>
              <a:t>.</a:t>
            </a:r>
          </a:p>
          <a:p>
            <a:r>
              <a:rPr lang="pl-PL" dirty="0"/>
              <a:t>To </a:t>
            </a:r>
            <a:r>
              <a:rPr lang="pl-PL" dirty="0" err="1"/>
              <a:t>analyse</a:t>
            </a:r>
            <a:r>
              <a:rPr lang="pl-PL" dirty="0"/>
              <a:t>:</a:t>
            </a:r>
          </a:p>
          <a:p>
            <a:pPr lvl="1"/>
            <a:r>
              <a:rPr lang="pl-PL" dirty="0"/>
              <a:t>The past i.e. the </a:t>
            </a:r>
            <a:r>
              <a:rPr lang="pl-PL" dirty="0" err="1"/>
              <a:t>situation</a:t>
            </a:r>
            <a:r>
              <a:rPr lang="pl-PL" dirty="0"/>
              <a:t> </a:t>
            </a:r>
            <a:r>
              <a:rPr lang="pl-PL" dirty="0" err="1"/>
              <a:t>at</a:t>
            </a:r>
            <a:r>
              <a:rPr lang="pl-PL" dirty="0"/>
              <a:t> the </a:t>
            </a:r>
            <a:r>
              <a:rPr lang="pl-PL" dirty="0" err="1"/>
              <a:t>beginning</a:t>
            </a:r>
            <a:r>
              <a:rPr lang="pl-PL" dirty="0"/>
              <a:t> of the </a:t>
            </a:r>
            <a:r>
              <a:rPr lang="pl-PL" dirty="0" err="1"/>
              <a:t>project</a:t>
            </a:r>
            <a:endParaRPr lang="pl-PL" dirty="0"/>
          </a:p>
          <a:p>
            <a:pPr lvl="1"/>
            <a:r>
              <a:rPr lang="pl-PL" dirty="0"/>
              <a:t>The </a:t>
            </a:r>
            <a:r>
              <a:rPr lang="pl-PL" dirty="0" err="1"/>
              <a:t>present</a:t>
            </a:r>
            <a:r>
              <a:rPr lang="pl-PL" dirty="0"/>
              <a:t> </a:t>
            </a:r>
            <a:r>
              <a:rPr lang="pl-PL" dirty="0" err="1"/>
              <a:t>state</a:t>
            </a:r>
            <a:r>
              <a:rPr lang="pl-PL" dirty="0"/>
              <a:t> of the </a:t>
            </a:r>
            <a:r>
              <a:rPr lang="pl-PL" dirty="0" err="1"/>
              <a:t>project</a:t>
            </a:r>
            <a:endParaRPr lang="pl-PL" dirty="0"/>
          </a:p>
          <a:p>
            <a:pPr lvl="1"/>
            <a:r>
              <a:rPr lang="pl-PL" dirty="0" err="1"/>
              <a:t>Forces</a:t>
            </a:r>
            <a:r>
              <a:rPr lang="pl-PL" dirty="0"/>
              <a:t> i.e. </a:t>
            </a:r>
            <a:r>
              <a:rPr lang="pl-PL" dirty="0" err="1"/>
              <a:t>resources</a:t>
            </a:r>
            <a:r>
              <a:rPr lang="pl-PL" dirty="0"/>
              <a:t> </a:t>
            </a:r>
            <a:r>
              <a:rPr lang="pl-PL" dirty="0" err="1"/>
              <a:t>that</a:t>
            </a:r>
            <a:r>
              <a:rPr lang="pl-PL" dirty="0"/>
              <a:t> </a:t>
            </a:r>
            <a:r>
              <a:rPr lang="pl-PL" dirty="0" err="1"/>
              <a:t>helped</a:t>
            </a:r>
            <a:r>
              <a:rPr lang="pl-PL" dirty="0"/>
              <a:t> </a:t>
            </a:r>
            <a:r>
              <a:rPr lang="pl-PL" dirty="0" err="1"/>
              <a:t>create</a:t>
            </a:r>
            <a:r>
              <a:rPr lang="pl-PL" dirty="0"/>
              <a:t> the </a:t>
            </a:r>
            <a:r>
              <a:rPr lang="pl-PL" dirty="0" err="1"/>
              <a:t>present</a:t>
            </a:r>
            <a:r>
              <a:rPr lang="pl-PL" dirty="0"/>
              <a:t> </a:t>
            </a:r>
            <a:r>
              <a:rPr lang="pl-PL" dirty="0" err="1"/>
              <a:t>state</a:t>
            </a:r>
            <a:r>
              <a:rPr lang="pl-PL" dirty="0"/>
              <a:t> and the </a:t>
            </a:r>
            <a:r>
              <a:rPr lang="pl-PL" dirty="0" err="1"/>
              <a:t>constraints</a:t>
            </a:r>
            <a:r>
              <a:rPr lang="pl-PL" dirty="0"/>
              <a:t> </a:t>
            </a:r>
            <a:r>
              <a:rPr lang="pl-PL" dirty="0" err="1"/>
              <a:t>that</a:t>
            </a:r>
            <a:r>
              <a:rPr lang="pl-PL" dirty="0"/>
              <a:t> </a:t>
            </a:r>
            <a:r>
              <a:rPr lang="pl-PL" dirty="0" err="1"/>
              <a:t>influences</a:t>
            </a:r>
            <a:r>
              <a:rPr lang="pl-PL" dirty="0"/>
              <a:t> </a:t>
            </a:r>
            <a:r>
              <a:rPr lang="pl-PL" dirty="0" err="1"/>
              <a:t>this</a:t>
            </a:r>
            <a:r>
              <a:rPr lang="pl-PL" dirty="0"/>
              <a:t> </a:t>
            </a:r>
            <a:r>
              <a:rPr lang="pl-PL" dirty="0" err="1"/>
              <a:t>evolution</a:t>
            </a:r>
            <a:endParaRPr lang="pl-PL" dirty="0"/>
          </a:p>
          <a:p>
            <a:r>
              <a:rPr lang="pl-PL" dirty="0" err="1"/>
              <a:t>Sample</a:t>
            </a:r>
            <a:r>
              <a:rPr lang="pl-PL" dirty="0"/>
              <a:t> </a:t>
            </a:r>
            <a:r>
              <a:rPr lang="pl-PL" dirty="0" err="1"/>
              <a:t>questions</a:t>
            </a:r>
            <a:r>
              <a:rPr lang="pl-PL" dirty="0"/>
              <a:t>:</a:t>
            </a:r>
          </a:p>
          <a:p>
            <a:pPr lvl="1"/>
            <a:r>
              <a:rPr lang="pl-PL" dirty="0"/>
              <a:t>Evaluation: „How </a:t>
            </a:r>
            <a:r>
              <a:rPr lang="pl-PL" dirty="0" err="1"/>
              <a:t>has</a:t>
            </a:r>
            <a:r>
              <a:rPr lang="pl-PL" dirty="0"/>
              <a:t> the </a:t>
            </a:r>
            <a:r>
              <a:rPr lang="pl-PL" dirty="0" err="1"/>
              <a:t>participation</a:t>
            </a:r>
            <a:r>
              <a:rPr lang="pl-PL" dirty="0"/>
              <a:t> </a:t>
            </a:r>
            <a:r>
              <a:rPr lang="pl-PL" dirty="0" err="1"/>
              <a:t>changed</a:t>
            </a:r>
            <a:r>
              <a:rPr lang="pl-PL" dirty="0"/>
              <a:t> the </a:t>
            </a:r>
            <a:r>
              <a:rPr lang="pl-PL" dirty="0" err="1"/>
              <a:t>participants</a:t>
            </a:r>
            <a:r>
              <a:rPr lang="pl-PL" dirty="0"/>
              <a:t> </a:t>
            </a:r>
            <a:r>
              <a:rPr lang="pl-PL" dirty="0" err="1"/>
              <a:t>you</a:t>
            </a:r>
            <a:r>
              <a:rPr lang="pl-PL" dirty="0"/>
              <a:t> </a:t>
            </a:r>
            <a:r>
              <a:rPr lang="pl-PL" dirty="0" err="1"/>
              <a:t>worked</a:t>
            </a:r>
            <a:r>
              <a:rPr lang="pl-PL" dirty="0"/>
              <a:t> with?”</a:t>
            </a:r>
          </a:p>
          <a:p>
            <a:pPr lvl="1"/>
            <a:r>
              <a:rPr lang="pl-PL" dirty="0"/>
              <a:t>Planning: „How </a:t>
            </a:r>
            <a:r>
              <a:rPr lang="pl-PL" dirty="0" err="1"/>
              <a:t>could</a:t>
            </a:r>
            <a:r>
              <a:rPr lang="pl-PL" dirty="0"/>
              <a:t> </a:t>
            </a:r>
            <a:r>
              <a:rPr lang="pl-PL" dirty="0" err="1"/>
              <a:t>you</a:t>
            </a:r>
            <a:r>
              <a:rPr lang="pl-PL" dirty="0"/>
              <a:t> </a:t>
            </a:r>
            <a:r>
              <a:rPr lang="pl-PL" dirty="0" err="1"/>
              <a:t>increase</a:t>
            </a:r>
            <a:r>
              <a:rPr lang="pl-PL" dirty="0"/>
              <a:t> the </a:t>
            </a:r>
            <a:r>
              <a:rPr lang="pl-PL" dirty="0" err="1"/>
              <a:t>people’s</a:t>
            </a:r>
            <a:r>
              <a:rPr lang="pl-PL" dirty="0"/>
              <a:t> </a:t>
            </a:r>
            <a:r>
              <a:rPr lang="pl-PL" dirty="0" err="1"/>
              <a:t>interest</a:t>
            </a:r>
            <a:r>
              <a:rPr lang="pl-PL" dirty="0"/>
              <a:t> to </a:t>
            </a:r>
            <a:r>
              <a:rPr lang="pl-PL" dirty="0" err="1"/>
              <a:t>your</a:t>
            </a:r>
            <a:r>
              <a:rPr lang="pl-PL" dirty="0"/>
              <a:t> LL?”</a:t>
            </a:r>
          </a:p>
          <a:p>
            <a:endParaRPr lang="pl-PL" dirty="0"/>
          </a:p>
          <a:p>
            <a:endParaRPr lang="pl-PL" dirty="0"/>
          </a:p>
          <a:p>
            <a:endParaRPr lang="pl-PL" dirty="0"/>
          </a:p>
        </p:txBody>
      </p:sp>
      <p:pic>
        <p:nvPicPr>
          <p:cNvPr id="6" name="Obraz 5">
            <a:extLst>
              <a:ext uri="{FF2B5EF4-FFF2-40B4-BE49-F238E27FC236}">
                <a16:creationId xmlns:a16="http://schemas.microsoft.com/office/drawing/2014/main" id="{0936959C-7765-4157-9368-D40F77509C80}"/>
              </a:ext>
            </a:extLst>
          </p:cNvPr>
          <p:cNvPicPr>
            <a:picLocks noChangeAspect="1"/>
          </p:cNvPicPr>
          <p:nvPr/>
        </p:nvPicPr>
        <p:blipFill>
          <a:blip r:embed="rId2"/>
          <a:stretch>
            <a:fillRect/>
          </a:stretch>
        </p:blipFill>
        <p:spPr>
          <a:xfrm>
            <a:off x="7681912" y="1465262"/>
            <a:ext cx="4436918" cy="3335338"/>
          </a:xfrm>
          <a:prstGeom prst="rect">
            <a:avLst/>
          </a:prstGeom>
        </p:spPr>
      </p:pic>
      <p:sp>
        <p:nvSpPr>
          <p:cNvPr id="10" name="pole tekstowe 9">
            <a:extLst>
              <a:ext uri="{FF2B5EF4-FFF2-40B4-BE49-F238E27FC236}">
                <a16:creationId xmlns:a16="http://schemas.microsoft.com/office/drawing/2014/main" id="{8CE6F267-E0FF-4A1B-A995-832D72B16F7F}"/>
              </a:ext>
            </a:extLst>
          </p:cNvPr>
          <p:cNvSpPr txBox="1"/>
          <p:nvPr/>
        </p:nvSpPr>
        <p:spPr>
          <a:xfrm>
            <a:off x="7464447" y="4689315"/>
            <a:ext cx="4871847" cy="246221"/>
          </a:xfrm>
          <a:prstGeom prst="rect">
            <a:avLst/>
          </a:prstGeom>
          <a:noFill/>
        </p:spPr>
        <p:txBody>
          <a:bodyPr wrap="none" rtlCol="0">
            <a:spAutoFit/>
          </a:bodyPr>
          <a:lstStyle/>
          <a:p>
            <a:r>
              <a:rPr lang="pl-PL" sz="1000" dirty="0"/>
              <a:t>Source: </a:t>
            </a:r>
            <a:r>
              <a:rPr lang="en-US" sz="1000" dirty="0"/>
              <a:t>UNICEF (2005) </a:t>
            </a:r>
            <a:r>
              <a:rPr lang="en-US" sz="1000" i="1" dirty="0"/>
              <a:t>Useful Tools for Engaging Young People in Participatory Evaluation</a:t>
            </a:r>
            <a:endParaRPr lang="pl-PL" sz="1000" dirty="0"/>
          </a:p>
        </p:txBody>
      </p:sp>
    </p:spTree>
    <p:extLst>
      <p:ext uri="{BB962C8B-B14F-4D97-AF65-F5344CB8AC3E}">
        <p14:creationId xmlns:p14="http://schemas.microsoft.com/office/powerpoint/2010/main" val="18943695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2AA90E9-D19B-4F64-8495-ABC7C91996BC}"/>
              </a:ext>
            </a:extLst>
          </p:cNvPr>
          <p:cNvSpPr>
            <a:spLocks noGrp="1"/>
          </p:cNvSpPr>
          <p:nvPr>
            <p:ph type="title"/>
          </p:nvPr>
        </p:nvSpPr>
        <p:spPr>
          <a:xfrm>
            <a:off x="838200" y="365125"/>
            <a:ext cx="10515600" cy="1325563"/>
          </a:xfrm>
        </p:spPr>
        <p:txBody>
          <a:bodyPr>
            <a:normAutofit/>
          </a:bodyPr>
          <a:lstStyle/>
          <a:p>
            <a:r>
              <a:rPr lang="pl-PL" dirty="0"/>
              <a:t>Tools for </a:t>
            </a:r>
            <a:r>
              <a:rPr lang="pl-PL" dirty="0" err="1"/>
              <a:t>participatory</a:t>
            </a:r>
            <a:r>
              <a:rPr lang="pl-PL" dirty="0"/>
              <a:t> </a:t>
            </a:r>
            <a:r>
              <a:rPr lang="pl-PL" dirty="0" err="1"/>
              <a:t>research</a:t>
            </a:r>
            <a:br>
              <a:rPr lang="pl-PL" dirty="0"/>
            </a:br>
            <a:r>
              <a:rPr lang="pl-PL" dirty="0"/>
              <a:t>#14 </a:t>
            </a:r>
            <a:r>
              <a:rPr lang="pl-PL" dirty="0" err="1"/>
              <a:t>Quantitative</a:t>
            </a:r>
            <a:r>
              <a:rPr lang="pl-PL" dirty="0"/>
              <a:t> </a:t>
            </a:r>
            <a:r>
              <a:rPr lang="pl-PL" dirty="0" err="1"/>
              <a:t>evaluation</a:t>
            </a:r>
            <a:endParaRPr lang="pl-PL" dirty="0"/>
          </a:p>
        </p:txBody>
      </p:sp>
      <p:sp>
        <p:nvSpPr>
          <p:cNvPr id="3" name="Symbol zastępczy zawartości 2">
            <a:extLst>
              <a:ext uri="{FF2B5EF4-FFF2-40B4-BE49-F238E27FC236}">
                <a16:creationId xmlns:a16="http://schemas.microsoft.com/office/drawing/2014/main" id="{3EECCCF2-43C5-4CB2-A431-091487538A62}"/>
              </a:ext>
            </a:extLst>
          </p:cNvPr>
          <p:cNvSpPr>
            <a:spLocks noGrp="1"/>
          </p:cNvSpPr>
          <p:nvPr>
            <p:ph idx="1"/>
          </p:nvPr>
        </p:nvSpPr>
        <p:spPr>
          <a:xfrm>
            <a:off x="275304" y="1825624"/>
            <a:ext cx="7216878" cy="4566937"/>
          </a:xfrm>
        </p:spPr>
        <p:txBody>
          <a:bodyPr>
            <a:normAutofit fontScale="92500"/>
          </a:bodyPr>
          <a:lstStyle/>
          <a:p>
            <a:r>
              <a:rPr lang="pl-PL" dirty="0"/>
              <a:t>To </a:t>
            </a:r>
            <a:r>
              <a:rPr lang="pl-PL" dirty="0" err="1"/>
              <a:t>track</a:t>
            </a:r>
            <a:r>
              <a:rPr lang="pl-PL" dirty="0"/>
              <a:t> the </a:t>
            </a:r>
            <a:r>
              <a:rPr lang="pl-PL" dirty="0" err="1"/>
              <a:t>participants</a:t>
            </a:r>
            <a:r>
              <a:rPr lang="pl-PL" dirty="0"/>
              <a:t>’ </a:t>
            </a:r>
            <a:r>
              <a:rPr lang="pl-PL" dirty="0" err="1"/>
              <a:t>assessment</a:t>
            </a:r>
            <a:r>
              <a:rPr lang="pl-PL" dirty="0"/>
              <a:t> of the </a:t>
            </a:r>
            <a:r>
              <a:rPr lang="pl-PL" dirty="0" err="1"/>
              <a:t>results</a:t>
            </a:r>
            <a:r>
              <a:rPr lang="pl-PL" dirty="0"/>
              <a:t> </a:t>
            </a:r>
            <a:r>
              <a:rPr lang="pl-PL" dirty="0" err="1"/>
              <a:t>defined</a:t>
            </a:r>
            <a:r>
              <a:rPr lang="pl-PL" dirty="0"/>
              <a:t> for the </a:t>
            </a:r>
            <a:r>
              <a:rPr lang="pl-PL" dirty="0" err="1"/>
              <a:t>workshop</a:t>
            </a:r>
            <a:r>
              <a:rPr lang="pl-PL" dirty="0"/>
              <a:t> from the </a:t>
            </a:r>
            <a:r>
              <a:rPr lang="pl-PL" dirty="0" err="1"/>
              <a:t>beginning</a:t>
            </a:r>
            <a:r>
              <a:rPr lang="pl-PL" dirty="0"/>
              <a:t> to the end, and </a:t>
            </a:r>
            <a:r>
              <a:rPr lang="pl-PL" dirty="0" err="1"/>
              <a:t>including</a:t>
            </a:r>
            <a:r>
              <a:rPr lang="pl-PL" dirty="0"/>
              <a:t> </a:t>
            </a:r>
            <a:r>
              <a:rPr lang="pl-PL" dirty="0" err="1"/>
              <a:t>mid-points</a:t>
            </a:r>
            <a:r>
              <a:rPr lang="pl-PL" dirty="0"/>
              <a:t> as </a:t>
            </a:r>
            <a:r>
              <a:rPr lang="pl-PL" dirty="0" err="1"/>
              <a:t>well</a:t>
            </a:r>
            <a:r>
              <a:rPr lang="pl-PL" dirty="0"/>
              <a:t>.</a:t>
            </a:r>
          </a:p>
          <a:p>
            <a:r>
              <a:rPr lang="pl-PL" dirty="0" err="1"/>
              <a:t>Each</a:t>
            </a:r>
            <a:r>
              <a:rPr lang="pl-PL" dirty="0"/>
              <a:t> person </a:t>
            </a:r>
            <a:r>
              <a:rPr lang="pl-PL" dirty="0" err="1"/>
              <a:t>rates</a:t>
            </a:r>
            <a:r>
              <a:rPr lang="pl-PL" dirty="0"/>
              <a:t> </a:t>
            </a:r>
            <a:r>
              <a:rPr lang="pl-PL" dirty="0" err="1"/>
              <a:t>their</a:t>
            </a:r>
            <a:r>
              <a:rPr lang="pl-PL" dirty="0"/>
              <a:t> </a:t>
            </a:r>
            <a:r>
              <a:rPr lang="pl-PL" dirty="0" err="1"/>
              <a:t>own</a:t>
            </a:r>
            <a:r>
              <a:rPr lang="pl-PL" dirty="0"/>
              <a:t> </a:t>
            </a:r>
            <a:r>
              <a:rPr lang="pl-PL" dirty="0" err="1"/>
              <a:t>level</a:t>
            </a:r>
            <a:r>
              <a:rPr lang="pl-PL" dirty="0"/>
              <a:t> of </a:t>
            </a:r>
            <a:r>
              <a:rPr lang="pl-PL" dirty="0" err="1"/>
              <a:t>understanding</a:t>
            </a:r>
            <a:r>
              <a:rPr lang="pl-PL" dirty="0"/>
              <a:t> </a:t>
            </a:r>
            <a:r>
              <a:rPr lang="pl-PL" dirty="0" err="1"/>
              <a:t>at</a:t>
            </a:r>
            <a:r>
              <a:rPr lang="pl-PL" dirty="0"/>
              <a:t> </a:t>
            </a:r>
            <a:r>
              <a:rPr lang="pl-PL" dirty="0" err="1"/>
              <a:t>this</a:t>
            </a:r>
            <a:r>
              <a:rPr lang="pl-PL" dirty="0"/>
              <a:t> moment with </a:t>
            </a:r>
            <a:r>
              <a:rPr lang="pl-PL" dirty="0" err="1"/>
              <a:t>each</a:t>
            </a:r>
            <a:r>
              <a:rPr lang="pl-PL" dirty="0"/>
              <a:t> </a:t>
            </a:r>
            <a:r>
              <a:rPr lang="pl-PL" dirty="0" err="1"/>
              <a:t>respect</a:t>
            </a:r>
            <a:r>
              <a:rPr lang="pl-PL" dirty="0"/>
              <a:t> to </a:t>
            </a:r>
            <a:r>
              <a:rPr lang="pl-PL" dirty="0" err="1"/>
              <a:t>each</a:t>
            </a:r>
            <a:r>
              <a:rPr lang="pl-PL" dirty="0"/>
              <a:t> of </a:t>
            </a:r>
            <a:r>
              <a:rPr lang="pl-PL" dirty="0" err="1"/>
              <a:t>expected</a:t>
            </a:r>
            <a:r>
              <a:rPr lang="pl-PL" dirty="0"/>
              <a:t> </a:t>
            </a:r>
            <a:r>
              <a:rPr lang="pl-PL" dirty="0" err="1"/>
              <a:t>results</a:t>
            </a:r>
            <a:r>
              <a:rPr lang="pl-PL" dirty="0"/>
              <a:t>.</a:t>
            </a:r>
          </a:p>
          <a:p>
            <a:r>
              <a:rPr lang="pl-PL" dirty="0" err="1"/>
              <a:t>Ratings</a:t>
            </a:r>
            <a:r>
              <a:rPr lang="pl-PL" dirty="0"/>
              <a:t> </a:t>
            </a:r>
            <a:r>
              <a:rPr lang="pl-PL" dirty="0" err="1"/>
              <a:t>should</a:t>
            </a:r>
            <a:r>
              <a:rPr lang="pl-PL" dirty="0"/>
              <a:t> be </a:t>
            </a:r>
            <a:r>
              <a:rPr lang="pl-PL" dirty="0" err="1"/>
              <a:t>done</a:t>
            </a:r>
            <a:r>
              <a:rPr lang="pl-PL" dirty="0"/>
              <a:t> </a:t>
            </a:r>
            <a:r>
              <a:rPr lang="pl-PL" dirty="0" err="1"/>
              <a:t>at</a:t>
            </a:r>
            <a:r>
              <a:rPr lang="pl-PL" dirty="0"/>
              <a:t> </a:t>
            </a:r>
            <a:r>
              <a:rPr lang="pl-PL" dirty="0" err="1"/>
              <a:t>time</a:t>
            </a:r>
            <a:r>
              <a:rPr lang="pl-PL" dirty="0"/>
              <a:t> zero and </a:t>
            </a:r>
            <a:r>
              <a:rPr lang="pl-PL" dirty="0" err="1"/>
              <a:t>at</a:t>
            </a:r>
            <a:r>
              <a:rPr lang="pl-PL" dirty="0"/>
              <a:t> the end of the </a:t>
            </a:r>
            <a:r>
              <a:rPr lang="pl-PL" dirty="0" err="1"/>
              <a:t>workshop</a:t>
            </a:r>
            <a:r>
              <a:rPr lang="pl-PL" dirty="0"/>
              <a:t> (and </a:t>
            </a:r>
            <a:r>
              <a:rPr lang="pl-PL" dirty="0" err="1"/>
              <a:t>also</a:t>
            </a:r>
            <a:r>
              <a:rPr lang="pl-PL" dirty="0"/>
              <a:t> </a:t>
            </a:r>
            <a:r>
              <a:rPr lang="pl-PL" dirty="0" err="1"/>
              <a:t>at</a:t>
            </a:r>
            <a:r>
              <a:rPr lang="pl-PL" dirty="0"/>
              <a:t> </a:t>
            </a:r>
            <a:r>
              <a:rPr lang="pl-PL" dirty="0" err="1"/>
              <a:t>mid-points</a:t>
            </a:r>
            <a:r>
              <a:rPr lang="pl-PL" dirty="0"/>
              <a:t> </a:t>
            </a:r>
            <a:r>
              <a:rPr lang="pl-PL" dirty="0" err="1"/>
              <a:t>e.g</a:t>
            </a:r>
            <a:r>
              <a:rPr lang="pl-PL" dirty="0"/>
              <a:t>. </a:t>
            </a:r>
            <a:r>
              <a:rPr lang="pl-PL" dirty="0" err="1"/>
              <a:t>after</a:t>
            </a:r>
            <a:r>
              <a:rPr lang="pl-PL" dirty="0"/>
              <a:t> </a:t>
            </a:r>
            <a:r>
              <a:rPr lang="pl-PL" dirty="0" err="1"/>
              <a:t>each</a:t>
            </a:r>
            <a:r>
              <a:rPr lang="pl-PL" dirty="0"/>
              <a:t> </a:t>
            </a:r>
            <a:r>
              <a:rPr lang="pl-PL" dirty="0" err="1"/>
              <a:t>day</a:t>
            </a:r>
            <a:r>
              <a:rPr lang="pl-PL" dirty="0"/>
              <a:t> of the </a:t>
            </a:r>
            <a:r>
              <a:rPr lang="pl-PL" dirty="0" err="1"/>
              <a:t>workshop</a:t>
            </a:r>
            <a:r>
              <a:rPr lang="pl-PL" dirty="0"/>
              <a:t>).</a:t>
            </a:r>
          </a:p>
          <a:p>
            <a:r>
              <a:rPr lang="pl-PL" dirty="0" err="1"/>
              <a:t>Quick</a:t>
            </a:r>
            <a:r>
              <a:rPr lang="pl-PL" dirty="0"/>
              <a:t>, </a:t>
            </a:r>
            <a:r>
              <a:rPr lang="pl-PL" dirty="0" err="1"/>
              <a:t>quantitative</a:t>
            </a:r>
            <a:r>
              <a:rPr lang="pl-PL" dirty="0"/>
              <a:t>, </a:t>
            </a:r>
            <a:r>
              <a:rPr lang="pl-PL" dirty="0" err="1"/>
              <a:t>easy</a:t>
            </a:r>
            <a:r>
              <a:rPr lang="pl-PL" dirty="0"/>
              <a:t> to </a:t>
            </a:r>
            <a:r>
              <a:rPr lang="pl-PL" dirty="0" err="1"/>
              <a:t>analyse</a:t>
            </a:r>
            <a:r>
              <a:rPr lang="pl-PL" dirty="0"/>
              <a:t>.</a:t>
            </a:r>
          </a:p>
          <a:p>
            <a:r>
              <a:rPr lang="pl-PL" dirty="0" err="1"/>
              <a:t>Subjective</a:t>
            </a:r>
            <a:r>
              <a:rPr lang="pl-PL" dirty="0"/>
              <a:t> (</a:t>
            </a:r>
            <a:r>
              <a:rPr lang="pl-PL" dirty="0" err="1"/>
              <a:t>self-evaluation</a:t>
            </a:r>
            <a:r>
              <a:rPr lang="pl-PL" dirty="0"/>
              <a:t>).</a:t>
            </a:r>
          </a:p>
          <a:p>
            <a:endParaRPr lang="pl-PL" dirty="0"/>
          </a:p>
          <a:p>
            <a:endParaRPr lang="pl-PL" dirty="0"/>
          </a:p>
        </p:txBody>
      </p:sp>
      <p:pic>
        <p:nvPicPr>
          <p:cNvPr id="7" name="Obraz 6">
            <a:extLst>
              <a:ext uri="{FF2B5EF4-FFF2-40B4-BE49-F238E27FC236}">
                <a16:creationId xmlns:a16="http://schemas.microsoft.com/office/drawing/2014/main" id="{4A313680-6354-4EED-806F-DCE96DE5F863}"/>
              </a:ext>
            </a:extLst>
          </p:cNvPr>
          <p:cNvPicPr>
            <a:picLocks noChangeAspect="1"/>
          </p:cNvPicPr>
          <p:nvPr/>
        </p:nvPicPr>
        <p:blipFill>
          <a:blip r:embed="rId2"/>
          <a:stretch>
            <a:fillRect/>
          </a:stretch>
        </p:blipFill>
        <p:spPr>
          <a:xfrm>
            <a:off x="7859135" y="716097"/>
            <a:ext cx="4057561" cy="2640072"/>
          </a:xfrm>
          <a:prstGeom prst="rect">
            <a:avLst/>
          </a:prstGeom>
        </p:spPr>
      </p:pic>
      <p:pic>
        <p:nvPicPr>
          <p:cNvPr id="9" name="Obraz 8">
            <a:extLst>
              <a:ext uri="{FF2B5EF4-FFF2-40B4-BE49-F238E27FC236}">
                <a16:creationId xmlns:a16="http://schemas.microsoft.com/office/drawing/2014/main" id="{F02D09E3-1997-4AD1-A7FF-250D4E97CEBF}"/>
              </a:ext>
            </a:extLst>
          </p:cNvPr>
          <p:cNvPicPr>
            <a:picLocks noChangeAspect="1"/>
          </p:cNvPicPr>
          <p:nvPr/>
        </p:nvPicPr>
        <p:blipFill>
          <a:blip r:embed="rId3"/>
          <a:stretch>
            <a:fillRect/>
          </a:stretch>
        </p:blipFill>
        <p:spPr>
          <a:xfrm>
            <a:off x="8667447" y="3356169"/>
            <a:ext cx="2601686" cy="2473925"/>
          </a:xfrm>
          <a:prstGeom prst="rect">
            <a:avLst/>
          </a:prstGeom>
        </p:spPr>
      </p:pic>
      <p:sp>
        <p:nvSpPr>
          <p:cNvPr id="10" name="pole tekstowe 9">
            <a:extLst>
              <a:ext uri="{FF2B5EF4-FFF2-40B4-BE49-F238E27FC236}">
                <a16:creationId xmlns:a16="http://schemas.microsoft.com/office/drawing/2014/main" id="{6F0F97E3-C775-4F5E-9392-B210BBCD35E3}"/>
              </a:ext>
            </a:extLst>
          </p:cNvPr>
          <p:cNvSpPr txBox="1"/>
          <p:nvPr/>
        </p:nvSpPr>
        <p:spPr>
          <a:xfrm>
            <a:off x="7320153" y="5841919"/>
            <a:ext cx="4871847" cy="246221"/>
          </a:xfrm>
          <a:prstGeom prst="rect">
            <a:avLst/>
          </a:prstGeom>
          <a:noFill/>
        </p:spPr>
        <p:txBody>
          <a:bodyPr wrap="none" rtlCol="0">
            <a:spAutoFit/>
          </a:bodyPr>
          <a:lstStyle/>
          <a:p>
            <a:r>
              <a:rPr lang="pl-PL" sz="1000" dirty="0"/>
              <a:t>Source: </a:t>
            </a:r>
            <a:r>
              <a:rPr lang="en-US" sz="1000" dirty="0"/>
              <a:t>UNICEF (2005) </a:t>
            </a:r>
            <a:r>
              <a:rPr lang="en-US" sz="1000" i="1" dirty="0"/>
              <a:t>Useful Tools for Engaging Young People in Participatory Evaluation</a:t>
            </a:r>
            <a:endParaRPr lang="pl-PL" sz="1000" dirty="0"/>
          </a:p>
        </p:txBody>
      </p:sp>
    </p:spTree>
    <p:extLst>
      <p:ext uri="{BB962C8B-B14F-4D97-AF65-F5344CB8AC3E}">
        <p14:creationId xmlns:p14="http://schemas.microsoft.com/office/powerpoint/2010/main" val="1080237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8AF0290-AFA6-45C2-8486-3884D18D1FD1}"/>
              </a:ext>
            </a:extLst>
          </p:cNvPr>
          <p:cNvSpPr>
            <a:spLocks noGrp="1"/>
          </p:cNvSpPr>
          <p:nvPr>
            <p:ph type="title"/>
          </p:nvPr>
        </p:nvSpPr>
        <p:spPr/>
        <p:txBody>
          <a:bodyPr/>
          <a:lstStyle/>
          <a:p>
            <a:r>
              <a:rPr lang="pl-PL" dirty="0" err="1"/>
              <a:t>What</a:t>
            </a:r>
            <a:r>
              <a:rPr lang="pl-PL" dirty="0"/>
              <a:t> </a:t>
            </a:r>
            <a:r>
              <a:rPr lang="pl-PL" dirty="0" err="1"/>
              <a:t>is</a:t>
            </a:r>
            <a:r>
              <a:rPr lang="pl-PL" dirty="0"/>
              <a:t> Monitoring &amp; Evaluation?</a:t>
            </a:r>
          </a:p>
        </p:txBody>
      </p:sp>
      <p:sp>
        <p:nvSpPr>
          <p:cNvPr id="3" name="Symbol zastępczy zawartości 2">
            <a:extLst>
              <a:ext uri="{FF2B5EF4-FFF2-40B4-BE49-F238E27FC236}">
                <a16:creationId xmlns:a16="http://schemas.microsoft.com/office/drawing/2014/main" id="{D7A49305-19C3-4834-B813-467CC53017A3}"/>
              </a:ext>
            </a:extLst>
          </p:cNvPr>
          <p:cNvSpPr>
            <a:spLocks noGrp="1"/>
          </p:cNvSpPr>
          <p:nvPr>
            <p:ph idx="1"/>
          </p:nvPr>
        </p:nvSpPr>
        <p:spPr>
          <a:xfrm>
            <a:off x="269421" y="1825625"/>
            <a:ext cx="11397343" cy="4351338"/>
          </a:xfrm>
        </p:spPr>
        <p:txBody>
          <a:bodyPr>
            <a:normAutofit fontScale="92500" lnSpcReduction="20000"/>
          </a:bodyPr>
          <a:lstStyle/>
          <a:p>
            <a:pPr marL="0" indent="0" algn="ctr">
              <a:buNone/>
            </a:pPr>
            <a:r>
              <a:rPr lang="pl-PL" sz="3200" b="1" dirty="0">
                <a:effectLst>
                  <a:outerShdw blurRad="38100" dist="38100" dir="2700000" algn="tl">
                    <a:srgbClr val="000000">
                      <a:alpha val="43137"/>
                    </a:srgbClr>
                  </a:outerShdw>
                </a:effectLst>
              </a:rPr>
              <a:t>Monitoring</a:t>
            </a:r>
            <a:r>
              <a:rPr lang="pl-PL" sz="3200" dirty="0"/>
              <a:t> </a:t>
            </a:r>
            <a:r>
              <a:rPr lang="pl-PL" sz="3200" dirty="0" err="1"/>
              <a:t>is</a:t>
            </a:r>
            <a:r>
              <a:rPr lang="en-US" sz="3200" dirty="0"/>
              <a:t> a systematic process of keeping a close watch on a project’s progress, activities, and performance from start to </a:t>
            </a:r>
            <a:r>
              <a:rPr lang="en-US" sz="3200" dirty="0" err="1"/>
              <a:t>finis</a:t>
            </a:r>
            <a:r>
              <a:rPr lang="pl-PL" sz="3200" dirty="0"/>
              <a:t>h.</a:t>
            </a:r>
          </a:p>
          <a:p>
            <a:pPr marL="0" indent="0" algn="ctr">
              <a:buNone/>
            </a:pPr>
            <a:endParaRPr lang="pl-PL" sz="3200" dirty="0"/>
          </a:p>
          <a:p>
            <a:pPr marL="0" indent="0" algn="ctr">
              <a:buNone/>
            </a:pPr>
            <a:r>
              <a:rPr lang="pl-PL" sz="3200" b="1" dirty="0">
                <a:effectLst>
                  <a:outerShdw blurRad="38100" dist="38100" dir="2700000" algn="tl">
                    <a:srgbClr val="000000">
                      <a:alpha val="43137"/>
                    </a:srgbClr>
                  </a:outerShdw>
                </a:effectLst>
              </a:rPr>
              <a:t>E</a:t>
            </a:r>
            <a:r>
              <a:rPr lang="en-US" sz="3200" b="1" dirty="0">
                <a:effectLst>
                  <a:outerShdw blurRad="38100" dist="38100" dir="2700000" algn="tl">
                    <a:srgbClr val="000000">
                      <a:alpha val="43137"/>
                    </a:srgbClr>
                  </a:outerShdw>
                </a:effectLst>
              </a:rPr>
              <a:t>valuation </a:t>
            </a:r>
            <a:r>
              <a:rPr lang="en-US" sz="3200" dirty="0"/>
              <a:t>in its broadest sense refer</a:t>
            </a:r>
            <a:r>
              <a:rPr lang="pl-PL" sz="3200" dirty="0"/>
              <a:t>s</a:t>
            </a:r>
            <a:r>
              <a:rPr lang="en-US" sz="3200" dirty="0"/>
              <a:t> to any systematic process to judge merit, worth or significance by combining evidence and values.</a:t>
            </a:r>
            <a:endParaRPr lang="pl-PL" sz="3200" dirty="0"/>
          </a:p>
          <a:p>
            <a:pPr marL="0" indent="0" algn="ctr">
              <a:buNone/>
            </a:pPr>
            <a:endParaRPr lang="pl-PL" sz="3200" dirty="0"/>
          </a:p>
          <a:p>
            <a:pPr marL="0" indent="0" algn="ctr">
              <a:buNone/>
            </a:pPr>
            <a:r>
              <a:rPr lang="en-US" sz="3200" b="1" dirty="0">
                <a:effectLst>
                  <a:outerShdw blurRad="38100" dist="38100" dir="2700000" algn="tl">
                    <a:srgbClr val="000000">
                      <a:alpha val="43137"/>
                    </a:srgbClr>
                  </a:outerShdw>
                </a:effectLst>
              </a:rPr>
              <a:t>Monitoring and </a:t>
            </a:r>
            <a:r>
              <a:rPr lang="pl-PL" sz="3200" b="1" dirty="0">
                <a:effectLst>
                  <a:outerShdw blurRad="38100" dist="38100" dir="2700000" algn="tl">
                    <a:srgbClr val="000000">
                      <a:alpha val="43137"/>
                    </a:srgbClr>
                  </a:outerShdw>
                </a:effectLst>
              </a:rPr>
              <a:t>E</a:t>
            </a:r>
            <a:r>
              <a:rPr lang="en-US" sz="3200" b="1" dirty="0">
                <a:effectLst>
                  <a:outerShdw blurRad="38100" dist="38100" dir="2700000" algn="tl">
                    <a:srgbClr val="000000">
                      <a:alpha val="43137"/>
                    </a:srgbClr>
                  </a:outerShdw>
                </a:effectLst>
              </a:rPr>
              <a:t>valuation </a:t>
            </a:r>
            <a:r>
              <a:rPr lang="en-US" sz="3200" dirty="0"/>
              <a:t>(M&amp;E) are complementary processes that work together to provide a comprehensive understanding of program performance and impact</a:t>
            </a:r>
            <a:r>
              <a:rPr lang="pl-PL" sz="3200" dirty="0"/>
              <a:t>.</a:t>
            </a:r>
          </a:p>
          <a:p>
            <a:pPr marL="0" indent="0" algn="ctr">
              <a:buNone/>
            </a:pPr>
            <a:r>
              <a:rPr lang="en-US" sz="3200" dirty="0"/>
              <a:t> </a:t>
            </a:r>
            <a:endParaRPr lang="pl-PL" sz="3200" dirty="0"/>
          </a:p>
        </p:txBody>
      </p:sp>
    </p:spTree>
    <p:extLst>
      <p:ext uri="{BB962C8B-B14F-4D97-AF65-F5344CB8AC3E}">
        <p14:creationId xmlns:p14="http://schemas.microsoft.com/office/powerpoint/2010/main" val="17658469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2AA90E9-D19B-4F64-8495-ABC7C91996BC}"/>
              </a:ext>
            </a:extLst>
          </p:cNvPr>
          <p:cNvSpPr>
            <a:spLocks noGrp="1"/>
          </p:cNvSpPr>
          <p:nvPr>
            <p:ph type="title"/>
          </p:nvPr>
        </p:nvSpPr>
        <p:spPr>
          <a:xfrm>
            <a:off x="838200" y="365125"/>
            <a:ext cx="10515600" cy="1325563"/>
          </a:xfrm>
        </p:spPr>
        <p:txBody>
          <a:bodyPr>
            <a:normAutofit/>
          </a:bodyPr>
          <a:lstStyle/>
          <a:p>
            <a:r>
              <a:rPr lang="pl-PL"/>
              <a:t>Tools for participatory research</a:t>
            </a:r>
            <a:br>
              <a:rPr lang="pl-PL"/>
            </a:br>
            <a:r>
              <a:rPr lang="pl-PL"/>
              <a:t>#15 Process/ Product Evaluation</a:t>
            </a:r>
            <a:endParaRPr lang="pl-PL" dirty="0"/>
          </a:p>
        </p:txBody>
      </p:sp>
      <p:sp>
        <p:nvSpPr>
          <p:cNvPr id="3" name="Symbol zastępczy zawartości 2">
            <a:extLst>
              <a:ext uri="{FF2B5EF4-FFF2-40B4-BE49-F238E27FC236}">
                <a16:creationId xmlns:a16="http://schemas.microsoft.com/office/drawing/2014/main" id="{3EECCCF2-43C5-4CB2-A431-091487538A62}"/>
              </a:ext>
            </a:extLst>
          </p:cNvPr>
          <p:cNvSpPr>
            <a:spLocks noGrp="1"/>
          </p:cNvSpPr>
          <p:nvPr>
            <p:ph idx="1"/>
          </p:nvPr>
        </p:nvSpPr>
        <p:spPr>
          <a:xfrm>
            <a:off x="275304" y="1825624"/>
            <a:ext cx="7276660" cy="4566937"/>
          </a:xfrm>
        </p:spPr>
        <p:txBody>
          <a:bodyPr>
            <a:normAutofit fontScale="92500"/>
          </a:bodyPr>
          <a:lstStyle/>
          <a:p>
            <a:r>
              <a:rPr lang="pl-PL" dirty="0"/>
              <a:t>To </a:t>
            </a:r>
            <a:r>
              <a:rPr lang="pl-PL" dirty="0" err="1"/>
              <a:t>provide</a:t>
            </a:r>
            <a:r>
              <a:rPr lang="pl-PL" dirty="0"/>
              <a:t> a </a:t>
            </a:r>
            <a:r>
              <a:rPr lang="pl-PL" dirty="0" err="1"/>
              <a:t>quick</a:t>
            </a:r>
            <a:r>
              <a:rPr lang="pl-PL" dirty="0"/>
              <a:t>, </a:t>
            </a:r>
            <a:r>
              <a:rPr lang="pl-PL" dirty="0" err="1"/>
              <a:t>visual</a:t>
            </a:r>
            <a:r>
              <a:rPr lang="pl-PL" dirty="0"/>
              <a:t> </a:t>
            </a:r>
            <a:r>
              <a:rPr lang="pl-PL" dirty="0" err="1"/>
              <a:t>assessment</a:t>
            </a:r>
            <a:r>
              <a:rPr lang="pl-PL" dirty="0"/>
              <a:t> by the </a:t>
            </a:r>
            <a:r>
              <a:rPr lang="pl-PL" dirty="0" err="1"/>
              <a:t>participants</a:t>
            </a:r>
            <a:r>
              <a:rPr lang="pl-PL" dirty="0"/>
              <a:t> of the </a:t>
            </a:r>
            <a:r>
              <a:rPr lang="pl-PL" dirty="0" err="1"/>
              <a:t>overall</a:t>
            </a:r>
            <a:r>
              <a:rPr lang="pl-PL" dirty="0"/>
              <a:t> </a:t>
            </a:r>
            <a:r>
              <a:rPr lang="pl-PL" dirty="0" err="1"/>
              <a:t>quality</a:t>
            </a:r>
            <a:r>
              <a:rPr lang="pl-PL" dirty="0"/>
              <a:t> of a </a:t>
            </a:r>
            <a:r>
              <a:rPr lang="pl-PL" dirty="0" err="1"/>
              <a:t>workshop</a:t>
            </a:r>
            <a:r>
              <a:rPr lang="pl-PL" dirty="0"/>
              <a:t>/ </a:t>
            </a:r>
            <a:r>
              <a:rPr lang="pl-PL" dirty="0" err="1"/>
              <a:t>course</a:t>
            </a:r>
            <a:r>
              <a:rPr lang="pl-PL" dirty="0"/>
              <a:t> in </a:t>
            </a:r>
            <a:r>
              <a:rPr lang="pl-PL" dirty="0" err="1"/>
              <a:t>terms</a:t>
            </a:r>
            <a:r>
              <a:rPr lang="pl-PL" dirty="0"/>
              <a:t> of a </a:t>
            </a:r>
            <a:r>
              <a:rPr lang="pl-PL" dirty="0" err="1"/>
              <a:t>product</a:t>
            </a:r>
            <a:r>
              <a:rPr lang="pl-PL" dirty="0"/>
              <a:t> (learning) and </a:t>
            </a:r>
            <a:r>
              <a:rPr lang="pl-PL" dirty="0" err="1"/>
              <a:t>process</a:t>
            </a:r>
            <a:r>
              <a:rPr lang="pl-PL" dirty="0"/>
              <a:t> (team </a:t>
            </a:r>
            <a:r>
              <a:rPr lang="pl-PL" dirty="0" err="1"/>
              <a:t>spirit</a:t>
            </a:r>
            <a:r>
              <a:rPr lang="pl-PL" dirty="0"/>
              <a:t>, </a:t>
            </a:r>
            <a:r>
              <a:rPr lang="pl-PL" dirty="0" err="1"/>
              <a:t>inclusiveness</a:t>
            </a:r>
            <a:r>
              <a:rPr lang="pl-PL" dirty="0"/>
              <a:t>, </a:t>
            </a:r>
            <a:r>
              <a:rPr lang="pl-PL" dirty="0" err="1"/>
              <a:t>transparency</a:t>
            </a:r>
            <a:r>
              <a:rPr lang="pl-PL" dirty="0"/>
              <a:t>, </a:t>
            </a:r>
            <a:r>
              <a:rPr lang="pl-PL" dirty="0" err="1"/>
              <a:t>fun</a:t>
            </a:r>
            <a:r>
              <a:rPr lang="pl-PL" dirty="0"/>
              <a:t>, etc.).</a:t>
            </a:r>
          </a:p>
          <a:p>
            <a:r>
              <a:rPr lang="pl-PL" dirty="0"/>
              <a:t>Product = „How </a:t>
            </a:r>
            <a:r>
              <a:rPr lang="pl-PL" dirty="0" err="1"/>
              <a:t>useful</a:t>
            </a:r>
            <a:r>
              <a:rPr lang="pl-PL" dirty="0"/>
              <a:t>/</a:t>
            </a:r>
            <a:r>
              <a:rPr lang="pl-PL" dirty="0" err="1"/>
              <a:t>valuable</a:t>
            </a:r>
            <a:r>
              <a:rPr lang="pl-PL" dirty="0"/>
              <a:t> was </a:t>
            </a:r>
            <a:r>
              <a:rPr lang="pl-PL" dirty="0" err="1"/>
              <a:t>what</a:t>
            </a:r>
            <a:r>
              <a:rPr lang="pl-PL" dirty="0"/>
              <a:t> </a:t>
            </a:r>
            <a:r>
              <a:rPr lang="pl-PL" dirty="0" err="1"/>
              <a:t>you</a:t>
            </a:r>
            <a:r>
              <a:rPr lang="pl-PL" dirty="0"/>
              <a:t> </a:t>
            </a:r>
            <a:r>
              <a:rPr lang="pl-PL" dirty="0" err="1"/>
              <a:t>learned</a:t>
            </a:r>
            <a:r>
              <a:rPr lang="pl-PL" dirty="0"/>
              <a:t>?”</a:t>
            </a:r>
          </a:p>
          <a:p>
            <a:r>
              <a:rPr lang="pl-PL" dirty="0" err="1"/>
              <a:t>Process</a:t>
            </a:r>
            <a:r>
              <a:rPr lang="pl-PL" dirty="0"/>
              <a:t> = „</a:t>
            </a:r>
            <a:r>
              <a:rPr lang="pl-PL" dirty="0" err="1"/>
              <a:t>Did</a:t>
            </a:r>
            <a:r>
              <a:rPr lang="pl-PL" dirty="0"/>
              <a:t> </a:t>
            </a:r>
            <a:r>
              <a:rPr lang="pl-PL" dirty="0" err="1"/>
              <a:t>you</a:t>
            </a:r>
            <a:r>
              <a:rPr lang="pl-PL" dirty="0"/>
              <a:t> </a:t>
            </a:r>
            <a:r>
              <a:rPr lang="pl-PL" dirty="0" err="1"/>
              <a:t>enjoy</a:t>
            </a:r>
            <a:r>
              <a:rPr lang="pl-PL" dirty="0"/>
              <a:t> the </a:t>
            </a:r>
            <a:r>
              <a:rPr lang="pl-PL" dirty="0" err="1"/>
              <a:t>workshop</a:t>
            </a:r>
            <a:r>
              <a:rPr lang="pl-PL" dirty="0"/>
              <a:t>? Was </a:t>
            </a:r>
            <a:r>
              <a:rPr lang="pl-PL" dirty="0" err="1"/>
              <a:t>it</a:t>
            </a:r>
            <a:r>
              <a:rPr lang="pl-PL" dirty="0"/>
              <a:t> inclusive?, </a:t>
            </a:r>
            <a:r>
              <a:rPr lang="pl-PL" dirty="0" err="1"/>
              <a:t>Did</a:t>
            </a:r>
            <a:r>
              <a:rPr lang="pl-PL" dirty="0"/>
              <a:t> </a:t>
            </a:r>
            <a:r>
              <a:rPr lang="pl-PL" dirty="0" err="1"/>
              <a:t>it</a:t>
            </a:r>
            <a:r>
              <a:rPr lang="pl-PL" dirty="0"/>
              <a:t> </a:t>
            </a:r>
            <a:r>
              <a:rPr lang="pl-PL" dirty="0" err="1"/>
              <a:t>bulid</a:t>
            </a:r>
            <a:r>
              <a:rPr lang="pl-PL" dirty="0"/>
              <a:t> team </a:t>
            </a:r>
            <a:r>
              <a:rPr lang="pl-PL" dirty="0" err="1"/>
              <a:t>spirit</a:t>
            </a:r>
            <a:r>
              <a:rPr lang="pl-PL" dirty="0"/>
              <a:t>?”</a:t>
            </a:r>
          </a:p>
          <a:p>
            <a:r>
              <a:rPr lang="pl-PL" dirty="0"/>
              <a:t>Fast and </a:t>
            </a:r>
            <a:r>
              <a:rPr lang="pl-PL" dirty="0" err="1"/>
              <a:t>highly</a:t>
            </a:r>
            <a:r>
              <a:rPr lang="pl-PL" dirty="0"/>
              <a:t> </a:t>
            </a:r>
            <a:r>
              <a:rPr lang="pl-PL" dirty="0" err="1"/>
              <a:t>visual</a:t>
            </a:r>
            <a:r>
              <a:rPr lang="pl-PL" dirty="0"/>
              <a:t>. The </a:t>
            </a:r>
            <a:r>
              <a:rPr lang="pl-PL" dirty="0" err="1"/>
              <a:t>results</a:t>
            </a:r>
            <a:r>
              <a:rPr lang="pl-PL" dirty="0"/>
              <a:t> </a:t>
            </a:r>
            <a:r>
              <a:rPr lang="pl-PL" dirty="0" err="1"/>
              <a:t>provides</a:t>
            </a:r>
            <a:r>
              <a:rPr lang="pl-PL" dirty="0"/>
              <a:t> a </a:t>
            </a:r>
            <a:r>
              <a:rPr lang="pl-PL" dirty="0" err="1"/>
              <a:t>good</a:t>
            </a:r>
            <a:r>
              <a:rPr lang="pl-PL" dirty="0"/>
              <a:t> </a:t>
            </a:r>
            <a:r>
              <a:rPr lang="pl-PL" dirty="0" err="1"/>
              <a:t>synthesis</a:t>
            </a:r>
            <a:r>
              <a:rPr lang="pl-PL" dirty="0"/>
              <a:t> on the </a:t>
            </a:r>
            <a:r>
              <a:rPr lang="pl-PL" dirty="0" err="1"/>
              <a:t>group’s</a:t>
            </a:r>
            <a:r>
              <a:rPr lang="pl-PL" dirty="0"/>
              <a:t> </a:t>
            </a:r>
            <a:r>
              <a:rPr lang="pl-PL" dirty="0" err="1"/>
              <a:t>assessment</a:t>
            </a:r>
            <a:r>
              <a:rPr lang="pl-PL" dirty="0"/>
              <a:t> of the </a:t>
            </a:r>
            <a:r>
              <a:rPr lang="pl-PL" dirty="0" err="1"/>
              <a:t>workshop</a:t>
            </a:r>
            <a:r>
              <a:rPr lang="pl-PL" dirty="0"/>
              <a:t>/</a:t>
            </a:r>
            <a:r>
              <a:rPr lang="pl-PL" dirty="0" err="1"/>
              <a:t>course</a:t>
            </a:r>
            <a:r>
              <a:rPr lang="pl-PL" dirty="0"/>
              <a:t>.</a:t>
            </a:r>
          </a:p>
          <a:p>
            <a:endParaRPr lang="pl-PL" dirty="0"/>
          </a:p>
          <a:p>
            <a:endParaRPr lang="pl-PL" dirty="0"/>
          </a:p>
          <a:p>
            <a:endParaRPr lang="pl-PL" dirty="0"/>
          </a:p>
        </p:txBody>
      </p:sp>
      <p:pic>
        <p:nvPicPr>
          <p:cNvPr id="4" name="Obraz 3">
            <a:extLst>
              <a:ext uri="{FF2B5EF4-FFF2-40B4-BE49-F238E27FC236}">
                <a16:creationId xmlns:a16="http://schemas.microsoft.com/office/drawing/2014/main" id="{836FB8AF-7EE5-41B5-8E97-C54E50F6E293}"/>
              </a:ext>
            </a:extLst>
          </p:cNvPr>
          <p:cNvPicPr>
            <a:picLocks noChangeAspect="1"/>
          </p:cNvPicPr>
          <p:nvPr/>
        </p:nvPicPr>
        <p:blipFill>
          <a:blip r:embed="rId2"/>
          <a:stretch>
            <a:fillRect/>
          </a:stretch>
        </p:blipFill>
        <p:spPr>
          <a:xfrm>
            <a:off x="8280400" y="922133"/>
            <a:ext cx="3708400" cy="4772458"/>
          </a:xfrm>
          <a:prstGeom prst="rect">
            <a:avLst/>
          </a:prstGeom>
        </p:spPr>
      </p:pic>
      <p:sp>
        <p:nvSpPr>
          <p:cNvPr id="8" name="pole tekstowe 7">
            <a:extLst>
              <a:ext uri="{FF2B5EF4-FFF2-40B4-BE49-F238E27FC236}">
                <a16:creationId xmlns:a16="http://schemas.microsoft.com/office/drawing/2014/main" id="{984A5962-8A4D-4B36-91E6-16A7625E96F3}"/>
              </a:ext>
            </a:extLst>
          </p:cNvPr>
          <p:cNvSpPr txBox="1"/>
          <p:nvPr/>
        </p:nvSpPr>
        <p:spPr>
          <a:xfrm>
            <a:off x="7492182" y="5694591"/>
            <a:ext cx="4871847" cy="246221"/>
          </a:xfrm>
          <a:prstGeom prst="rect">
            <a:avLst/>
          </a:prstGeom>
          <a:noFill/>
        </p:spPr>
        <p:txBody>
          <a:bodyPr wrap="none" rtlCol="0">
            <a:spAutoFit/>
          </a:bodyPr>
          <a:lstStyle/>
          <a:p>
            <a:r>
              <a:rPr lang="pl-PL" sz="1000" dirty="0"/>
              <a:t>Source: </a:t>
            </a:r>
            <a:r>
              <a:rPr lang="en-US" sz="1000" dirty="0"/>
              <a:t>UNICEF (2005) </a:t>
            </a:r>
            <a:r>
              <a:rPr lang="en-US" sz="1000" i="1" dirty="0"/>
              <a:t>Useful Tools for Engaging Young People in Participatory Evaluation</a:t>
            </a:r>
            <a:endParaRPr lang="pl-PL" sz="1000" dirty="0"/>
          </a:p>
        </p:txBody>
      </p:sp>
    </p:spTree>
    <p:extLst>
      <p:ext uri="{BB962C8B-B14F-4D97-AF65-F5344CB8AC3E}">
        <p14:creationId xmlns:p14="http://schemas.microsoft.com/office/powerpoint/2010/main" val="42934393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E2375168-E250-4D2C-882B-1BC04B04E5AE}"/>
              </a:ext>
            </a:extLst>
          </p:cNvPr>
          <p:cNvSpPr>
            <a:spLocks noGrp="1"/>
          </p:cNvSpPr>
          <p:nvPr>
            <p:ph idx="1"/>
          </p:nvPr>
        </p:nvSpPr>
        <p:spPr>
          <a:xfrm>
            <a:off x="838200" y="1257300"/>
            <a:ext cx="10515600" cy="4919663"/>
          </a:xfrm>
        </p:spPr>
        <p:txBody>
          <a:bodyPr>
            <a:normAutofit/>
          </a:bodyPr>
          <a:lstStyle/>
          <a:p>
            <a:pPr marL="0" indent="0" algn="ctr">
              <a:spcBef>
                <a:spcPts val="1800"/>
              </a:spcBef>
              <a:spcAft>
                <a:spcPts val="1200"/>
              </a:spcAft>
              <a:buNone/>
            </a:pPr>
            <a:r>
              <a:rPr lang="pl-PL" sz="5400" dirty="0" err="1"/>
              <a:t>Phase</a:t>
            </a:r>
            <a:r>
              <a:rPr lang="pl-PL" sz="5400" dirty="0"/>
              <a:t> V</a:t>
            </a:r>
            <a:r>
              <a:rPr lang="en-US" sz="5400" dirty="0"/>
              <a:t>:</a:t>
            </a:r>
            <a:r>
              <a:rPr lang="pl-PL" sz="5400" dirty="0"/>
              <a:t> Monitoring &amp; Evaluation</a:t>
            </a:r>
          </a:p>
          <a:p>
            <a:pPr marL="0" indent="0" algn="ctr">
              <a:spcBef>
                <a:spcPts val="1800"/>
              </a:spcBef>
              <a:spcAft>
                <a:spcPts val="1200"/>
              </a:spcAft>
              <a:buNone/>
            </a:pPr>
            <a:br>
              <a:rPr lang="pl-PL" sz="5400" dirty="0"/>
            </a:br>
            <a:r>
              <a:rPr lang="pl-PL" sz="5400" i="1" dirty="0" err="1"/>
              <a:t>Survey</a:t>
            </a:r>
            <a:endParaRPr lang="pl-PL" sz="5400" i="1" dirty="0"/>
          </a:p>
          <a:p>
            <a:pPr marL="0" indent="0" algn="ctr">
              <a:buNone/>
            </a:pPr>
            <a:r>
              <a:rPr lang="pl-PL" sz="3200" i="1" dirty="0"/>
              <a:t>10 </a:t>
            </a:r>
            <a:r>
              <a:rPr lang="pl-PL" sz="3200" i="1" dirty="0" err="1"/>
              <a:t>minutes</a:t>
            </a:r>
            <a:endParaRPr lang="pl-PL" sz="3200" i="1" dirty="0"/>
          </a:p>
        </p:txBody>
      </p:sp>
    </p:spTree>
    <p:extLst>
      <p:ext uri="{BB962C8B-B14F-4D97-AF65-F5344CB8AC3E}">
        <p14:creationId xmlns:p14="http://schemas.microsoft.com/office/powerpoint/2010/main" val="14653653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E2375168-E250-4D2C-882B-1BC04B04E5AE}"/>
              </a:ext>
            </a:extLst>
          </p:cNvPr>
          <p:cNvSpPr>
            <a:spLocks noGrp="1"/>
          </p:cNvSpPr>
          <p:nvPr>
            <p:ph idx="1"/>
          </p:nvPr>
        </p:nvSpPr>
        <p:spPr/>
        <p:txBody>
          <a:bodyPr>
            <a:normAutofit/>
          </a:bodyPr>
          <a:lstStyle/>
          <a:p>
            <a:pPr marL="0" indent="0" algn="ctr">
              <a:buNone/>
            </a:pPr>
            <a:r>
              <a:rPr lang="pl-PL" sz="5400" dirty="0" err="1"/>
              <a:t>Phase</a:t>
            </a:r>
            <a:r>
              <a:rPr lang="pl-PL" sz="5400" dirty="0"/>
              <a:t> V</a:t>
            </a:r>
            <a:r>
              <a:rPr lang="en-US" sz="5400" dirty="0"/>
              <a:t>:</a:t>
            </a:r>
            <a:r>
              <a:rPr lang="pl-PL" sz="5400" dirty="0"/>
              <a:t> Monitoring &amp; Evaluation</a:t>
            </a:r>
            <a:br>
              <a:rPr lang="pl-PL" sz="5400" dirty="0"/>
            </a:br>
            <a:endParaRPr lang="pl-PL" sz="5400" dirty="0"/>
          </a:p>
          <a:p>
            <a:pPr marL="0" indent="0" algn="ctr">
              <a:buNone/>
            </a:pPr>
            <a:r>
              <a:rPr lang="pl-PL" sz="5400" i="1" dirty="0" err="1"/>
              <a:t>Exercise</a:t>
            </a:r>
            <a:r>
              <a:rPr lang="pl-PL" sz="5400" i="1" dirty="0"/>
              <a:t> in </a:t>
            </a:r>
            <a:r>
              <a:rPr lang="pl-PL" sz="5400" i="1" dirty="0" err="1"/>
              <a:t>breakout</a:t>
            </a:r>
            <a:r>
              <a:rPr lang="pl-PL" sz="5400" i="1" dirty="0"/>
              <a:t> </a:t>
            </a:r>
            <a:r>
              <a:rPr lang="pl-PL" sz="5400" i="1" dirty="0" err="1"/>
              <a:t>rooms</a:t>
            </a:r>
            <a:endParaRPr lang="pl-PL" sz="5400" i="1" dirty="0"/>
          </a:p>
          <a:p>
            <a:pPr marL="0" indent="0" algn="ctr">
              <a:buNone/>
            </a:pPr>
            <a:r>
              <a:rPr lang="pl-PL" sz="3200" i="1" dirty="0"/>
              <a:t>30 </a:t>
            </a:r>
            <a:r>
              <a:rPr lang="pl-PL" sz="3200" i="1" dirty="0" err="1"/>
              <a:t>minutes</a:t>
            </a:r>
            <a:endParaRPr lang="pl-PL" sz="3200" i="1" dirty="0"/>
          </a:p>
        </p:txBody>
      </p:sp>
    </p:spTree>
    <p:extLst>
      <p:ext uri="{BB962C8B-B14F-4D97-AF65-F5344CB8AC3E}">
        <p14:creationId xmlns:p14="http://schemas.microsoft.com/office/powerpoint/2010/main" val="27944409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FE19F4E-5F43-48E4-90B0-4B2FEE3A2481}"/>
              </a:ext>
            </a:extLst>
          </p:cNvPr>
          <p:cNvSpPr>
            <a:spLocks noGrp="1"/>
          </p:cNvSpPr>
          <p:nvPr>
            <p:ph type="title"/>
          </p:nvPr>
        </p:nvSpPr>
        <p:spPr/>
        <p:txBody>
          <a:bodyPr/>
          <a:lstStyle/>
          <a:p>
            <a:r>
              <a:rPr lang="pl-PL" dirty="0" err="1"/>
              <a:t>Phase</a:t>
            </a:r>
            <a:r>
              <a:rPr lang="pl-PL" dirty="0"/>
              <a:t> V</a:t>
            </a:r>
            <a:r>
              <a:rPr lang="en-US" dirty="0"/>
              <a:t>:</a:t>
            </a:r>
            <a:r>
              <a:rPr lang="pl-PL" dirty="0"/>
              <a:t> Monitoring &amp; Evaluation</a:t>
            </a:r>
            <a:br>
              <a:rPr lang="pl-PL" dirty="0"/>
            </a:br>
            <a:r>
              <a:rPr lang="pl-PL" dirty="0" err="1"/>
              <a:t>Exercise</a:t>
            </a:r>
            <a:r>
              <a:rPr lang="pl-PL" dirty="0"/>
              <a:t> in </a:t>
            </a:r>
            <a:r>
              <a:rPr lang="pl-PL" dirty="0" err="1"/>
              <a:t>breakout</a:t>
            </a:r>
            <a:r>
              <a:rPr lang="pl-PL" dirty="0"/>
              <a:t> </a:t>
            </a:r>
            <a:r>
              <a:rPr lang="pl-PL" dirty="0" err="1"/>
              <a:t>rooms</a:t>
            </a:r>
            <a:endParaRPr lang="pl-PL" dirty="0"/>
          </a:p>
        </p:txBody>
      </p:sp>
      <p:sp>
        <p:nvSpPr>
          <p:cNvPr id="3" name="Symbol zastępczy zawartości 2">
            <a:extLst>
              <a:ext uri="{FF2B5EF4-FFF2-40B4-BE49-F238E27FC236}">
                <a16:creationId xmlns:a16="http://schemas.microsoft.com/office/drawing/2014/main" id="{A0D60847-27BD-4A7D-A46D-ECD69CE0C718}"/>
              </a:ext>
            </a:extLst>
          </p:cNvPr>
          <p:cNvSpPr>
            <a:spLocks noGrp="1"/>
          </p:cNvSpPr>
          <p:nvPr>
            <p:ph idx="1"/>
          </p:nvPr>
        </p:nvSpPr>
        <p:spPr/>
        <p:txBody>
          <a:bodyPr/>
          <a:lstStyle/>
          <a:p>
            <a:pPr lvl="0"/>
            <a:r>
              <a:rPr lang="en-US" dirty="0"/>
              <a:t> </a:t>
            </a:r>
            <a:r>
              <a:rPr lang="pl-PL" dirty="0"/>
              <a:t>T</a:t>
            </a:r>
            <a:r>
              <a:rPr lang="en-US" dirty="0"/>
              <a:t>he breakout room</a:t>
            </a:r>
            <a:r>
              <a:rPr lang="pl-PL" dirty="0"/>
              <a:t>s</a:t>
            </a:r>
            <a:r>
              <a:rPr lang="en-US" dirty="0"/>
              <a:t> will be </a:t>
            </a:r>
            <a:r>
              <a:rPr lang="pl-PL" dirty="0"/>
              <a:t>for </a:t>
            </a:r>
            <a:r>
              <a:rPr lang="pl-PL" dirty="0" err="1"/>
              <a:t>summarizing</a:t>
            </a:r>
            <a:r>
              <a:rPr lang="pl-PL" dirty="0"/>
              <a:t> </a:t>
            </a:r>
            <a:r>
              <a:rPr lang="pl-PL" dirty="0" err="1"/>
              <a:t>general</a:t>
            </a:r>
            <a:r>
              <a:rPr lang="pl-PL" dirty="0"/>
              <a:t> </a:t>
            </a:r>
            <a:r>
              <a:rPr lang="pl-PL" dirty="0" err="1"/>
              <a:t>feelings</a:t>
            </a:r>
            <a:r>
              <a:rPr lang="pl-PL" dirty="0"/>
              <a:t> </a:t>
            </a:r>
            <a:r>
              <a:rPr lang="pl-PL" dirty="0" err="1"/>
              <a:t>regarding</a:t>
            </a:r>
            <a:r>
              <a:rPr lang="pl-PL" dirty="0"/>
              <a:t> the </a:t>
            </a:r>
            <a:r>
              <a:rPr lang="pl-PL" dirty="0" err="1"/>
              <a:t>entire</a:t>
            </a:r>
            <a:r>
              <a:rPr lang="pl-PL" dirty="0"/>
              <a:t> AESOP4FOOD </a:t>
            </a:r>
            <a:r>
              <a:rPr lang="pl-PL" dirty="0" err="1"/>
              <a:t>course</a:t>
            </a:r>
            <a:r>
              <a:rPr lang="pl-PL" dirty="0"/>
              <a:t> and</a:t>
            </a:r>
            <a:r>
              <a:rPr lang="en-US" dirty="0"/>
              <a:t> preparing the ideas on the </a:t>
            </a:r>
            <a:r>
              <a:rPr lang="pl-PL" dirty="0"/>
              <a:t>f</a:t>
            </a:r>
            <a:r>
              <a:rPr lang="en-US" dirty="0" err="1"/>
              <a:t>inal</a:t>
            </a:r>
            <a:r>
              <a:rPr lang="en-US" dirty="0"/>
              <a:t> presentation </a:t>
            </a:r>
            <a:r>
              <a:rPr lang="pl-PL" dirty="0"/>
              <a:t>(</a:t>
            </a:r>
            <a:r>
              <a:rPr lang="en-US" dirty="0"/>
              <a:t>each student team </a:t>
            </a:r>
            <a:r>
              <a:rPr lang="pl-PL" dirty="0" err="1"/>
              <a:t>are</a:t>
            </a:r>
            <a:r>
              <a:rPr lang="pl-PL" dirty="0"/>
              <a:t> </a:t>
            </a:r>
            <a:r>
              <a:rPr lang="pl-PL" dirty="0" err="1"/>
              <a:t>asked</a:t>
            </a:r>
            <a:r>
              <a:rPr lang="pl-PL" dirty="0"/>
              <a:t> to </a:t>
            </a:r>
            <a:r>
              <a:rPr lang="en-US" dirty="0"/>
              <a:t>give an overview of the main elements of each phase and conclude with a reflection</a:t>
            </a:r>
            <a:r>
              <a:rPr lang="pl-PL" dirty="0"/>
              <a:t>)</a:t>
            </a:r>
            <a:r>
              <a:rPr lang="en-US" dirty="0"/>
              <a:t>.</a:t>
            </a:r>
            <a:endParaRPr lang="pl-PL" dirty="0"/>
          </a:p>
          <a:p>
            <a:pPr lvl="0"/>
            <a:r>
              <a:rPr lang="en-US" dirty="0"/>
              <a:t>We will use a </a:t>
            </a:r>
            <a:r>
              <a:rPr lang="en-US" dirty="0" err="1"/>
              <a:t>padlet</a:t>
            </a:r>
            <a:r>
              <a:rPr lang="en-US" dirty="0"/>
              <a:t> for the discussion</a:t>
            </a:r>
            <a:r>
              <a:rPr lang="pl-PL" dirty="0"/>
              <a:t>.</a:t>
            </a:r>
          </a:p>
          <a:p>
            <a:pPr lvl="0"/>
            <a:endParaRPr lang="pl-PL" dirty="0"/>
          </a:p>
          <a:p>
            <a:pPr marL="0" lvl="0" indent="0">
              <a:buNone/>
            </a:pPr>
            <a:endParaRPr lang="pl-PL" dirty="0"/>
          </a:p>
          <a:p>
            <a:endParaRPr lang="pl-PL" dirty="0"/>
          </a:p>
        </p:txBody>
      </p:sp>
    </p:spTree>
    <p:extLst>
      <p:ext uri="{BB962C8B-B14F-4D97-AF65-F5344CB8AC3E}">
        <p14:creationId xmlns:p14="http://schemas.microsoft.com/office/powerpoint/2010/main" val="42378589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FE19F4E-5F43-48E4-90B0-4B2FEE3A2481}"/>
              </a:ext>
            </a:extLst>
          </p:cNvPr>
          <p:cNvSpPr>
            <a:spLocks noGrp="1"/>
          </p:cNvSpPr>
          <p:nvPr>
            <p:ph type="title"/>
          </p:nvPr>
        </p:nvSpPr>
        <p:spPr/>
        <p:txBody>
          <a:bodyPr/>
          <a:lstStyle/>
          <a:p>
            <a:r>
              <a:rPr lang="pl-PL" dirty="0" err="1"/>
              <a:t>Phase</a:t>
            </a:r>
            <a:r>
              <a:rPr lang="pl-PL" dirty="0"/>
              <a:t> V</a:t>
            </a:r>
            <a:r>
              <a:rPr lang="en-US" dirty="0"/>
              <a:t>:</a:t>
            </a:r>
            <a:r>
              <a:rPr lang="pl-PL" dirty="0"/>
              <a:t> Monitoring &amp; Evaluation</a:t>
            </a:r>
            <a:br>
              <a:rPr lang="pl-PL" dirty="0"/>
            </a:br>
            <a:r>
              <a:rPr lang="pl-PL" dirty="0" err="1"/>
              <a:t>Exercise</a:t>
            </a:r>
            <a:r>
              <a:rPr lang="pl-PL" dirty="0"/>
              <a:t> in </a:t>
            </a:r>
            <a:r>
              <a:rPr lang="pl-PL" dirty="0" err="1"/>
              <a:t>breakout</a:t>
            </a:r>
            <a:r>
              <a:rPr lang="pl-PL" dirty="0"/>
              <a:t> </a:t>
            </a:r>
            <a:r>
              <a:rPr lang="pl-PL" dirty="0" err="1"/>
              <a:t>rooms</a:t>
            </a:r>
            <a:endParaRPr lang="pl-PL" dirty="0"/>
          </a:p>
        </p:txBody>
      </p:sp>
      <p:sp>
        <p:nvSpPr>
          <p:cNvPr id="3" name="Symbol zastępczy zawartości 2">
            <a:extLst>
              <a:ext uri="{FF2B5EF4-FFF2-40B4-BE49-F238E27FC236}">
                <a16:creationId xmlns:a16="http://schemas.microsoft.com/office/drawing/2014/main" id="{A0D60847-27BD-4A7D-A46D-ECD69CE0C718}"/>
              </a:ext>
            </a:extLst>
          </p:cNvPr>
          <p:cNvSpPr>
            <a:spLocks noGrp="1"/>
          </p:cNvSpPr>
          <p:nvPr>
            <p:ph idx="1"/>
          </p:nvPr>
        </p:nvSpPr>
        <p:spPr>
          <a:xfrm>
            <a:off x="81643" y="1825625"/>
            <a:ext cx="11862707" cy="4362904"/>
          </a:xfrm>
        </p:spPr>
        <p:txBody>
          <a:bodyPr>
            <a:normAutofit fontScale="85000" lnSpcReduction="10000"/>
          </a:bodyPr>
          <a:lstStyle/>
          <a:p>
            <a:pPr marL="0" indent="0">
              <a:spcAft>
                <a:spcPts val="600"/>
              </a:spcAft>
              <a:buNone/>
            </a:pPr>
            <a:r>
              <a:rPr lang="pl-PL" dirty="0"/>
              <a:t>I – The </a:t>
            </a:r>
            <a:r>
              <a:rPr lang="pl-PL" dirty="0" err="1"/>
              <a:t>students</a:t>
            </a:r>
            <a:r>
              <a:rPr lang="pl-PL" dirty="0"/>
              <a:t> </a:t>
            </a:r>
            <a:r>
              <a:rPr lang="pl-PL" dirty="0" err="1"/>
              <a:t>address</a:t>
            </a:r>
            <a:r>
              <a:rPr lang="pl-PL" dirty="0"/>
              <a:t> the </a:t>
            </a:r>
            <a:r>
              <a:rPr lang="pl-PL" dirty="0" err="1"/>
              <a:t>folowing</a:t>
            </a:r>
            <a:r>
              <a:rPr lang="pl-PL" dirty="0"/>
              <a:t> </a:t>
            </a:r>
            <a:r>
              <a:rPr lang="pl-PL" dirty="0" err="1"/>
              <a:t>questions</a:t>
            </a:r>
            <a:r>
              <a:rPr lang="pl-PL" dirty="0"/>
              <a:t>: (</a:t>
            </a:r>
            <a:r>
              <a:rPr lang="pl-PL" dirty="0" err="1"/>
              <a:t>you</a:t>
            </a:r>
            <a:r>
              <a:rPr lang="pl-PL" dirty="0"/>
              <a:t> </a:t>
            </a:r>
            <a:r>
              <a:rPr lang="pl-PL" dirty="0" err="1"/>
              <a:t>can</a:t>
            </a:r>
            <a:r>
              <a:rPr lang="pl-PL" dirty="0"/>
              <a:t> </a:t>
            </a:r>
            <a:r>
              <a:rPr lang="pl-PL" dirty="0" err="1"/>
              <a:t>select</a:t>
            </a:r>
            <a:r>
              <a:rPr lang="pl-PL" dirty="0"/>
              <a:t> 3 </a:t>
            </a:r>
            <a:r>
              <a:rPr lang="pl-PL" dirty="0" err="1"/>
              <a:t>or</a:t>
            </a:r>
            <a:r>
              <a:rPr lang="pl-PL" dirty="0"/>
              <a:t> 4 and </a:t>
            </a:r>
            <a:r>
              <a:rPr lang="pl-PL" dirty="0" err="1"/>
              <a:t>share</a:t>
            </a:r>
            <a:r>
              <a:rPr lang="pl-PL" dirty="0"/>
              <a:t> </a:t>
            </a:r>
            <a:r>
              <a:rPr lang="pl-PL" dirty="0" err="1"/>
              <a:t>reflections</a:t>
            </a:r>
            <a:r>
              <a:rPr lang="pl-PL" dirty="0"/>
              <a:t>)</a:t>
            </a:r>
          </a:p>
          <a:p>
            <a:pPr marL="971550" lvl="1" indent="-514350">
              <a:buFont typeface="+mj-lt"/>
              <a:buAutoNum type="arabicParenR"/>
            </a:pPr>
            <a:r>
              <a:rPr lang="en-US" sz="1700" dirty="0"/>
              <a:t>What did you like most about the AESOP4FOOD course?</a:t>
            </a:r>
            <a:endParaRPr lang="pl-PL" sz="1700" dirty="0"/>
          </a:p>
          <a:p>
            <a:pPr marL="971550" lvl="1" indent="-514350">
              <a:buFont typeface="+mj-lt"/>
              <a:buAutoNum type="arabicParenR"/>
            </a:pPr>
            <a:r>
              <a:rPr lang="en-US" sz="1700" dirty="0"/>
              <a:t>What did you like least about the AESOP4FOOD course?</a:t>
            </a:r>
            <a:endParaRPr lang="pl-PL" sz="1700" dirty="0"/>
          </a:p>
          <a:p>
            <a:pPr marL="971550" lvl="1" indent="-514350">
              <a:buFont typeface="+mj-lt"/>
              <a:buAutoNum type="arabicParenR"/>
            </a:pPr>
            <a:r>
              <a:rPr lang="en-US" sz="1700" dirty="0"/>
              <a:t>What will you take home?</a:t>
            </a:r>
            <a:endParaRPr lang="pl-PL" sz="1700" dirty="0"/>
          </a:p>
          <a:p>
            <a:pPr marL="971550" lvl="1" indent="-514350">
              <a:buFont typeface="+mj-lt"/>
              <a:buAutoNum type="arabicParenR"/>
            </a:pPr>
            <a:r>
              <a:rPr lang="en-US" sz="1700" dirty="0"/>
              <a:t>How do you think this course could have been improved?</a:t>
            </a:r>
            <a:endParaRPr lang="pl-PL" sz="1700" dirty="0"/>
          </a:p>
          <a:p>
            <a:pPr marL="971550" lvl="1" indent="-514350">
              <a:buFont typeface="+mj-lt"/>
              <a:buAutoNum type="arabicParenR"/>
            </a:pPr>
            <a:r>
              <a:rPr lang="en-US" sz="1700" dirty="0"/>
              <a:t>Did the teaching and learning method work for you? </a:t>
            </a:r>
            <a:endParaRPr lang="pl-PL" sz="1700" dirty="0"/>
          </a:p>
          <a:p>
            <a:pPr marL="971550" lvl="1" indent="-514350">
              <a:buFont typeface="+mj-lt"/>
              <a:buAutoNum type="arabicParenR"/>
            </a:pPr>
            <a:r>
              <a:rPr lang="en-US" sz="1700" dirty="0"/>
              <a:t>Did the content/course phases come together coherently throughout the seminar? </a:t>
            </a:r>
            <a:endParaRPr lang="pl-PL" sz="1700" dirty="0"/>
          </a:p>
          <a:p>
            <a:pPr marL="971550" lvl="1" indent="-514350">
              <a:buFont typeface="+mj-lt"/>
              <a:buAutoNum type="arabicParenR"/>
            </a:pPr>
            <a:r>
              <a:rPr lang="en-US" sz="1700" dirty="0"/>
              <a:t>Did the assignments serve the Living Lab activities well? </a:t>
            </a:r>
            <a:endParaRPr lang="pl-PL" sz="1700" dirty="0"/>
          </a:p>
          <a:p>
            <a:pPr marL="971550" lvl="1" indent="-514350">
              <a:buFont typeface="+mj-lt"/>
              <a:buAutoNum type="arabicParenR"/>
            </a:pPr>
            <a:r>
              <a:rPr lang="en-US" sz="1700" dirty="0"/>
              <a:t>What have you learned as a group in terms of addressing a sustainable food planning challenge? </a:t>
            </a:r>
            <a:endParaRPr lang="pl-PL" sz="1700" dirty="0"/>
          </a:p>
          <a:p>
            <a:pPr marL="971550" lvl="1" indent="-514350">
              <a:buFont typeface="+mj-lt"/>
              <a:buAutoNum type="arabicParenR"/>
            </a:pPr>
            <a:r>
              <a:rPr lang="en-US" sz="1700" dirty="0"/>
              <a:t>Mention one lesson learnt for each individual team member. </a:t>
            </a:r>
            <a:endParaRPr lang="pl-PL" sz="1700" dirty="0"/>
          </a:p>
          <a:p>
            <a:pPr marL="971550" lvl="1" indent="-514350">
              <a:buFont typeface="+mj-lt"/>
              <a:buAutoNum type="arabicParenR"/>
            </a:pPr>
            <a:r>
              <a:rPr lang="en-US" sz="1700" dirty="0"/>
              <a:t>What might be the most important next step or action for your Living Lab? </a:t>
            </a:r>
            <a:endParaRPr lang="pl-PL" sz="1700" dirty="0"/>
          </a:p>
          <a:p>
            <a:pPr marL="0" indent="0">
              <a:spcAft>
                <a:spcPts val="600"/>
              </a:spcAft>
              <a:buNone/>
            </a:pPr>
            <a:r>
              <a:rPr lang="pl-PL" dirty="0"/>
              <a:t>II – The tutor and </a:t>
            </a:r>
            <a:r>
              <a:rPr lang="pl-PL" dirty="0" err="1"/>
              <a:t>students</a:t>
            </a:r>
            <a:r>
              <a:rPr lang="pl-PL" dirty="0"/>
              <a:t> </a:t>
            </a:r>
            <a:r>
              <a:rPr lang="pl-PL" dirty="0" err="1"/>
              <a:t>are</a:t>
            </a:r>
            <a:r>
              <a:rPr lang="pl-PL" dirty="0"/>
              <a:t> </a:t>
            </a:r>
            <a:r>
              <a:rPr lang="pl-PL" dirty="0" err="1"/>
              <a:t>filling</a:t>
            </a:r>
            <a:r>
              <a:rPr lang="pl-PL" dirty="0"/>
              <a:t> the </a:t>
            </a:r>
            <a:r>
              <a:rPr lang="pl-PL" dirty="0" err="1"/>
              <a:t>padlet</a:t>
            </a:r>
            <a:r>
              <a:rPr lang="pl-PL" dirty="0"/>
              <a:t> </a:t>
            </a:r>
          </a:p>
          <a:p>
            <a:pPr marL="0" indent="0">
              <a:spcAft>
                <a:spcPts val="600"/>
              </a:spcAft>
              <a:buNone/>
            </a:pPr>
            <a:r>
              <a:rPr lang="pl-PL" dirty="0"/>
              <a:t>III – Open </a:t>
            </a:r>
            <a:r>
              <a:rPr lang="pl-PL" dirty="0" err="1"/>
              <a:t>discussion</a:t>
            </a:r>
            <a:endParaRPr lang="pl-PL" dirty="0"/>
          </a:p>
          <a:p>
            <a:pPr marL="0" indent="0">
              <a:spcAft>
                <a:spcPts val="600"/>
              </a:spcAft>
              <a:buNone/>
            </a:pPr>
            <a:r>
              <a:rPr lang="pl-PL" b="1" dirty="0"/>
              <a:t>Time for the </a:t>
            </a:r>
            <a:r>
              <a:rPr lang="pl-PL" b="1" dirty="0" err="1"/>
              <a:t>exercise</a:t>
            </a:r>
            <a:r>
              <a:rPr lang="pl-PL" b="1" dirty="0"/>
              <a:t>: </a:t>
            </a:r>
            <a:r>
              <a:rPr lang="pl-PL" b="1" dirty="0" err="1"/>
              <a:t>around</a:t>
            </a:r>
            <a:r>
              <a:rPr lang="pl-PL" b="1" dirty="0"/>
              <a:t> 30 </a:t>
            </a:r>
            <a:r>
              <a:rPr lang="pl-PL" b="1" dirty="0" err="1"/>
              <a:t>minutes</a:t>
            </a:r>
            <a:endParaRPr lang="pl-PL" b="1" dirty="0"/>
          </a:p>
          <a:p>
            <a:pPr marL="971550" lvl="1" indent="-514350">
              <a:buFont typeface="+mj-lt"/>
              <a:buAutoNum type="arabicParenR"/>
            </a:pPr>
            <a:endParaRPr lang="pl-PL" sz="1700" dirty="0"/>
          </a:p>
          <a:p>
            <a:pPr marL="0" lvl="1" indent="457200">
              <a:buNone/>
            </a:pPr>
            <a:endParaRPr lang="pl-PL" dirty="0"/>
          </a:p>
        </p:txBody>
      </p:sp>
    </p:spTree>
    <p:extLst>
      <p:ext uri="{BB962C8B-B14F-4D97-AF65-F5344CB8AC3E}">
        <p14:creationId xmlns:p14="http://schemas.microsoft.com/office/powerpoint/2010/main" val="33681340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8AD02A-A017-441B-8B11-FB5BD1FEF3E2}"/>
              </a:ext>
            </a:extLst>
          </p:cNvPr>
          <p:cNvSpPr>
            <a:spLocks noGrp="1"/>
          </p:cNvSpPr>
          <p:nvPr>
            <p:ph type="title"/>
          </p:nvPr>
        </p:nvSpPr>
        <p:spPr/>
        <p:txBody>
          <a:bodyPr/>
          <a:lstStyle/>
          <a:p>
            <a:r>
              <a:rPr lang="pl-PL" dirty="0" err="1"/>
              <a:t>Padlet</a:t>
            </a:r>
            <a:endParaRPr lang="pl-PL" dirty="0"/>
          </a:p>
        </p:txBody>
      </p:sp>
      <p:sp>
        <p:nvSpPr>
          <p:cNvPr id="3" name="Symbol zastępczy zawartości 2">
            <a:extLst>
              <a:ext uri="{FF2B5EF4-FFF2-40B4-BE49-F238E27FC236}">
                <a16:creationId xmlns:a16="http://schemas.microsoft.com/office/drawing/2014/main" id="{ABEE4BA7-D0B1-41DC-A2AE-92422006B616}"/>
              </a:ext>
            </a:extLst>
          </p:cNvPr>
          <p:cNvSpPr>
            <a:spLocks noGrp="1"/>
          </p:cNvSpPr>
          <p:nvPr>
            <p:ph idx="1"/>
          </p:nvPr>
        </p:nvSpPr>
        <p:spPr>
          <a:xfrm>
            <a:off x="447472" y="1825625"/>
            <a:ext cx="10992256" cy="4351338"/>
          </a:xfrm>
        </p:spPr>
        <p:txBody>
          <a:bodyPr>
            <a:normAutofit fontScale="55000" lnSpcReduction="20000"/>
          </a:bodyPr>
          <a:lstStyle/>
          <a:p>
            <a:pPr marL="0" indent="0" fontAlgn="base">
              <a:buNone/>
            </a:pPr>
            <a:r>
              <a:rPr lang="pl-PL" sz="2900" dirty="0"/>
              <a:t>1. Montpellier: </a:t>
            </a:r>
            <a:r>
              <a:rPr lang="pl-PL" sz="2900" dirty="0">
                <a:hlinkClick r:id="rId2"/>
              </a:rPr>
              <a:t>https://padlet.com/anpodlasek/montpellier-2024-now-it-is-time-to-reflect-on-your-process-a-s6ocdko6b6nzfi78</a:t>
            </a:r>
            <a:br>
              <a:rPr lang="pl-PL" sz="2900" dirty="0"/>
            </a:br>
            <a:endParaRPr lang="pl-PL" sz="2900" dirty="0"/>
          </a:p>
          <a:p>
            <a:pPr marL="0" indent="0" fontAlgn="base">
              <a:buNone/>
            </a:pPr>
            <a:r>
              <a:rPr lang="pl-PL" sz="2900" dirty="0"/>
              <a:t>2. </a:t>
            </a:r>
            <a:r>
              <a:rPr lang="pl-PL" sz="2900" dirty="0" err="1"/>
              <a:t>Warsaw</a:t>
            </a:r>
            <a:r>
              <a:rPr lang="pl-PL" sz="2900" dirty="0"/>
              <a:t>:</a:t>
            </a:r>
            <a:r>
              <a:rPr lang="pl-PL" sz="2900" dirty="0">
                <a:hlinkClick r:id="rId3"/>
              </a:rPr>
              <a:t> https://padlet.com/anpodlasek/warsaw-2024-now-it-is-time-to-reflect-on-your-process-and-re-qu90g0yf4xhijm9h</a:t>
            </a:r>
            <a:endParaRPr lang="pl-PL" sz="2900" dirty="0"/>
          </a:p>
          <a:p>
            <a:pPr marL="0" indent="0" fontAlgn="base">
              <a:buNone/>
            </a:pPr>
            <a:endParaRPr lang="pl-PL" sz="2900" dirty="0"/>
          </a:p>
          <a:p>
            <a:pPr marL="0" indent="0" fontAlgn="base">
              <a:buNone/>
            </a:pPr>
            <a:r>
              <a:rPr lang="pl-PL" sz="2900" dirty="0"/>
              <a:t>3. </a:t>
            </a:r>
            <a:r>
              <a:rPr lang="pl-PL" sz="2900" dirty="0" err="1"/>
              <a:t>Ghent</a:t>
            </a:r>
            <a:r>
              <a:rPr lang="pl-PL" sz="2900" dirty="0"/>
              <a:t>:</a:t>
            </a:r>
            <a:r>
              <a:rPr lang="pl-PL" sz="2900" dirty="0">
                <a:hlinkClick r:id="rId4"/>
              </a:rPr>
              <a:t> https://padlet.com/anpodlasek/ghent-2024-now-it-is-time-to-reflect-on-your-process-and-res-gyv71e5fhywvtwro</a:t>
            </a:r>
            <a:endParaRPr lang="pl-PL" sz="2900" dirty="0"/>
          </a:p>
          <a:p>
            <a:pPr marL="0" indent="0" fontAlgn="base">
              <a:buNone/>
            </a:pPr>
            <a:endParaRPr lang="pl-PL" sz="2900" dirty="0"/>
          </a:p>
          <a:p>
            <a:pPr marL="0" indent="0" fontAlgn="base">
              <a:buNone/>
            </a:pPr>
            <a:r>
              <a:rPr lang="pl-PL" sz="2900" dirty="0"/>
              <a:t>4. </a:t>
            </a:r>
            <a:r>
              <a:rPr lang="pl-PL" sz="2900" dirty="0" err="1"/>
              <a:t>Madrid</a:t>
            </a:r>
            <a:r>
              <a:rPr lang="pl-PL" sz="2900" dirty="0"/>
              <a:t>:</a:t>
            </a:r>
            <a:r>
              <a:rPr lang="pl-PL" sz="2900" dirty="0">
                <a:hlinkClick r:id="rId5"/>
              </a:rPr>
              <a:t> https://padlet.com/anpodlasek/madrid-2024-now-it-is-time-to-reflect-on-your-process-and-re-1c2u82l6tc6hoi73</a:t>
            </a:r>
            <a:endParaRPr lang="pl-PL" sz="2900" dirty="0"/>
          </a:p>
          <a:p>
            <a:pPr marL="0" indent="0" fontAlgn="base">
              <a:buNone/>
            </a:pPr>
            <a:endParaRPr lang="pl-PL" sz="2900" dirty="0"/>
          </a:p>
          <a:p>
            <a:pPr marL="0" indent="0" fontAlgn="base">
              <a:buNone/>
            </a:pPr>
            <a:r>
              <a:rPr lang="pl-PL" sz="2900" dirty="0"/>
              <a:t>5. </a:t>
            </a:r>
            <a:r>
              <a:rPr lang="pl-PL" sz="2900" dirty="0" err="1"/>
              <a:t>Bucharest</a:t>
            </a:r>
            <a:r>
              <a:rPr lang="pl-PL" sz="2900" dirty="0"/>
              <a:t>: </a:t>
            </a:r>
            <a:r>
              <a:rPr lang="pl-PL" sz="2900" dirty="0">
                <a:hlinkClick r:id="rId6"/>
              </a:rPr>
              <a:t>https://padlet.com/anpodlasek/bucharest-2024-now-it-is-time-to-reflect-on-your-process-and-jf4tkaye38o6vpkm</a:t>
            </a:r>
            <a:endParaRPr lang="pl-PL" sz="2900" dirty="0"/>
          </a:p>
          <a:p>
            <a:pPr marL="0" indent="0" fontAlgn="base">
              <a:buNone/>
            </a:pPr>
            <a:endParaRPr lang="pl-PL" sz="2900" dirty="0"/>
          </a:p>
          <a:p>
            <a:pPr marL="0" indent="0" fontAlgn="base">
              <a:buNone/>
            </a:pPr>
            <a:r>
              <a:rPr lang="pl-PL" sz="2900" dirty="0"/>
              <a:t>6. Tartu: </a:t>
            </a:r>
            <a:r>
              <a:rPr lang="pl-PL" sz="2900" dirty="0">
                <a:hlinkClick r:id="rId7"/>
              </a:rPr>
              <a:t>https://padlet.com/anpodlasek/tartu-2024-now-it-is-time-to-reflect-on-your-process-and-res-l17giyn2sqr5cijt</a:t>
            </a:r>
            <a:endParaRPr lang="pl-PL" sz="2900" dirty="0"/>
          </a:p>
          <a:p>
            <a:endParaRPr lang="pl-PL" dirty="0"/>
          </a:p>
        </p:txBody>
      </p:sp>
    </p:spTree>
    <p:extLst>
      <p:ext uri="{BB962C8B-B14F-4D97-AF65-F5344CB8AC3E}">
        <p14:creationId xmlns:p14="http://schemas.microsoft.com/office/powerpoint/2010/main" val="36858673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88EFA46-E785-4B5B-9B49-E7806C4A3311}"/>
              </a:ext>
            </a:extLst>
          </p:cNvPr>
          <p:cNvSpPr>
            <a:spLocks noGrp="1"/>
          </p:cNvSpPr>
          <p:nvPr>
            <p:ph type="title"/>
          </p:nvPr>
        </p:nvSpPr>
        <p:spPr/>
        <p:txBody>
          <a:bodyPr/>
          <a:lstStyle/>
          <a:p>
            <a:r>
              <a:rPr lang="pl-PL" dirty="0" err="1"/>
              <a:t>Phase</a:t>
            </a:r>
            <a:r>
              <a:rPr lang="pl-PL" dirty="0"/>
              <a:t> V</a:t>
            </a:r>
            <a:r>
              <a:rPr lang="en-US" dirty="0"/>
              <a:t>:</a:t>
            </a:r>
            <a:r>
              <a:rPr lang="pl-PL" dirty="0"/>
              <a:t> Monitoring &amp; Evaluation</a:t>
            </a:r>
            <a:br>
              <a:rPr lang="pl-PL" dirty="0"/>
            </a:br>
            <a:r>
              <a:rPr lang="pl-PL" dirty="0" err="1"/>
              <a:t>Exercise</a:t>
            </a:r>
            <a:r>
              <a:rPr lang="pl-PL" dirty="0"/>
              <a:t> in </a:t>
            </a:r>
            <a:r>
              <a:rPr lang="pl-PL" dirty="0" err="1"/>
              <a:t>breakout</a:t>
            </a:r>
            <a:r>
              <a:rPr lang="pl-PL" dirty="0"/>
              <a:t> </a:t>
            </a:r>
            <a:r>
              <a:rPr lang="pl-PL" dirty="0" err="1"/>
              <a:t>rooms</a:t>
            </a:r>
            <a:endParaRPr lang="pl-PL" dirty="0"/>
          </a:p>
        </p:txBody>
      </p:sp>
      <p:sp>
        <p:nvSpPr>
          <p:cNvPr id="3" name="Symbol zastępczy zawartości 2">
            <a:extLst>
              <a:ext uri="{FF2B5EF4-FFF2-40B4-BE49-F238E27FC236}">
                <a16:creationId xmlns:a16="http://schemas.microsoft.com/office/drawing/2014/main" id="{4D3D5C58-95C5-4BD7-9C9A-39266D6094CE}"/>
              </a:ext>
            </a:extLst>
          </p:cNvPr>
          <p:cNvSpPr>
            <a:spLocks noGrp="1"/>
          </p:cNvSpPr>
          <p:nvPr>
            <p:ph idx="1"/>
          </p:nvPr>
        </p:nvSpPr>
        <p:spPr/>
        <p:txBody>
          <a:bodyPr/>
          <a:lstStyle/>
          <a:p>
            <a:endParaRPr lang="pl-PL"/>
          </a:p>
        </p:txBody>
      </p:sp>
      <p:pic>
        <p:nvPicPr>
          <p:cNvPr id="4" name="Obraz 3">
            <a:extLst>
              <a:ext uri="{FF2B5EF4-FFF2-40B4-BE49-F238E27FC236}">
                <a16:creationId xmlns:a16="http://schemas.microsoft.com/office/drawing/2014/main" id="{067969DA-D252-4C60-AAA0-60D65F742FF8}"/>
              </a:ext>
            </a:extLst>
          </p:cNvPr>
          <p:cNvPicPr>
            <a:picLocks noChangeAspect="1"/>
          </p:cNvPicPr>
          <p:nvPr/>
        </p:nvPicPr>
        <p:blipFill>
          <a:blip r:embed="rId2"/>
          <a:stretch>
            <a:fillRect/>
          </a:stretch>
        </p:blipFill>
        <p:spPr>
          <a:xfrm>
            <a:off x="1314450" y="1577123"/>
            <a:ext cx="8714014" cy="4599840"/>
          </a:xfrm>
          <a:prstGeom prst="rect">
            <a:avLst/>
          </a:prstGeom>
        </p:spPr>
      </p:pic>
    </p:spTree>
    <p:extLst>
      <p:ext uri="{BB962C8B-B14F-4D97-AF65-F5344CB8AC3E}">
        <p14:creationId xmlns:p14="http://schemas.microsoft.com/office/powerpoint/2010/main" val="30950152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816C3ED-794B-45EE-8589-4543AD230471}"/>
              </a:ext>
            </a:extLst>
          </p:cNvPr>
          <p:cNvSpPr>
            <a:spLocks noGrp="1"/>
          </p:cNvSpPr>
          <p:nvPr>
            <p:ph type="title"/>
          </p:nvPr>
        </p:nvSpPr>
        <p:spPr/>
        <p:txBody>
          <a:bodyPr/>
          <a:lstStyle/>
          <a:p>
            <a:r>
              <a:rPr lang="en-US" dirty="0"/>
              <a:t>Assignment:</a:t>
            </a:r>
            <a:r>
              <a:rPr lang="pl-PL" dirty="0"/>
              <a:t> Monitoring &amp; Evaluation</a:t>
            </a:r>
          </a:p>
        </p:txBody>
      </p:sp>
      <p:sp>
        <p:nvSpPr>
          <p:cNvPr id="3" name="Symbol zastępczy zawartości 2">
            <a:extLst>
              <a:ext uri="{FF2B5EF4-FFF2-40B4-BE49-F238E27FC236}">
                <a16:creationId xmlns:a16="http://schemas.microsoft.com/office/drawing/2014/main" id="{1C4D7617-6416-4887-9DCB-912E13B45849}"/>
              </a:ext>
            </a:extLst>
          </p:cNvPr>
          <p:cNvSpPr>
            <a:spLocks noGrp="1"/>
          </p:cNvSpPr>
          <p:nvPr>
            <p:ph idx="1"/>
          </p:nvPr>
        </p:nvSpPr>
        <p:spPr/>
        <p:txBody>
          <a:bodyPr/>
          <a:lstStyle/>
          <a:p>
            <a:pPr marL="0" indent="0">
              <a:buNone/>
            </a:pPr>
            <a:r>
              <a:rPr lang="pl-PL" dirty="0"/>
              <a:t>The </a:t>
            </a:r>
            <a:r>
              <a:rPr lang="pl-PL" dirty="0" err="1"/>
              <a:t>final</a:t>
            </a:r>
            <a:r>
              <a:rPr lang="pl-PL" dirty="0"/>
              <a:t> </a:t>
            </a:r>
            <a:r>
              <a:rPr lang="pl-PL" dirty="0" err="1"/>
              <a:t>presentation</a:t>
            </a:r>
            <a:r>
              <a:rPr lang="pl-PL" dirty="0"/>
              <a:t> </a:t>
            </a:r>
            <a:r>
              <a:rPr lang="pl-PL" dirty="0" err="1"/>
              <a:t>should</a:t>
            </a:r>
            <a:r>
              <a:rPr lang="pl-PL" dirty="0"/>
              <a:t> </a:t>
            </a:r>
            <a:r>
              <a:rPr lang="pl-PL" dirty="0" err="1"/>
              <a:t>include</a:t>
            </a:r>
            <a:r>
              <a:rPr lang="pl-PL" dirty="0"/>
              <a:t>:</a:t>
            </a:r>
          </a:p>
          <a:p>
            <a:r>
              <a:rPr lang="en-US" dirty="0" err="1"/>
              <a:t>evaluat</a:t>
            </a:r>
            <a:r>
              <a:rPr lang="pl-PL" dirty="0" err="1"/>
              <a:t>ion</a:t>
            </a:r>
            <a:r>
              <a:rPr lang="en-US" dirty="0"/>
              <a:t> and statements about the seminar, your Living Lab / case study, your team, yourself,</a:t>
            </a:r>
            <a:r>
              <a:rPr lang="pl-PL" dirty="0"/>
              <a:t> </a:t>
            </a:r>
            <a:r>
              <a:rPr lang="en-US" dirty="0"/>
              <a:t>and your future agenda</a:t>
            </a:r>
            <a:r>
              <a:rPr lang="pl-PL" dirty="0"/>
              <a:t>,</a:t>
            </a:r>
          </a:p>
          <a:p>
            <a:r>
              <a:rPr lang="pl-PL" dirty="0" err="1"/>
              <a:t>reference</a:t>
            </a:r>
            <a:r>
              <a:rPr lang="pl-PL" dirty="0"/>
              <a:t> to the </a:t>
            </a:r>
            <a:r>
              <a:rPr lang="pl-PL" dirty="0" err="1"/>
              <a:t>questions</a:t>
            </a:r>
            <a:r>
              <a:rPr lang="pl-PL" dirty="0"/>
              <a:t> </a:t>
            </a:r>
            <a:r>
              <a:rPr lang="pl-PL" dirty="0" err="1"/>
              <a:t>addressed</a:t>
            </a:r>
            <a:r>
              <a:rPr lang="pl-PL" dirty="0"/>
              <a:t> </a:t>
            </a:r>
            <a:r>
              <a:rPr lang="pl-PL" dirty="0" err="1"/>
              <a:t>during</a:t>
            </a:r>
            <a:r>
              <a:rPr lang="pl-PL" dirty="0"/>
              <a:t> the </a:t>
            </a:r>
            <a:r>
              <a:rPr lang="pl-PL" dirty="0" err="1"/>
              <a:t>excercise</a:t>
            </a:r>
            <a:r>
              <a:rPr lang="pl-PL" dirty="0"/>
              <a:t> in </a:t>
            </a:r>
            <a:r>
              <a:rPr lang="pl-PL" dirty="0" err="1"/>
              <a:t>breakout</a:t>
            </a:r>
            <a:r>
              <a:rPr lang="pl-PL" dirty="0"/>
              <a:t> </a:t>
            </a:r>
            <a:r>
              <a:rPr lang="pl-PL" dirty="0" err="1"/>
              <a:t>rooms</a:t>
            </a:r>
            <a:r>
              <a:rPr lang="pl-PL" dirty="0"/>
              <a:t>,</a:t>
            </a:r>
          </a:p>
          <a:p>
            <a:r>
              <a:rPr lang="pl-PL" dirty="0" err="1"/>
              <a:t>introduction</a:t>
            </a:r>
            <a:r>
              <a:rPr lang="pl-PL" dirty="0"/>
              <a:t> of </a:t>
            </a:r>
            <a:r>
              <a:rPr lang="en-GB" dirty="0"/>
              <a:t>one lesson learnt for each individual team member</a:t>
            </a:r>
            <a:r>
              <a:rPr lang="pl-PL" dirty="0"/>
              <a:t>.</a:t>
            </a:r>
          </a:p>
          <a:p>
            <a:endParaRPr lang="pl-PL" dirty="0"/>
          </a:p>
          <a:p>
            <a:endParaRPr lang="pl-PL" dirty="0"/>
          </a:p>
          <a:p>
            <a:endParaRPr lang="en-US" dirty="0"/>
          </a:p>
          <a:p>
            <a:endParaRPr lang="pl-PL" dirty="0"/>
          </a:p>
          <a:p>
            <a:endParaRPr lang="pl-PL" dirty="0"/>
          </a:p>
        </p:txBody>
      </p:sp>
    </p:spTree>
    <p:extLst>
      <p:ext uri="{BB962C8B-B14F-4D97-AF65-F5344CB8AC3E}">
        <p14:creationId xmlns:p14="http://schemas.microsoft.com/office/powerpoint/2010/main" val="1473376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FB778DA-C174-4991-A743-EE691DE28814}"/>
              </a:ext>
            </a:extLst>
          </p:cNvPr>
          <p:cNvSpPr>
            <a:spLocks noGrp="1"/>
          </p:cNvSpPr>
          <p:nvPr>
            <p:ph type="title"/>
          </p:nvPr>
        </p:nvSpPr>
        <p:spPr/>
        <p:txBody>
          <a:bodyPr/>
          <a:lstStyle/>
          <a:p>
            <a:r>
              <a:rPr lang="nl-NL" dirty="0">
                <a:sym typeface="Calibri"/>
              </a:rPr>
              <a:t>The result </a:t>
            </a:r>
            <a:r>
              <a:rPr lang="pl-PL" dirty="0">
                <a:sym typeface="Calibri"/>
              </a:rPr>
              <a:t>and </a:t>
            </a:r>
            <a:r>
              <a:rPr lang="nl-NL" dirty="0">
                <a:sym typeface="Calibri"/>
              </a:rPr>
              <a:t>chain</a:t>
            </a:r>
            <a:r>
              <a:rPr lang="pl-PL" dirty="0">
                <a:sym typeface="Calibri"/>
              </a:rPr>
              <a:t> </a:t>
            </a:r>
            <a:r>
              <a:rPr lang="pl-PL" dirty="0" err="1">
                <a:sym typeface="Calibri"/>
              </a:rPr>
              <a:t>concept</a:t>
            </a:r>
            <a:br>
              <a:rPr lang="nl-NL" dirty="0">
                <a:solidFill>
                  <a:schemeClr val="dk1"/>
                </a:solidFill>
                <a:latin typeface="Calibri"/>
                <a:ea typeface="Calibri"/>
                <a:cs typeface="Calibri"/>
                <a:sym typeface="Calibri"/>
              </a:rPr>
            </a:br>
            <a:endParaRPr lang="pl-PL" dirty="0"/>
          </a:p>
        </p:txBody>
      </p:sp>
      <p:grpSp>
        <p:nvGrpSpPr>
          <p:cNvPr id="5" name="Google Shape;115;p3">
            <a:extLst>
              <a:ext uri="{FF2B5EF4-FFF2-40B4-BE49-F238E27FC236}">
                <a16:creationId xmlns:a16="http://schemas.microsoft.com/office/drawing/2014/main" id="{9E941619-0D08-4DD5-9F00-19AC715FEC39}"/>
              </a:ext>
            </a:extLst>
          </p:cNvPr>
          <p:cNvGrpSpPr/>
          <p:nvPr/>
        </p:nvGrpSpPr>
        <p:grpSpPr>
          <a:xfrm>
            <a:off x="1816267" y="1997762"/>
            <a:ext cx="8550141" cy="3913097"/>
            <a:chOff x="89362" y="1901117"/>
            <a:chExt cx="8865704" cy="3381512"/>
          </a:xfrm>
        </p:grpSpPr>
        <p:sp>
          <p:nvSpPr>
            <p:cNvPr id="6" name="Google Shape;116;p3">
              <a:extLst>
                <a:ext uri="{FF2B5EF4-FFF2-40B4-BE49-F238E27FC236}">
                  <a16:creationId xmlns:a16="http://schemas.microsoft.com/office/drawing/2014/main" id="{4ECD0739-5419-4881-BDC9-E059520E42C0}"/>
                </a:ext>
              </a:extLst>
            </p:cNvPr>
            <p:cNvSpPr txBox="1"/>
            <p:nvPr/>
          </p:nvSpPr>
          <p:spPr>
            <a:xfrm>
              <a:off x="1849460" y="1901117"/>
              <a:ext cx="1548000" cy="831000"/>
            </a:xfrm>
            <a:prstGeom prst="rect">
              <a:avLst/>
            </a:prstGeom>
            <a:solidFill>
              <a:srgbClr val="BFBFBF"/>
            </a:solidFill>
            <a:ln w="9525" cap="flat" cmpd="sng">
              <a:solidFill>
                <a:srgbClr val="A5A5A5"/>
              </a:solidFill>
              <a:prstDash val="solid"/>
              <a:round/>
              <a:headEnd type="none" w="sm" len="sm"/>
              <a:tailEnd type="none" w="sm" len="sm"/>
            </a:ln>
          </p:spPr>
          <p:txBody>
            <a:bodyPr spcFirstLastPara="1" wrap="square" lIns="64275" tIns="32125" rIns="64275" bIns="32125" anchor="ctr" anchorCtr="0">
              <a:noAutofit/>
            </a:bodyPr>
            <a:lstStyle/>
            <a:p>
              <a:pPr marL="0" marR="0" lvl="0" indent="0" algn="ctr" rtl="0">
                <a:spcBef>
                  <a:spcPts val="0"/>
                </a:spcBef>
                <a:spcAft>
                  <a:spcPts val="0"/>
                </a:spcAft>
                <a:buNone/>
              </a:pPr>
              <a:r>
                <a:rPr lang="nl-NL" sz="1336">
                  <a:solidFill>
                    <a:srgbClr val="000000"/>
                  </a:solidFill>
                  <a:latin typeface="Arial"/>
                  <a:ea typeface="Arial"/>
                  <a:cs typeface="Arial"/>
                  <a:sym typeface="Arial"/>
                </a:rPr>
                <a:t>ACTIVITIES</a:t>
              </a:r>
              <a:endParaRPr sz="984">
                <a:solidFill>
                  <a:srgbClr val="000000"/>
                </a:solidFill>
                <a:latin typeface="Arial"/>
                <a:ea typeface="Arial"/>
                <a:cs typeface="Arial"/>
                <a:sym typeface="Arial"/>
              </a:endParaRPr>
            </a:p>
          </p:txBody>
        </p:sp>
        <p:sp>
          <p:nvSpPr>
            <p:cNvPr id="7" name="Google Shape;117;p3">
              <a:extLst>
                <a:ext uri="{FF2B5EF4-FFF2-40B4-BE49-F238E27FC236}">
                  <a16:creationId xmlns:a16="http://schemas.microsoft.com/office/drawing/2014/main" id="{BC349812-BEC7-4097-8771-13081D1B3A1D}"/>
                </a:ext>
              </a:extLst>
            </p:cNvPr>
            <p:cNvSpPr txBox="1"/>
            <p:nvPr/>
          </p:nvSpPr>
          <p:spPr>
            <a:xfrm>
              <a:off x="3508300" y="1901117"/>
              <a:ext cx="1548000" cy="831000"/>
            </a:xfrm>
            <a:prstGeom prst="rect">
              <a:avLst/>
            </a:prstGeom>
            <a:solidFill>
              <a:srgbClr val="BFBFBF"/>
            </a:solidFill>
            <a:ln w="9525" cap="flat" cmpd="sng">
              <a:solidFill>
                <a:srgbClr val="A5A5A5"/>
              </a:solidFill>
              <a:prstDash val="solid"/>
              <a:round/>
              <a:headEnd type="none" w="sm" len="sm"/>
              <a:tailEnd type="none" w="sm" len="sm"/>
            </a:ln>
          </p:spPr>
          <p:txBody>
            <a:bodyPr spcFirstLastPara="1" wrap="square" lIns="64275" tIns="32125" rIns="64275" bIns="32125" anchor="ctr" anchorCtr="0">
              <a:noAutofit/>
            </a:bodyPr>
            <a:lstStyle/>
            <a:p>
              <a:pPr marL="0" marR="0" lvl="0" indent="0" algn="ctr" rtl="0">
                <a:spcBef>
                  <a:spcPts val="0"/>
                </a:spcBef>
                <a:spcAft>
                  <a:spcPts val="0"/>
                </a:spcAft>
                <a:buNone/>
              </a:pPr>
              <a:r>
                <a:rPr lang="nl-NL" sz="1406">
                  <a:solidFill>
                    <a:srgbClr val="000000"/>
                  </a:solidFill>
                  <a:latin typeface="Arial"/>
                  <a:ea typeface="Arial"/>
                  <a:cs typeface="Arial"/>
                  <a:sym typeface="Arial"/>
                </a:rPr>
                <a:t>OUTPUTS</a:t>
              </a:r>
              <a:endParaRPr sz="984">
                <a:solidFill>
                  <a:srgbClr val="000000"/>
                </a:solidFill>
                <a:latin typeface="Arial"/>
                <a:ea typeface="Arial"/>
                <a:cs typeface="Arial"/>
                <a:sym typeface="Arial"/>
              </a:endParaRPr>
            </a:p>
          </p:txBody>
        </p:sp>
        <p:sp>
          <p:nvSpPr>
            <p:cNvPr id="8" name="Google Shape;118;p3">
              <a:extLst>
                <a:ext uri="{FF2B5EF4-FFF2-40B4-BE49-F238E27FC236}">
                  <a16:creationId xmlns:a16="http://schemas.microsoft.com/office/drawing/2014/main" id="{D58EA2C4-4441-4F92-AC39-A201FE0C21DD}"/>
                </a:ext>
              </a:extLst>
            </p:cNvPr>
            <p:cNvSpPr txBox="1"/>
            <p:nvPr/>
          </p:nvSpPr>
          <p:spPr>
            <a:xfrm>
              <a:off x="5164330" y="1901117"/>
              <a:ext cx="1908000" cy="831000"/>
            </a:xfrm>
            <a:prstGeom prst="rect">
              <a:avLst/>
            </a:prstGeom>
            <a:solidFill>
              <a:srgbClr val="BFBFBF"/>
            </a:solidFill>
            <a:ln w="9525" cap="flat" cmpd="sng">
              <a:solidFill>
                <a:srgbClr val="A5A5A5"/>
              </a:solidFill>
              <a:prstDash val="solid"/>
              <a:round/>
              <a:headEnd type="none" w="sm" len="sm"/>
              <a:tailEnd type="none" w="sm" len="sm"/>
            </a:ln>
          </p:spPr>
          <p:txBody>
            <a:bodyPr spcFirstLastPara="1" wrap="square" lIns="64275" tIns="32125" rIns="64275" bIns="32125" anchor="ctr" anchorCtr="0">
              <a:noAutofit/>
            </a:bodyPr>
            <a:lstStyle/>
            <a:p>
              <a:pPr marL="0" marR="0" lvl="0" indent="0" algn="ctr" rtl="0">
                <a:spcBef>
                  <a:spcPts val="0"/>
                </a:spcBef>
                <a:spcAft>
                  <a:spcPts val="0"/>
                </a:spcAft>
                <a:buNone/>
              </a:pPr>
              <a:r>
                <a:rPr lang="nl-NL" sz="1406">
                  <a:solidFill>
                    <a:srgbClr val="000000"/>
                  </a:solidFill>
                  <a:latin typeface="Arial"/>
                  <a:ea typeface="Arial"/>
                  <a:cs typeface="Arial"/>
                  <a:sym typeface="Arial"/>
                </a:rPr>
                <a:t>OUTCOMES</a:t>
              </a:r>
              <a:endParaRPr sz="984">
                <a:solidFill>
                  <a:srgbClr val="000000"/>
                </a:solidFill>
                <a:latin typeface="Arial"/>
                <a:ea typeface="Arial"/>
                <a:cs typeface="Arial"/>
                <a:sym typeface="Arial"/>
              </a:endParaRPr>
            </a:p>
          </p:txBody>
        </p:sp>
        <p:sp>
          <p:nvSpPr>
            <p:cNvPr id="9" name="Google Shape;119;p3">
              <a:extLst>
                <a:ext uri="{FF2B5EF4-FFF2-40B4-BE49-F238E27FC236}">
                  <a16:creationId xmlns:a16="http://schemas.microsoft.com/office/drawing/2014/main" id="{92F6B7D0-E2A0-4B2B-8F42-047CD286E81B}"/>
                </a:ext>
              </a:extLst>
            </p:cNvPr>
            <p:cNvSpPr txBox="1"/>
            <p:nvPr/>
          </p:nvSpPr>
          <p:spPr>
            <a:xfrm>
              <a:off x="7191066" y="1912094"/>
              <a:ext cx="1764000" cy="792000"/>
            </a:xfrm>
            <a:prstGeom prst="rect">
              <a:avLst/>
            </a:prstGeom>
            <a:solidFill>
              <a:srgbClr val="F59EC9"/>
            </a:solidFill>
            <a:ln w="9525" cap="flat" cmpd="sng">
              <a:solidFill>
                <a:srgbClr val="F59EC9"/>
              </a:solidFill>
              <a:prstDash val="solid"/>
              <a:round/>
              <a:headEnd type="none" w="sm" len="sm"/>
              <a:tailEnd type="none" w="sm" len="sm"/>
            </a:ln>
          </p:spPr>
          <p:txBody>
            <a:bodyPr spcFirstLastPara="1" wrap="square" lIns="64275" tIns="32125" rIns="64275" bIns="32125" anchor="ctr" anchorCtr="0">
              <a:noAutofit/>
            </a:bodyPr>
            <a:lstStyle/>
            <a:p>
              <a:pPr marL="0" marR="0" lvl="0" indent="0" algn="ctr" rtl="0">
                <a:spcBef>
                  <a:spcPts val="0"/>
                </a:spcBef>
                <a:spcAft>
                  <a:spcPts val="0"/>
                </a:spcAft>
                <a:buNone/>
              </a:pPr>
              <a:r>
                <a:rPr lang="nl-NL" sz="1406">
                  <a:solidFill>
                    <a:schemeClr val="lt1"/>
                  </a:solidFill>
                  <a:latin typeface="Arial"/>
                  <a:ea typeface="Arial"/>
                  <a:cs typeface="Arial"/>
                  <a:sym typeface="Arial"/>
                </a:rPr>
                <a:t>IMPACTS</a:t>
              </a:r>
              <a:endParaRPr sz="984">
                <a:solidFill>
                  <a:srgbClr val="000000"/>
                </a:solidFill>
                <a:latin typeface="Arial"/>
                <a:ea typeface="Arial"/>
                <a:cs typeface="Arial"/>
                <a:sym typeface="Arial"/>
              </a:endParaRPr>
            </a:p>
          </p:txBody>
        </p:sp>
        <p:sp>
          <p:nvSpPr>
            <p:cNvPr id="10" name="Google Shape;120;p3">
              <a:extLst>
                <a:ext uri="{FF2B5EF4-FFF2-40B4-BE49-F238E27FC236}">
                  <a16:creationId xmlns:a16="http://schemas.microsoft.com/office/drawing/2014/main" id="{51A31485-56BF-4BD3-95D7-8BD6C7061B9A}"/>
                </a:ext>
              </a:extLst>
            </p:cNvPr>
            <p:cNvSpPr/>
            <p:nvPr/>
          </p:nvSpPr>
          <p:spPr>
            <a:xfrm>
              <a:off x="1617906" y="2136615"/>
              <a:ext cx="360000" cy="360000"/>
            </a:xfrm>
            <a:prstGeom prst="rightArrow">
              <a:avLst>
                <a:gd name="adj1" fmla="val 50000"/>
                <a:gd name="adj2" fmla="val 50000"/>
              </a:avLst>
            </a:prstGeom>
            <a:solidFill>
              <a:srgbClr val="7F7F7F"/>
            </a:solidFill>
            <a:ln>
              <a:noFill/>
            </a:ln>
          </p:spPr>
          <p:txBody>
            <a:bodyPr spcFirstLastPara="1" wrap="square" lIns="64275" tIns="32125" rIns="64275" bIns="32125" anchor="ctr" anchorCtr="0">
              <a:noAutofit/>
            </a:bodyPr>
            <a:lstStyle/>
            <a:p>
              <a:pPr marL="0" marR="0" lvl="0" indent="0" algn="ctr" rtl="0">
                <a:spcBef>
                  <a:spcPts val="0"/>
                </a:spcBef>
                <a:spcAft>
                  <a:spcPts val="0"/>
                </a:spcAft>
                <a:buNone/>
              </a:pPr>
              <a:endParaRPr sz="984">
                <a:solidFill>
                  <a:schemeClr val="lt1"/>
                </a:solidFill>
                <a:latin typeface="Arial"/>
                <a:ea typeface="Arial"/>
                <a:cs typeface="Arial"/>
                <a:sym typeface="Arial"/>
              </a:endParaRPr>
            </a:p>
          </p:txBody>
        </p:sp>
        <p:sp>
          <p:nvSpPr>
            <p:cNvPr id="11" name="Google Shape;121;p3">
              <a:extLst>
                <a:ext uri="{FF2B5EF4-FFF2-40B4-BE49-F238E27FC236}">
                  <a16:creationId xmlns:a16="http://schemas.microsoft.com/office/drawing/2014/main" id="{FBD2634F-F8E8-46C1-8C66-D4C36321D99F}"/>
                </a:ext>
              </a:extLst>
            </p:cNvPr>
            <p:cNvSpPr/>
            <p:nvPr/>
          </p:nvSpPr>
          <p:spPr>
            <a:xfrm>
              <a:off x="3286116" y="2146358"/>
              <a:ext cx="360000" cy="360000"/>
            </a:xfrm>
            <a:prstGeom prst="rightArrow">
              <a:avLst>
                <a:gd name="adj1" fmla="val 50000"/>
                <a:gd name="adj2" fmla="val 50000"/>
              </a:avLst>
            </a:prstGeom>
            <a:solidFill>
              <a:srgbClr val="7F7F7F"/>
            </a:solidFill>
            <a:ln>
              <a:noFill/>
            </a:ln>
          </p:spPr>
          <p:txBody>
            <a:bodyPr spcFirstLastPara="1" wrap="square" lIns="64275" tIns="32125" rIns="64275" bIns="32125" anchor="ctr" anchorCtr="0">
              <a:noAutofit/>
            </a:bodyPr>
            <a:lstStyle/>
            <a:p>
              <a:pPr marL="0" marR="0" lvl="0" indent="0" algn="ctr" rtl="0">
                <a:spcBef>
                  <a:spcPts val="0"/>
                </a:spcBef>
                <a:spcAft>
                  <a:spcPts val="0"/>
                </a:spcAft>
                <a:buNone/>
              </a:pPr>
              <a:endParaRPr sz="984">
                <a:solidFill>
                  <a:schemeClr val="lt1"/>
                </a:solidFill>
                <a:latin typeface="Arial"/>
                <a:ea typeface="Arial"/>
                <a:cs typeface="Arial"/>
                <a:sym typeface="Arial"/>
              </a:endParaRPr>
            </a:p>
          </p:txBody>
        </p:sp>
        <p:sp>
          <p:nvSpPr>
            <p:cNvPr id="12" name="Google Shape;122;p3">
              <a:extLst>
                <a:ext uri="{FF2B5EF4-FFF2-40B4-BE49-F238E27FC236}">
                  <a16:creationId xmlns:a16="http://schemas.microsoft.com/office/drawing/2014/main" id="{E388C8F4-CB75-4245-9C73-306BE3ADBFC1}"/>
                </a:ext>
              </a:extLst>
            </p:cNvPr>
            <p:cNvSpPr/>
            <p:nvPr/>
          </p:nvSpPr>
          <p:spPr>
            <a:xfrm>
              <a:off x="6963578" y="2146358"/>
              <a:ext cx="360000" cy="360000"/>
            </a:xfrm>
            <a:prstGeom prst="rightArrow">
              <a:avLst>
                <a:gd name="adj1" fmla="val 50000"/>
                <a:gd name="adj2" fmla="val 50000"/>
              </a:avLst>
            </a:prstGeom>
            <a:solidFill>
              <a:srgbClr val="7F7F7F"/>
            </a:solidFill>
            <a:ln>
              <a:noFill/>
            </a:ln>
          </p:spPr>
          <p:txBody>
            <a:bodyPr spcFirstLastPara="1" wrap="square" lIns="64275" tIns="32125" rIns="64275" bIns="32125" anchor="ctr" anchorCtr="0">
              <a:noAutofit/>
            </a:bodyPr>
            <a:lstStyle/>
            <a:p>
              <a:pPr marL="0" marR="0" lvl="0" indent="0" algn="ctr" rtl="0">
                <a:spcBef>
                  <a:spcPts val="0"/>
                </a:spcBef>
                <a:spcAft>
                  <a:spcPts val="0"/>
                </a:spcAft>
                <a:buNone/>
              </a:pPr>
              <a:endParaRPr sz="984">
                <a:solidFill>
                  <a:schemeClr val="lt1"/>
                </a:solidFill>
                <a:latin typeface="Arial"/>
                <a:ea typeface="Arial"/>
                <a:cs typeface="Arial"/>
                <a:sym typeface="Arial"/>
              </a:endParaRPr>
            </a:p>
          </p:txBody>
        </p:sp>
        <p:sp>
          <p:nvSpPr>
            <p:cNvPr id="13" name="Google Shape;123;p3">
              <a:extLst>
                <a:ext uri="{FF2B5EF4-FFF2-40B4-BE49-F238E27FC236}">
                  <a16:creationId xmlns:a16="http://schemas.microsoft.com/office/drawing/2014/main" id="{6D0880D3-3C90-4577-A291-6128ABEB9411}"/>
                </a:ext>
              </a:extLst>
            </p:cNvPr>
            <p:cNvSpPr/>
            <p:nvPr/>
          </p:nvSpPr>
          <p:spPr>
            <a:xfrm>
              <a:off x="4928810" y="2146358"/>
              <a:ext cx="360000" cy="360000"/>
            </a:xfrm>
            <a:prstGeom prst="rightArrow">
              <a:avLst>
                <a:gd name="adj1" fmla="val 50000"/>
                <a:gd name="adj2" fmla="val 50000"/>
              </a:avLst>
            </a:prstGeom>
            <a:solidFill>
              <a:srgbClr val="7F7F7F"/>
            </a:solidFill>
            <a:ln>
              <a:noFill/>
            </a:ln>
          </p:spPr>
          <p:txBody>
            <a:bodyPr spcFirstLastPara="1" wrap="square" lIns="64275" tIns="32125" rIns="64275" bIns="32125" anchor="ctr" anchorCtr="0">
              <a:noAutofit/>
            </a:bodyPr>
            <a:lstStyle/>
            <a:p>
              <a:pPr marL="0" marR="0" lvl="0" indent="0" algn="ctr" rtl="0">
                <a:spcBef>
                  <a:spcPts val="0"/>
                </a:spcBef>
                <a:spcAft>
                  <a:spcPts val="0"/>
                </a:spcAft>
                <a:buNone/>
              </a:pPr>
              <a:endParaRPr sz="984">
                <a:solidFill>
                  <a:schemeClr val="lt1"/>
                </a:solidFill>
                <a:latin typeface="Arial"/>
                <a:ea typeface="Arial"/>
                <a:cs typeface="Arial"/>
                <a:sym typeface="Arial"/>
              </a:endParaRPr>
            </a:p>
          </p:txBody>
        </p:sp>
        <p:sp>
          <p:nvSpPr>
            <p:cNvPr id="14" name="Google Shape;124;p3">
              <a:extLst>
                <a:ext uri="{FF2B5EF4-FFF2-40B4-BE49-F238E27FC236}">
                  <a16:creationId xmlns:a16="http://schemas.microsoft.com/office/drawing/2014/main" id="{A4BD660E-A753-47C2-A267-18CFE29BAFC0}"/>
                </a:ext>
              </a:extLst>
            </p:cNvPr>
            <p:cNvSpPr txBox="1"/>
            <p:nvPr/>
          </p:nvSpPr>
          <p:spPr>
            <a:xfrm>
              <a:off x="179512" y="1912094"/>
              <a:ext cx="1548000" cy="831000"/>
            </a:xfrm>
            <a:prstGeom prst="rect">
              <a:avLst/>
            </a:prstGeom>
            <a:solidFill>
              <a:srgbClr val="BFBFBF"/>
            </a:solidFill>
            <a:ln w="9525" cap="flat" cmpd="sng">
              <a:solidFill>
                <a:srgbClr val="A5A5A5"/>
              </a:solidFill>
              <a:prstDash val="solid"/>
              <a:round/>
              <a:headEnd type="none" w="sm" len="sm"/>
              <a:tailEnd type="none" w="sm" len="sm"/>
            </a:ln>
          </p:spPr>
          <p:txBody>
            <a:bodyPr spcFirstLastPara="1" wrap="square" lIns="64275" tIns="32125" rIns="64275" bIns="32125" anchor="ctr" anchorCtr="0">
              <a:noAutofit/>
            </a:bodyPr>
            <a:lstStyle/>
            <a:p>
              <a:pPr marL="0" marR="0" lvl="0" indent="0" algn="ctr" rtl="0">
                <a:spcBef>
                  <a:spcPts val="0"/>
                </a:spcBef>
                <a:spcAft>
                  <a:spcPts val="0"/>
                </a:spcAft>
                <a:buNone/>
              </a:pPr>
              <a:r>
                <a:rPr lang="nl-NL" sz="1406">
                  <a:solidFill>
                    <a:srgbClr val="000000"/>
                  </a:solidFill>
                  <a:latin typeface="Arial"/>
                  <a:ea typeface="Arial"/>
                  <a:cs typeface="Arial"/>
                  <a:sym typeface="Arial"/>
                </a:rPr>
                <a:t>INPUTS</a:t>
              </a:r>
              <a:endParaRPr sz="984">
                <a:solidFill>
                  <a:srgbClr val="000000"/>
                </a:solidFill>
                <a:latin typeface="Arial"/>
                <a:ea typeface="Arial"/>
                <a:cs typeface="Arial"/>
                <a:sym typeface="Arial"/>
              </a:endParaRPr>
            </a:p>
          </p:txBody>
        </p:sp>
        <p:sp>
          <p:nvSpPr>
            <p:cNvPr id="15" name="Google Shape;125;p3">
              <a:extLst>
                <a:ext uri="{FF2B5EF4-FFF2-40B4-BE49-F238E27FC236}">
                  <a16:creationId xmlns:a16="http://schemas.microsoft.com/office/drawing/2014/main" id="{2ABF7BC6-830E-4D8A-900E-40855234B6B9}"/>
                </a:ext>
              </a:extLst>
            </p:cNvPr>
            <p:cNvSpPr/>
            <p:nvPr/>
          </p:nvSpPr>
          <p:spPr>
            <a:xfrm>
              <a:off x="89362" y="2776371"/>
              <a:ext cx="1728300" cy="2506200"/>
            </a:xfrm>
            <a:prstGeom prst="upArrowCallout">
              <a:avLst>
                <a:gd name="adj1" fmla="val 25000"/>
                <a:gd name="adj2" fmla="val 25000"/>
                <a:gd name="adj3" fmla="val 25000"/>
                <a:gd name="adj4" fmla="val 64977"/>
              </a:avLst>
            </a:prstGeom>
            <a:noFill/>
            <a:ln w="25400" cap="flat" cmpd="sng">
              <a:solidFill>
                <a:srgbClr val="A5A5A5"/>
              </a:solidFill>
              <a:prstDash val="dash"/>
              <a:round/>
              <a:headEnd type="none" w="sm" len="sm"/>
              <a:tailEnd type="none" w="sm" len="sm"/>
            </a:ln>
          </p:spPr>
          <p:txBody>
            <a:bodyPr spcFirstLastPara="1" wrap="square" lIns="64275" tIns="32125" rIns="64275" bIns="32125" anchor="t" anchorCtr="0">
              <a:noAutofit/>
            </a:bodyPr>
            <a:lstStyle/>
            <a:p>
              <a:pPr marL="0" marR="0" lvl="0" indent="0" algn="ctr" rtl="0">
                <a:spcBef>
                  <a:spcPts val="0"/>
                </a:spcBef>
                <a:spcAft>
                  <a:spcPts val="0"/>
                </a:spcAft>
                <a:buNone/>
              </a:pPr>
              <a:r>
                <a:rPr lang="nl-NL" sz="1547" b="1" dirty="0">
                  <a:solidFill>
                    <a:srgbClr val="000000"/>
                  </a:solidFill>
                  <a:latin typeface="Calibri"/>
                  <a:ea typeface="Calibri"/>
                  <a:cs typeface="Calibri"/>
                  <a:sym typeface="Calibri"/>
                </a:rPr>
                <a:t>What you put in? </a:t>
              </a:r>
              <a:r>
                <a:rPr lang="nl-NL" sz="1547" i="1" dirty="0">
                  <a:solidFill>
                    <a:srgbClr val="000000"/>
                  </a:solidFill>
                  <a:latin typeface="Calibri"/>
                  <a:ea typeface="Calibri"/>
                  <a:cs typeface="Calibri"/>
                  <a:sym typeface="Calibri"/>
                </a:rPr>
                <a:t>V</a:t>
              </a:r>
              <a:r>
                <a:rPr lang="nl-NL" sz="1547" i="1" dirty="0">
                  <a:solidFill>
                    <a:schemeClr val="dk1"/>
                  </a:solidFill>
                  <a:latin typeface="Calibri"/>
                  <a:ea typeface="Calibri"/>
                  <a:cs typeface="Calibri"/>
                  <a:sym typeface="Calibri"/>
                </a:rPr>
                <a:t>alues, tools, knowledge</a:t>
              </a:r>
              <a:r>
                <a:rPr lang="pl-PL" sz="1547" i="1" dirty="0">
                  <a:solidFill>
                    <a:schemeClr val="dk1"/>
                  </a:solidFill>
                  <a:latin typeface="Calibri"/>
                  <a:ea typeface="Calibri"/>
                  <a:cs typeface="Calibri"/>
                  <a:sym typeface="Calibri"/>
                </a:rPr>
                <a:t>.</a:t>
              </a:r>
              <a:endParaRPr sz="1547" i="1" dirty="0">
                <a:solidFill>
                  <a:schemeClr val="dk1"/>
                </a:solidFill>
                <a:latin typeface="Calibri"/>
                <a:ea typeface="Calibri"/>
                <a:cs typeface="Calibri"/>
                <a:sym typeface="Calibri"/>
              </a:endParaRPr>
            </a:p>
            <a:p>
              <a:pPr marL="0" marR="0" lvl="0" indent="0" algn="ctr" rtl="0">
                <a:spcBef>
                  <a:spcPts val="0"/>
                </a:spcBef>
                <a:spcAft>
                  <a:spcPts val="0"/>
                </a:spcAft>
                <a:buNone/>
              </a:pPr>
              <a:r>
                <a:rPr lang="nl-NL" sz="1547" i="1" dirty="0">
                  <a:solidFill>
                    <a:schemeClr val="dk1"/>
                  </a:solidFill>
                  <a:latin typeface="Calibri"/>
                  <a:ea typeface="Calibri"/>
                  <a:cs typeface="Calibri"/>
                  <a:sym typeface="Calibri"/>
                </a:rPr>
                <a:t>Input from the partners.</a:t>
              </a:r>
              <a:endParaRPr lang="pl-PL" sz="1547" i="1" dirty="0">
                <a:solidFill>
                  <a:schemeClr val="dk1"/>
                </a:solidFill>
                <a:latin typeface="Calibri"/>
                <a:ea typeface="Calibri"/>
                <a:cs typeface="Calibri"/>
                <a:sym typeface="Calibri"/>
              </a:endParaRPr>
            </a:p>
            <a:p>
              <a:pPr algn="ctr"/>
              <a:r>
                <a:rPr lang="pl-PL" sz="1547" i="1" dirty="0" err="1">
                  <a:solidFill>
                    <a:schemeClr val="dk1"/>
                  </a:solidFill>
                  <a:latin typeface="Calibri"/>
                  <a:cs typeface="Calibri"/>
                </a:rPr>
                <a:t>Resources</a:t>
              </a:r>
              <a:r>
                <a:rPr lang="pl-PL" sz="1547" i="1" dirty="0">
                  <a:solidFill>
                    <a:schemeClr val="dk1"/>
                  </a:solidFill>
                  <a:latin typeface="Calibri"/>
                  <a:cs typeface="Calibri"/>
                </a:rPr>
                <a:t> </a:t>
              </a:r>
              <a:r>
                <a:rPr lang="pl-PL" sz="1547" i="1" dirty="0" err="1">
                  <a:solidFill>
                    <a:schemeClr val="dk1"/>
                  </a:solidFill>
                  <a:latin typeface="Calibri"/>
                  <a:cs typeface="Calibri"/>
                </a:rPr>
                <a:t>needed</a:t>
              </a:r>
              <a:r>
                <a:rPr lang="pl-PL" sz="1547" i="1" dirty="0">
                  <a:solidFill>
                    <a:schemeClr val="dk1"/>
                  </a:solidFill>
                  <a:latin typeface="Calibri"/>
                  <a:cs typeface="Calibri"/>
                </a:rPr>
                <a:t> to </a:t>
              </a:r>
              <a:r>
                <a:rPr lang="pl-PL" sz="1547" i="1" dirty="0" err="1">
                  <a:solidFill>
                    <a:schemeClr val="dk1"/>
                  </a:solidFill>
                  <a:latin typeface="Calibri"/>
                  <a:cs typeface="Calibri"/>
                </a:rPr>
                <a:t>carry</a:t>
              </a:r>
              <a:r>
                <a:rPr lang="pl-PL" sz="1547" i="1" dirty="0">
                  <a:solidFill>
                    <a:schemeClr val="dk1"/>
                  </a:solidFill>
                  <a:latin typeface="Calibri"/>
                  <a:cs typeface="Calibri"/>
                </a:rPr>
                <a:t> out </a:t>
              </a:r>
              <a:r>
                <a:rPr lang="pl-PL" sz="1547" i="1" dirty="0" err="1">
                  <a:solidFill>
                    <a:schemeClr val="dk1"/>
                  </a:solidFill>
                  <a:latin typeface="Calibri"/>
                  <a:cs typeface="Calibri"/>
                </a:rPr>
                <a:t>activities</a:t>
              </a:r>
              <a:endParaRPr lang="pl-PL" sz="1547" i="1" dirty="0">
                <a:solidFill>
                  <a:schemeClr val="dk1"/>
                </a:solidFill>
                <a:latin typeface="Calibri"/>
                <a:cs typeface="Calibri"/>
              </a:endParaRPr>
            </a:p>
            <a:p>
              <a:pPr marL="0" marR="0" lvl="0" indent="0" algn="ctr" rtl="0">
                <a:spcBef>
                  <a:spcPts val="0"/>
                </a:spcBef>
                <a:spcAft>
                  <a:spcPts val="0"/>
                </a:spcAft>
                <a:buNone/>
              </a:pPr>
              <a:endParaRPr sz="1547" i="1" dirty="0">
                <a:solidFill>
                  <a:schemeClr val="dk1"/>
                </a:solidFill>
                <a:latin typeface="Calibri"/>
                <a:ea typeface="Calibri"/>
                <a:cs typeface="Calibri"/>
                <a:sym typeface="Calibri"/>
              </a:endParaRPr>
            </a:p>
          </p:txBody>
        </p:sp>
        <p:sp>
          <p:nvSpPr>
            <p:cNvPr id="16" name="Google Shape;126;p3">
              <a:extLst>
                <a:ext uri="{FF2B5EF4-FFF2-40B4-BE49-F238E27FC236}">
                  <a16:creationId xmlns:a16="http://schemas.microsoft.com/office/drawing/2014/main" id="{25CE3824-D4B5-4149-8205-F355C4CDD54A}"/>
                </a:ext>
              </a:extLst>
            </p:cNvPr>
            <p:cNvSpPr/>
            <p:nvPr/>
          </p:nvSpPr>
          <p:spPr>
            <a:xfrm>
              <a:off x="1763684" y="2852929"/>
              <a:ext cx="1728300" cy="2429700"/>
            </a:xfrm>
            <a:prstGeom prst="upArrowCallout">
              <a:avLst>
                <a:gd name="adj1" fmla="val 25000"/>
                <a:gd name="adj2" fmla="val 25000"/>
                <a:gd name="adj3" fmla="val 25000"/>
                <a:gd name="adj4" fmla="val 64977"/>
              </a:avLst>
            </a:prstGeom>
            <a:noFill/>
            <a:ln w="25400" cap="flat" cmpd="sng">
              <a:solidFill>
                <a:srgbClr val="A5A5A5"/>
              </a:solidFill>
              <a:prstDash val="dash"/>
              <a:round/>
              <a:headEnd type="none" w="sm" len="sm"/>
              <a:tailEnd type="none" w="sm" len="sm"/>
            </a:ln>
          </p:spPr>
          <p:txBody>
            <a:bodyPr spcFirstLastPara="1" wrap="square" lIns="64275" tIns="32125" rIns="64275" bIns="32125" anchor="t" anchorCtr="0">
              <a:noAutofit/>
            </a:bodyPr>
            <a:lstStyle/>
            <a:p>
              <a:pPr marL="0" marR="0" lvl="0" indent="0" algn="ctr" rtl="0">
                <a:spcBef>
                  <a:spcPts val="0"/>
                </a:spcBef>
                <a:spcAft>
                  <a:spcPts val="0"/>
                </a:spcAft>
                <a:buNone/>
              </a:pPr>
              <a:r>
                <a:rPr lang="nl-NL" sz="1547" b="1" dirty="0">
                  <a:solidFill>
                    <a:srgbClr val="000000"/>
                  </a:solidFill>
                  <a:latin typeface="Calibri"/>
                  <a:ea typeface="Calibri"/>
                  <a:cs typeface="Calibri"/>
                  <a:sym typeface="Calibri"/>
                </a:rPr>
                <a:t>What you do?</a:t>
              </a:r>
              <a:endParaRPr sz="1547" b="1" dirty="0">
                <a:solidFill>
                  <a:srgbClr val="000000"/>
                </a:solidFill>
                <a:latin typeface="Calibri"/>
                <a:ea typeface="Calibri"/>
                <a:cs typeface="Calibri"/>
                <a:sym typeface="Calibri"/>
              </a:endParaRPr>
            </a:p>
            <a:p>
              <a:pPr algn="ctr"/>
              <a:r>
                <a:rPr lang="pl-PL" sz="1547" i="1" dirty="0" err="1">
                  <a:solidFill>
                    <a:schemeClr val="dk1"/>
                  </a:solidFill>
                  <a:latin typeface="Calibri"/>
                  <a:cs typeface="Calibri"/>
                </a:rPr>
                <a:t>Actions</a:t>
              </a:r>
              <a:r>
                <a:rPr lang="pl-PL" sz="1547" i="1" dirty="0">
                  <a:solidFill>
                    <a:schemeClr val="dk1"/>
                  </a:solidFill>
                  <a:latin typeface="Calibri"/>
                  <a:cs typeface="Calibri"/>
                </a:rPr>
                <a:t> </a:t>
              </a:r>
              <a:r>
                <a:rPr lang="pl-PL" sz="1547" i="1" dirty="0" err="1">
                  <a:solidFill>
                    <a:schemeClr val="dk1"/>
                  </a:solidFill>
                  <a:latin typeface="Calibri"/>
                  <a:cs typeface="Calibri"/>
                </a:rPr>
                <a:t>taken</a:t>
              </a:r>
              <a:r>
                <a:rPr lang="pl-PL" sz="1547" i="1" dirty="0">
                  <a:solidFill>
                    <a:schemeClr val="dk1"/>
                  </a:solidFill>
                  <a:latin typeface="Calibri"/>
                  <a:cs typeface="Calibri"/>
                </a:rPr>
                <a:t> to </a:t>
              </a:r>
              <a:r>
                <a:rPr lang="pl-PL" sz="1547" i="1" dirty="0" err="1">
                  <a:solidFill>
                    <a:schemeClr val="dk1"/>
                  </a:solidFill>
                  <a:latin typeface="Calibri"/>
                  <a:cs typeface="Calibri"/>
                </a:rPr>
                <a:t>transform</a:t>
              </a:r>
              <a:r>
                <a:rPr lang="pl-PL" sz="1547" i="1" dirty="0">
                  <a:solidFill>
                    <a:schemeClr val="dk1"/>
                  </a:solidFill>
                  <a:latin typeface="Calibri"/>
                  <a:cs typeface="Calibri"/>
                </a:rPr>
                <a:t> </a:t>
              </a:r>
              <a:r>
                <a:rPr lang="pl-PL" sz="1547" i="1" dirty="0" err="1">
                  <a:solidFill>
                    <a:schemeClr val="dk1"/>
                  </a:solidFill>
                  <a:latin typeface="Calibri"/>
                  <a:cs typeface="Calibri"/>
                </a:rPr>
                <a:t>inputs</a:t>
              </a:r>
              <a:r>
                <a:rPr lang="pl-PL" sz="1547" i="1" dirty="0">
                  <a:solidFill>
                    <a:schemeClr val="dk1"/>
                  </a:solidFill>
                  <a:latin typeface="Calibri"/>
                  <a:cs typeface="Calibri"/>
                </a:rPr>
                <a:t> </a:t>
              </a:r>
              <a:r>
                <a:rPr lang="pl-PL" sz="1547" i="1" dirty="0" err="1">
                  <a:solidFill>
                    <a:schemeClr val="dk1"/>
                  </a:solidFill>
                  <a:latin typeface="Calibri"/>
                  <a:cs typeface="Calibri"/>
                </a:rPr>
                <a:t>into</a:t>
              </a:r>
              <a:r>
                <a:rPr lang="pl-PL" sz="1547" i="1" dirty="0">
                  <a:solidFill>
                    <a:schemeClr val="dk1"/>
                  </a:solidFill>
                  <a:latin typeface="Calibri"/>
                  <a:cs typeface="Calibri"/>
                </a:rPr>
                <a:t> </a:t>
              </a:r>
              <a:r>
                <a:rPr lang="pl-PL" sz="1547" i="1" dirty="0" err="1">
                  <a:solidFill>
                    <a:schemeClr val="dk1"/>
                  </a:solidFill>
                  <a:latin typeface="Calibri"/>
                  <a:cs typeface="Calibri"/>
                </a:rPr>
                <a:t>outputs</a:t>
              </a:r>
              <a:endParaRPr lang="pl-PL" sz="1547" i="1" dirty="0">
                <a:solidFill>
                  <a:schemeClr val="dk1"/>
                </a:solidFill>
                <a:latin typeface="Calibri"/>
                <a:cs typeface="Calibri"/>
              </a:endParaRPr>
            </a:p>
            <a:p>
              <a:pPr marL="0" marR="0" lvl="0" indent="0" algn="ctr" rtl="0">
                <a:spcBef>
                  <a:spcPts val="0"/>
                </a:spcBef>
                <a:spcAft>
                  <a:spcPts val="0"/>
                </a:spcAft>
                <a:buNone/>
              </a:pPr>
              <a:endParaRPr sz="1547" i="1" dirty="0">
                <a:solidFill>
                  <a:srgbClr val="000000"/>
                </a:solidFill>
                <a:latin typeface="Calibri"/>
                <a:ea typeface="Calibri"/>
                <a:cs typeface="Calibri"/>
                <a:sym typeface="Calibri"/>
              </a:endParaRPr>
            </a:p>
          </p:txBody>
        </p:sp>
        <p:sp>
          <p:nvSpPr>
            <p:cNvPr id="17" name="Google Shape;127;p3">
              <a:extLst>
                <a:ext uri="{FF2B5EF4-FFF2-40B4-BE49-F238E27FC236}">
                  <a16:creationId xmlns:a16="http://schemas.microsoft.com/office/drawing/2014/main" id="{21CF9851-EA9E-4BC6-A762-FBE44ABF8A4B}"/>
                </a:ext>
              </a:extLst>
            </p:cNvPr>
            <p:cNvSpPr/>
            <p:nvPr/>
          </p:nvSpPr>
          <p:spPr>
            <a:xfrm>
              <a:off x="3419870" y="2852929"/>
              <a:ext cx="1728300" cy="2429700"/>
            </a:xfrm>
            <a:prstGeom prst="upArrowCallout">
              <a:avLst>
                <a:gd name="adj1" fmla="val 25000"/>
                <a:gd name="adj2" fmla="val 25000"/>
                <a:gd name="adj3" fmla="val 25000"/>
                <a:gd name="adj4" fmla="val 64977"/>
              </a:avLst>
            </a:prstGeom>
            <a:noFill/>
            <a:ln w="25400" cap="flat" cmpd="sng">
              <a:solidFill>
                <a:srgbClr val="A5A5A5"/>
              </a:solidFill>
              <a:prstDash val="dash"/>
              <a:round/>
              <a:headEnd type="none" w="sm" len="sm"/>
              <a:tailEnd type="none" w="sm" len="sm"/>
            </a:ln>
          </p:spPr>
          <p:txBody>
            <a:bodyPr spcFirstLastPara="1" wrap="square" lIns="64275" tIns="32125" rIns="64275" bIns="32125" anchor="t" anchorCtr="0">
              <a:noAutofit/>
            </a:bodyPr>
            <a:lstStyle/>
            <a:p>
              <a:pPr marL="0" marR="0" lvl="0" indent="0" algn="ctr" rtl="0">
                <a:spcBef>
                  <a:spcPts val="0"/>
                </a:spcBef>
                <a:spcAft>
                  <a:spcPts val="0"/>
                </a:spcAft>
                <a:buNone/>
              </a:pPr>
              <a:r>
                <a:rPr lang="nl-NL" sz="1547" b="1" dirty="0">
                  <a:solidFill>
                    <a:srgbClr val="000000"/>
                  </a:solidFill>
                  <a:latin typeface="Calibri"/>
                  <a:ea typeface="Calibri"/>
                  <a:cs typeface="Calibri"/>
                  <a:sym typeface="Calibri"/>
                </a:rPr>
                <a:t>Direct use of the intervention</a:t>
              </a:r>
              <a:endParaRPr lang="pl-PL" sz="1547" b="1" dirty="0">
                <a:solidFill>
                  <a:srgbClr val="000000"/>
                </a:solidFill>
                <a:latin typeface="Calibri"/>
                <a:ea typeface="Calibri"/>
                <a:cs typeface="Calibri"/>
                <a:sym typeface="Calibri"/>
              </a:endParaRPr>
            </a:p>
            <a:p>
              <a:pPr marL="0" marR="0" lvl="0" indent="0" algn="ctr" rtl="0">
                <a:spcBef>
                  <a:spcPts val="0"/>
                </a:spcBef>
                <a:spcAft>
                  <a:spcPts val="0"/>
                </a:spcAft>
                <a:buNone/>
              </a:pPr>
              <a:r>
                <a:rPr lang="pl-PL" sz="1547" i="1" dirty="0">
                  <a:solidFill>
                    <a:srgbClr val="000000"/>
                  </a:solidFill>
                  <a:latin typeface="Calibri"/>
                  <a:ea typeface="Calibri"/>
                  <a:cs typeface="Calibri"/>
                  <a:sym typeface="Calibri"/>
                </a:rPr>
                <a:t>The </a:t>
              </a:r>
              <a:r>
                <a:rPr lang="pl-PL" sz="1547" i="1" dirty="0" err="1">
                  <a:solidFill>
                    <a:srgbClr val="000000"/>
                  </a:solidFill>
                  <a:latin typeface="Calibri"/>
                  <a:ea typeface="Calibri"/>
                  <a:cs typeface="Calibri"/>
                  <a:sym typeface="Calibri"/>
                </a:rPr>
                <a:t>work</a:t>
              </a:r>
              <a:r>
                <a:rPr lang="pl-PL" sz="1547" i="1" dirty="0">
                  <a:solidFill>
                    <a:srgbClr val="000000"/>
                  </a:solidFill>
                  <a:latin typeface="Calibri"/>
                  <a:ea typeface="Calibri"/>
                  <a:cs typeface="Calibri"/>
                  <a:sym typeface="Calibri"/>
                </a:rPr>
                <a:t> </a:t>
              </a:r>
              <a:r>
                <a:rPr lang="pl-PL" sz="1547" i="1" dirty="0" err="1">
                  <a:solidFill>
                    <a:srgbClr val="000000"/>
                  </a:solidFill>
                  <a:latin typeface="Calibri"/>
                  <a:ea typeface="Calibri"/>
                  <a:cs typeface="Calibri"/>
                  <a:sym typeface="Calibri"/>
                </a:rPr>
                <a:t>accomplished</a:t>
              </a:r>
              <a:r>
                <a:rPr lang="pl-PL" sz="1547" i="1" dirty="0">
                  <a:solidFill>
                    <a:srgbClr val="000000"/>
                  </a:solidFill>
                  <a:latin typeface="Calibri"/>
                  <a:ea typeface="Calibri"/>
                  <a:cs typeface="Calibri"/>
                  <a:sym typeface="Calibri"/>
                </a:rPr>
                <a:t> by the </a:t>
              </a:r>
              <a:r>
                <a:rPr lang="pl-PL" sz="1547" i="1" dirty="0" err="1">
                  <a:solidFill>
                    <a:srgbClr val="000000"/>
                  </a:solidFill>
                  <a:latin typeface="Calibri"/>
                  <a:ea typeface="Calibri"/>
                  <a:cs typeface="Calibri"/>
                  <a:sym typeface="Calibri"/>
                </a:rPr>
                <a:t>project</a:t>
              </a:r>
              <a:r>
                <a:rPr lang="pl-PL" sz="1547" i="1" dirty="0">
                  <a:solidFill>
                    <a:srgbClr val="000000"/>
                  </a:solidFill>
                  <a:latin typeface="Calibri"/>
                  <a:ea typeface="Calibri"/>
                  <a:cs typeface="Calibri"/>
                  <a:sym typeface="Calibri"/>
                </a:rPr>
                <a:t>,</a:t>
              </a:r>
            </a:p>
            <a:p>
              <a:pPr marL="0" marR="0" lvl="0" indent="0" algn="ctr" rtl="0">
                <a:spcBef>
                  <a:spcPts val="0"/>
                </a:spcBef>
                <a:spcAft>
                  <a:spcPts val="0"/>
                </a:spcAft>
                <a:buNone/>
              </a:pPr>
              <a:r>
                <a:rPr lang="pl-PL" sz="1547" i="1" dirty="0" err="1">
                  <a:solidFill>
                    <a:srgbClr val="000000"/>
                  </a:solidFill>
                  <a:latin typeface="Calibri"/>
                  <a:ea typeface="Calibri"/>
                  <a:cs typeface="Calibri"/>
                  <a:sym typeface="Calibri"/>
                </a:rPr>
                <a:t>Usually</a:t>
              </a:r>
              <a:r>
                <a:rPr lang="pl-PL" sz="1547" i="1" dirty="0">
                  <a:solidFill>
                    <a:srgbClr val="000000"/>
                  </a:solidFill>
                  <a:latin typeface="Calibri"/>
                  <a:ea typeface="Calibri"/>
                  <a:cs typeface="Calibri"/>
                  <a:sym typeface="Calibri"/>
                </a:rPr>
                <a:t> a QUANTITY </a:t>
              </a:r>
              <a:endParaRPr sz="1547" i="1" dirty="0">
                <a:solidFill>
                  <a:srgbClr val="000000"/>
                </a:solidFill>
                <a:latin typeface="Calibri"/>
                <a:ea typeface="Calibri"/>
                <a:cs typeface="Calibri"/>
                <a:sym typeface="Calibri"/>
              </a:endParaRPr>
            </a:p>
          </p:txBody>
        </p:sp>
        <p:sp>
          <p:nvSpPr>
            <p:cNvPr id="18" name="Google Shape;128;p3">
              <a:extLst>
                <a:ext uri="{FF2B5EF4-FFF2-40B4-BE49-F238E27FC236}">
                  <a16:creationId xmlns:a16="http://schemas.microsoft.com/office/drawing/2014/main" id="{C72D266B-E712-4BF9-932F-D86CC635420B}"/>
                </a:ext>
              </a:extLst>
            </p:cNvPr>
            <p:cNvSpPr/>
            <p:nvPr/>
          </p:nvSpPr>
          <p:spPr>
            <a:xfrm>
              <a:off x="5292081" y="2852929"/>
              <a:ext cx="1728300" cy="2429700"/>
            </a:xfrm>
            <a:prstGeom prst="upArrowCallout">
              <a:avLst>
                <a:gd name="adj1" fmla="val 25000"/>
                <a:gd name="adj2" fmla="val 25000"/>
                <a:gd name="adj3" fmla="val 25000"/>
                <a:gd name="adj4" fmla="val 64977"/>
              </a:avLst>
            </a:prstGeom>
            <a:noFill/>
            <a:ln w="25400" cap="flat" cmpd="sng">
              <a:solidFill>
                <a:srgbClr val="A5A5A5"/>
              </a:solidFill>
              <a:prstDash val="dash"/>
              <a:round/>
              <a:headEnd type="none" w="sm" len="sm"/>
              <a:tailEnd type="none" w="sm" len="sm"/>
            </a:ln>
          </p:spPr>
          <p:txBody>
            <a:bodyPr spcFirstLastPara="1" wrap="square" lIns="64275" tIns="32125" rIns="64275" bIns="32125" anchor="t" anchorCtr="0">
              <a:noAutofit/>
            </a:bodyPr>
            <a:lstStyle/>
            <a:p>
              <a:pPr marL="0" marR="0" lvl="0" indent="0" algn="ctr" rtl="0">
                <a:spcBef>
                  <a:spcPts val="0"/>
                </a:spcBef>
                <a:spcAft>
                  <a:spcPts val="0"/>
                </a:spcAft>
                <a:buNone/>
              </a:pPr>
              <a:r>
                <a:rPr lang="nl-NL" sz="1547" b="1" dirty="0">
                  <a:solidFill>
                    <a:srgbClr val="000000"/>
                  </a:solidFill>
                  <a:latin typeface="Calibri"/>
                  <a:ea typeface="Calibri"/>
                  <a:cs typeface="Calibri"/>
                  <a:sym typeface="Calibri"/>
                </a:rPr>
                <a:t>Effects of  activities for beneficiaries: </a:t>
              </a:r>
              <a:r>
                <a:rPr lang="pl-PL" sz="1547" i="1" dirty="0" err="1">
                  <a:solidFill>
                    <a:srgbClr val="000000"/>
                  </a:solidFill>
                  <a:latin typeface="Calibri"/>
                  <a:ea typeface="Calibri"/>
                  <a:cs typeface="Calibri"/>
                  <a:sym typeface="Calibri"/>
                </a:rPr>
                <a:t>Usually</a:t>
              </a:r>
              <a:r>
                <a:rPr lang="pl-PL" sz="1547" i="1" dirty="0">
                  <a:solidFill>
                    <a:srgbClr val="000000"/>
                  </a:solidFill>
                  <a:latin typeface="Calibri"/>
                  <a:ea typeface="Calibri"/>
                  <a:cs typeface="Calibri"/>
                  <a:sym typeface="Calibri"/>
                </a:rPr>
                <a:t> a CHANGE (</a:t>
              </a:r>
              <a:r>
                <a:rPr lang="pl-PL" sz="1547" i="1" dirty="0" err="1">
                  <a:solidFill>
                    <a:srgbClr val="000000"/>
                  </a:solidFill>
                  <a:latin typeface="Calibri"/>
                  <a:ea typeface="Calibri"/>
                  <a:cs typeface="Calibri"/>
                  <a:sym typeface="Calibri"/>
                </a:rPr>
                <a:t>behavioral</a:t>
              </a:r>
              <a:r>
                <a:rPr lang="pl-PL" sz="1547" i="1" dirty="0">
                  <a:solidFill>
                    <a:srgbClr val="000000"/>
                  </a:solidFill>
                  <a:latin typeface="Calibri"/>
                  <a:ea typeface="Calibri"/>
                  <a:cs typeface="Calibri"/>
                  <a:sym typeface="Calibri"/>
                </a:rPr>
                <a:t> </a:t>
              </a:r>
              <a:r>
                <a:rPr lang="pl-PL" sz="1547" i="1" dirty="0" err="1">
                  <a:solidFill>
                    <a:srgbClr val="000000"/>
                  </a:solidFill>
                  <a:latin typeface="Calibri"/>
                  <a:ea typeface="Calibri"/>
                  <a:cs typeface="Calibri"/>
                  <a:sym typeface="Calibri"/>
                </a:rPr>
                <a:t>change</a:t>
              </a:r>
              <a:r>
                <a:rPr lang="pl-PL" sz="1547" i="1" dirty="0">
                  <a:solidFill>
                    <a:srgbClr val="000000"/>
                  </a:solidFill>
                  <a:latin typeface="Calibri"/>
                  <a:ea typeface="Calibri"/>
                  <a:cs typeface="Calibri"/>
                  <a:sym typeface="Calibri"/>
                </a:rPr>
                <a:t>, </a:t>
              </a:r>
            </a:p>
            <a:p>
              <a:pPr marL="0" marR="0" lvl="0" indent="0" algn="ctr" rtl="0">
                <a:spcBef>
                  <a:spcPts val="0"/>
                </a:spcBef>
                <a:spcAft>
                  <a:spcPts val="0"/>
                </a:spcAft>
                <a:buNone/>
              </a:pPr>
              <a:r>
                <a:rPr lang="pl-PL" sz="1547" i="1" dirty="0" err="1">
                  <a:solidFill>
                    <a:srgbClr val="000000"/>
                  </a:solidFill>
                  <a:latin typeface="Calibri"/>
                  <a:ea typeface="Calibri"/>
                  <a:cs typeface="Calibri"/>
                  <a:sym typeface="Calibri"/>
                </a:rPr>
                <a:t>increased</a:t>
              </a:r>
              <a:r>
                <a:rPr lang="pl-PL" sz="1547" i="1" dirty="0">
                  <a:solidFill>
                    <a:srgbClr val="000000"/>
                  </a:solidFill>
                  <a:latin typeface="Calibri"/>
                  <a:ea typeface="Calibri"/>
                  <a:cs typeface="Calibri"/>
                  <a:sym typeface="Calibri"/>
                </a:rPr>
                <a:t> </a:t>
              </a:r>
              <a:r>
                <a:rPr lang="pl-PL" sz="1547" i="1" dirty="0" err="1">
                  <a:solidFill>
                    <a:srgbClr val="000000"/>
                  </a:solidFill>
                  <a:latin typeface="Calibri"/>
                  <a:ea typeface="Calibri"/>
                  <a:cs typeface="Calibri"/>
                  <a:sym typeface="Calibri"/>
                </a:rPr>
                <a:t>skills</a:t>
              </a:r>
              <a:r>
                <a:rPr lang="pl-PL" sz="1547" i="1" dirty="0">
                  <a:solidFill>
                    <a:srgbClr val="000000"/>
                  </a:solidFill>
                  <a:latin typeface="Calibri"/>
                  <a:ea typeface="Calibri"/>
                  <a:cs typeface="Calibri"/>
                  <a:sym typeface="Calibri"/>
                </a:rPr>
                <a:t>)</a:t>
              </a:r>
              <a:endParaRPr sz="1547" i="1" dirty="0">
                <a:solidFill>
                  <a:srgbClr val="000000"/>
                </a:solidFill>
                <a:latin typeface="Calibri"/>
                <a:ea typeface="Calibri"/>
                <a:cs typeface="Calibri"/>
                <a:sym typeface="Calibri"/>
              </a:endParaRPr>
            </a:p>
          </p:txBody>
        </p:sp>
        <p:sp>
          <p:nvSpPr>
            <p:cNvPr id="19" name="Google Shape;129;p3">
              <a:extLst>
                <a:ext uri="{FF2B5EF4-FFF2-40B4-BE49-F238E27FC236}">
                  <a16:creationId xmlns:a16="http://schemas.microsoft.com/office/drawing/2014/main" id="{A985335F-24AA-4D36-8669-3778279C0468}"/>
                </a:ext>
              </a:extLst>
            </p:cNvPr>
            <p:cNvSpPr/>
            <p:nvPr/>
          </p:nvSpPr>
          <p:spPr>
            <a:xfrm>
              <a:off x="7164292" y="2852929"/>
              <a:ext cx="1728300" cy="2429700"/>
            </a:xfrm>
            <a:prstGeom prst="upArrowCallout">
              <a:avLst>
                <a:gd name="adj1" fmla="val 25000"/>
                <a:gd name="adj2" fmla="val 25000"/>
                <a:gd name="adj3" fmla="val 25000"/>
                <a:gd name="adj4" fmla="val 64977"/>
              </a:avLst>
            </a:prstGeom>
            <a:noFill/>
            <a:ln w="25400" cap="flat" cmpd="sng">
              <a:solidFill>
                <a:srgbClr val="A5A5A5"/>
              </a:solidFill>
              <a:prstDash val="dash"/>
              <a:round/>
              <a:headEnd type="none" w="sm" len="sm"/>
              <a:tailEnd type="none" w="sm" len="sm"/>
            </a:ln>
          </p:spPr>
          <p:txBody>
            <a:bodyPr spcFirstLastPara="1" wrap="square" lIns="64275" tIns="32125" rIns="64275" bIns="32125" anchor="t" anchorCtr="0">
              <a:noAutofit/>
            </a:bodyPr>
            <a:lstStyle/>
            <a:p>
              <a:pPr marL="0" marR="0" lvl="0" indent="0" algn="ctr" rtl="0">
                <a:spcBef>
                  <a:spcPts val="0"/>
                </a:spcBef>
                <a:spcAft>
                  <a:spcPts val="0"/>
                </a:spcAft>
                <a:buNone/>
              </a:pPr>
              <a:r>
                <a:rPr lang="nl-NL" sz="1547" b="1" dirty="0">
                  <a:solidFill>
                    <a:srgbClr val="000000"/>
                  </a:solidFill>
                  <a:latin typeface="Calibri"/>
                  <a:ea typeface="Calibri"/>
                  <a:cs typeface="Calibri"/>
                  <a:sym typeface="Calibri"/>
                </a:rPr>
                <a:t>Higher order goals: social mission</a:t>
              </a:r>
              <a:endParaRPr lang="pl-PL" sz="1547" b="1" dirty="0">
                <a:solidFill>
                  <a:srgbClr val="000000"/>
                </a:solidFill>
                <a:latin typeface="Calibri"/>
                <a:ea typeface="Calibri"/>
                <a:cs typeface="Calibri"/>
                <a:sym typeface="Calibri"/>
              </a:endParaRPr>
            </a:p>
            <a:p>
              <a:pPr marL="0" marR="0" lvl="0" indent="0" algn="ctr" rtl="0">
                <a:spcBef>
                  <a:spcPts val="0"/>
                </a:spcBef>
                <a:spcAft>
                  <a:spcPts val="0"/>
                </a:spcAft>
                <a:buNone/>
              </a:pPr>
              <a:r>
                <a:rPr lang="pl-PL" sz="1547" i="1" dirty="0" err="1">
                  <a:solidFill>
                    <a:srgbClr val="000000"/>
                  </a:solidFill>
                  <a:latin typeface="Calibri"/>
                  <a:ea typeface="Calibri"/>
                  <a:cs typeface="Calibri"/>
                  <a:sym typeface="Calibri"/>
                </a:rPr>
                <a:t>Long</a:t>
              </a:r>
              <a:r>
                <a:rPr lang="pl-PL" sz="1547" i="1" dirty="0">
                  <a:solidFill>
                    <a:srgbClr val="000000"/>
                  </a:solidFill>
                  <a:latin typeface="Calibri"/>
                  <a:ea typeface="Calibri"/>
                  <a:cs typeface="Calibri"/>
                  <a:sym typeface="Calibri"/>
                </a:rPr>
                <a:t>-term </a:t>
              </a:r>
              <a:r>
                <a:rPr lang="pl-PL" sz="1547" i="1" dirty="0" err="1">
                  <a:solidFill>
                    <a:srgbClr val="000000"/>
                  </a:solidFill>
                  <a:latin typeface="Calibri"/>
                  <a:ea typeface="Calibri"/>
                  <a:cs typeface="Calibri"/>
                  <a:sym typeface="Calibri"/>
                </a:rPr>
                <a:t>consequences</a:t>
              </a:r>
              <a:r>
                <a:rPr lang="pl-PL" sz="1547" i="1" dirty="0">
                  <a:solidFill>
                    <a:srgbClr val="000000"/>
                  </a:solidFill>
                  <a:latin typeface="Calibri"/>
                  <a:ea typeface="Calibri"/>
                  <a:cs typeface="Calibri"/>
                  <a:sym typeface="Calibri"/>
                </a:rPr>
                <a:t> of the </a:t>
              </a:r>
              <a:r>
                <a:rPr lang="pl-PL" sz="1547" i="1" dirty="0" err="1">
                  <a:solidFill>
                    <a:srgbClr val="000000"/>
                  </a:solidFill>
                  <a:latin typeface="Calibri"/>
                  <a:ea typeface="Calibri"/>
                  <a:cs typeface="Calibri"/>
                  <a:sym typeface="Calibri"/>
                </a:rPr>
                <a:t>intervention</a:t>
              </a:r>
              <a:endParaRPr sz="1547" i="1" dirty="0">
                <a:solidFill>
                  <a:srgbClr val="000000"/>
                </a:solidFill>
                <a:latin typeface="Calibri"/>
                <a:ea typeface="Calibri"/>
                <a:cs typeface="Calibri"/>
                <a:sym typeface="Calibri"/>
              </a:endParaRPr>
            </a:p>
            <a:p>
              <a:pPr marL="0" marR="0" lvl="0" indent="0" algn="ctr" rtl="0">
                <a:spcBef>
                  <a:spcPts val="0"/>
                </a:spcBef>
                <a:spcAft>
                  <a:spcPts val="0"/>
                </a:spcAft>
                <a:buNone/>
              </a:pPr>
              <a:endParaRPr sz="1547" b="1" dirty="0">
                <a:solidFill>
                  <a:schemeClr val="dk1"/>
                </a:solidFill>
                <a:latin typeface="Calibri"/>
                <a:ea typeface="Calibri"/>
                <a:cs typeface="Calibri"/>
                <a:sym typeface="Calibri"/>
              </a:endParaRPr>
            </a:p>
          </p:txBody>
        </p:sp>
      </p:grpSp>
      <p:sp>
        <p:nvSpPr>
          <p:cNvPr id="20" name="Google Shape;130;p3">
            <a:extLst>
              <a:ext uri="{FF2B5EF4-FFF2-40B4-BE49-F238E27FC236}">
                <a16:creationId xmlns:a16="http://schemas.microsoft.com/office/drawing/2014/main" id="{241F38CE-7380-41E6-9C67-D94688207AC5}"/>
              </a:ext>
            </a:extLst>
          </p:cNvPr>
          <p:cNvSpPr txBox="1"/>
          <p:nvPr/>
        </p:nvSpPr>
        <p:spPr>
          <a:xfrm>
            <a:off x="4479933" y="5994407"/>
            <a:ext cx="6340148" cy="333281"/>
          </a:xfrm>
          <a:prstGeom prst="rect">
            <a:avLst/>
          </a:prstGeom>
          <a:noFill/>
          <a:ln>
            <a:noFill/>
          </a:ln>
        </p:spPr>
        <p:txBody>
          <a:bodyPr spcFirstLastPara="1" wrap="square" lIns="64275" tIns="32125" rIns="64275" bIns="32125" anchor="t" anchorCtr="0">
            <a:noAutofit/>
          </a:bodyPr>
          <a:lstStyle/>
          <a:p>
            <a:pPr marL="0" marR="0" lvl="0" indent="0" algn="l" rtl="0">
              <a:spcBef>
                <a:spcPts val="0"/>
              </a:spcBef>
              <a:spcAft>
                <a:spcPts val="0"/>
              </a:spcAft>
              <a:buNone/>
            </a:pPr>
            <a:r>
              <a:rPr lang="nl-NL" sz="984" dirty="0">
                <a:solidFill>
                  <a:srgbClr val="000000"/>
                </a:solidFill>
                <a:latin typeface="Arial"/>
                <a:ea typeface="Arial"/>
                <a:cs typeface="Arial"/>
                <a:sym typeface="Arial"/>
              </a:rPr>
              <a:t>Image adapted from: Erasmus + Impact Tool</a:t>
            </a:r>
            <a:endParaRPr sz="984" dirty="0">
              <a:solidFill>
                <a:srgbClr val="000000"/>
              </a:solidFill>
              <a:latin typeface="Arial"/>
              <a:ea typeface="Arial"/>
              <a:cs typeface="Arial"/>
              <a:sym typeface="Arial"/>
            </a:endParaRPr>
          </a:p>
        </p:txBody>
      </p:sp>
      <p:pic>
        <p:nvPicPr>
          <p:cNvPr id="21" name="Google Shape;131;p3">
            <a:extLst>
              <a:ext uri="{FF2B5EF4-FFF2-40B4-BE49-F238E27FC236}">
                <a16:creationId xmlns:a16="http://schemas.microsoft.com/office/drawing/2014/main" id="{7E9D9B7F-57BD-420F-9070-746BF00895B3}"/>
              </a:ext>
            </a:extLst>
          </p:cNvPr>
          <p:cNvPicPr preferRelativeResize="0"/>
          <p:nvPr/>
        </p:nvPicPr>
        <p:blipFill rotWithShape="1">
          <a:blip r:embed="rId2">
            <a:alphaModFix/>
          </a:blip>
          <a:srcRect/>
          <a:stretch/>
        </p:blipFill>
        <p:spPr>
          <a:xfrm>
            <a:off x="1733544" y="1095788"/>
            <a:ext cx="8748932" cy="1914820"/>
          </a:xfrm>
          <a:prstGeom prst="rect">
            <a:avLst/>
          </a:prstGeom>
          <a:noFill/>
          <a:ln>
            <a:noFill/>
          </a:ln>
        </p:spPr>
      </p:pic>
      <p:sp>
        <p:nvSpPr>
          <p:cNvPr id="22" name="Google Shape;132;p3">
            <a:extLst>
              <a:ext uri="{FF2B5EF4-FFF2-40B4-BE49-F238E27FC236}">
                <a16:creationId xmlns:a16="http://schemas.microsoft.com/office/drawing/2014/main" id="{12EB7CD2-223B-4B66-B2BF-F7AA07A585A9}"/>
              </a:ext>
            </a:extLst>
          </p:cNvPr>
          <p:cNvSpPr/>
          <p:nvPr/>
        </p:nvSpPr>
        <p:spPr>
          <a:xfrm>
            <a:off x="9798054" y="1121487"/>
            <a:ext cx="476297" cy="333281"/>
          </a:xfrm>
          <a:prstGeom prst="rect">
            <a:avLst/>
          </a:prstGeom>
          <a:solidFill>
            <a:schemeClr val="lt2"/>
          </a:solidFill>
          <a:ln>
            <a:noFill/>
          </a:ln>
        </p:spPr>
        <p:txBody>
          <a:bodyPr spcFirstLastPara="1" wrap="square" lIns="64275" tIns="64275" rIns="64275" bIns="64275" anchor="ctr" anchorCtr="0">
            <a:noAutofit/>
          </a:bodyPr>
          <a:lstStyle/>
          <a:p>
            <a:pPr marL="0" marR="0" lvl="0" indent="0" algn="l" rtl="0">
              <a:spcBef>
                <a:spcPts val="0"/>
              </a:spcBef>
              <a:spcAft>
                <a:spcPts val="0"/>
              </a:spcAft>
              <a:buNone/>
            </a:pPr>
            <a:endParaRPr sz="984">
              <a:solidFill>
                <a:srgbClr val="000000"/>
              </a:solidFill>
              <a:latin typeface="Arial"/>
              <a:ea typeface="Arial"/>
              <a:cs typeface="Arial"/>
              <a:sym typeface="Arial"/>
            </a:endParaRPr>
          </a:p>
        </p:txBody>
      </p:sp>
      <p:sp>
        <p:nvSpPr>
          <p:cNvPr id="23" name="Google Shape;133;p3">
            <a:extLst>
              <a:ext uri="{FF2B5EF4-FFF2-40B4-BE49-F238E27FC236}">
                <a16:creationId xmlns:a16="http://schemas.microsoft.com/office/drawing/2014/main" id="{10411040-6983-4973-86B5-CC1F88137FE0}"/>
              </a:ext>
            </a:extLst>
          </p:cNvPr>
          <p:cNvSpPr/>
          <p:nvPr/>
        </p:nvSpPr>
        <p:spPr>
          <a:xfrm>
            <a:off x="2301089" y="2530391"/>
            <a:ext cx="476297" cy="333281"/>
          </a:xfrm>
          <a:prstGeom prst="rect">
            <a:avLst/>
          </a:prstGeom>
          <a:solidFill>
            <a:schemeClr val="lt2"/>
          </a:solidFill>
          <a:ln>
            <a:noFill/>
          </a:ln>
        </p:spPr>
        <p:txBody>
          <a:bodyPr spcFirstLastPara="1" wrap="square" lIns="64275" tIns="64275" rIns="64275" bIns="64275" anchor="ctr" anchorCtr="0">
            <a:noAutofit/>
          </a:bodyPr>
          <a:lstStyle/>
          <a:p>
            <a:pPr marL="0" marR="0" lvl="0" indent="0" algn="l" rtl="0">
              <a:spcBef>
                <a:spcPts val="0"/>
              </a:spcBef>
              <a:spcAft>
                <a:spcPts val="0"/>
              </a:spcAft>
              <a:buNone/>
            </a:pPr>
            <a:endParaRPr sz="984">
              <a:solidFill>
                <a:srgbClr val="000000"/>
              </a:solidFill>
              <a:latin typeface="Arial"/>
              <a:ea typeface="Arial"/>
              <a:cs typeface="Arial"/>
              <a:sym typeface="Arial"/>
            </a:endParaRPr>
          </a:p>
        </p:txBody>
      </p:sp>
      <p:sp>
        <p:nvSpPr>
          <p:cNvPr id="24" name="Google Shape;134;p3">
            <a:extLst>
              <a:ext uri="{FF2B5EF4-FFF2-40B4-BE49-F238E27FC236}">
                <a16:creationId xmlns:a16="http://schemas.microsoft.com/office/drawing/2014/main" id="{B1166CC0-0824-425B-8C45-77F3C759EBF9}"/>
              </a:ext>
            </a:extLst>
          </p:cNvPr>
          <p:cNvSpPr/>
          <p:nvPr/>
        </p:nvSpPr>
        <p:spPr>
          <a:xfrm>
            <a:off x="10353681" y="1327854"/>
            <a:ext cx="128883" cy="1365188"/>
          </a:xfrm>
          <a:prstGeom prst="upArrow">
            <a:avLst>
              <a:gd name="adj1" fmla="val 50000"/>
              <a:gd name="adj2" fmla="val 50000"/>
            </a:avLst>
          </a:prstGeom>
          <a:solidFill>
            <a:schemeClr val="accent6"/>
          </a:solidFill>
          <a:ln w="9525" cap="flat" cmpd="sng">
            <a:solidFill>
              <a:schemeClr val="dk2"/>
            </a:solidFill>
            <a:prstDash val="solid"/>
            <a:round/>
            <a:headEnd type="none" w="sm" len="sm"/>
            <a:tailEnd type="none" w="sm" len="sm"/>
          </a:ln>
        </p:spPr>
        <p:txBody>
          <a:bodyPr spcFirstLastPara="1" wrap="square" lIns="64275" tIns="64275" rIns="64275" bIns="64275" anchor="ctr" anchorCtr="0">
            <a:noAutofit/>
          </a:bodyPr>
          <a:lstStyle/>
          <a:p>
            <a:pPr marL="0" marR="0" lvl="0" indent="0" algn="l" rtl="0">
              <a:spcBef>
                <a:spcPts val="0"/>
              </a:spcBef>
              <a:spcAft>
                <a:spcPts val="0"/>
              </a:spcAft>
              <a:buNone/>
            </a:pPr>
            <a:endParaRPr sz="984">
              <a:solidFill>
                <a:srgbClr val="000000"/>
              </a:solidFill>
              <a:latin typeface="Arial"/>
              <a:ea typeface="Arial"/>
              <a:cs typeface="Arial"/>
              <a:sym typeface="Arial"/>
            </a:endParaRPr>
          </a:p>
        </p:txBody>
      </p:sp>
      <p:sp>
        <p:nvSpPr>
          <p:cNvPr id="25" name="Google Shape;135;p3">
            <a:extLst>
              <a:ext uri="{FF2B5EF4-FFF2-40B4-BE49-F238E27FC236}">
                <a16:creationId xmlns:a16="http://schemas.microsoft.com/office/drawing/2014/main" id="{1D401670-9030-42F6-85E7-1E270C1C7F08}"/>
              </a:ext>
            </a:extLst>
          </p:cNvPr>
          <p:cNvSpPr txBox="1"/>
          <p:nvPr/>
        </p:nvSpPr>
        <p:spPr>
          <a:xfrm>
            <a:off x="1640470" y="2530396"/>
            <a:ext cx="9017367" cy="829617"/>
          </a:xfrm>
          <a:prstGeom prst="rect">
            <a:avLst/>
          </a:prstGeom>
          <a:noFill/>
          <a:ln>
            <a:noFill/>
          </a:ln>
        </p:spPr>
        <p:txBody>
          <a:bodyPr spcFirstLastPara="1" wrap="square" lIns="35700" tIns="35700" rIns="35700" bIns="35700" anchor="ctr" anchorCtr="0">
            <a:noAutofit/>
          </a:bodyPr>
          <a:lstStyle/>
          <a:p>
            <a:pPr marL="0" marR="0" lvl="0" indent="0" algn="ctr" rtl="0">
              <a:spcBef>
                <a:spcPts val="0"/>
              </a:spcBef>
              <a:spcAft>
                <a:spcPts val="0"/>
              </a:spcAft>
              <a:buNone/>
            </a:pPr>
            <a:r>
              <a:rPr lang="nl-NL" sz="2531" b="1">
                <a:solidFill>
                  <a:srgbClr val="424242"/>
                </a:solidFill>
                <a:latin typeface="Arial"/>
                <a:ea typeface="Arial"/>
                <a:cs typeface="Arial"/>
                <a:sym typeface="Arial"/>
              </a:rPr>
              <a:t>Each phase with feedback loops</a:t>
            </a:r>
            <a:endParaRPr sz="2531">
              <a:solidFill>
                <a:srgbClr val="000000"/>
              </a:solidFill>
              <a:latin typeface="Arial"/>
              <a:ea typeface="Arial"/>
              <a:cs typeface="Arial"/>
              <a:sym typeface="Arial"/>
            </a:endParaRPr>
          </a:p>
        </p:txBody>
      </p:sp>
    </p:spTree>
    <p:extLst>
      <p:ext uri="{BB962C8B-B14F-4D97-AF65-F5344CB8AC3E}">
        <p14:creationId xmlns:p14="http://schemas.microsoft.com/office/powerpoint/2010/main" val="1711920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FAD7D21-5885-46E1-85E3-1635693D0275}"/>
              </a:ext>
            </a:extLst>
          </p:cNvPr>
          <p:cNvSpPr>
            <a:spLocks noGrp="1"/>
          </p:cNvSpPr>
          <p:nvPr>
            <p:ph type="title"/>
          </p:nvPr>
        </p:nvSpPr>
        <p:spPr/>
        <p:txBody>
          <a:bodyPr/>
          <a:lstStyle/>
          <a:p>
            <a:r>
              <a:rPr lang="pl-PL" dirty="0"/>
              <a:t>Monitoring &amp; Evaluation</a:t>
            </a:r>
          </a:p>
        </p:txBody>
      </p:sp>
      <p:sp>
        <p:nvSpPr>
          <p:cNvPr id="5" name="pole tekstowe 4">
            <a:extLst>
              <a:ext uri="{FF2B5EF4-FFF2-40B4-BE49-F238E27FC236}">
                <a16:creationId xmlns:a16="http://schemas.microsoft.com/office/drawing/2014/main" id="{6DF892E2-EF19-4B7F-B790-8A3DCF462BEC}"/>
              </a:ext>
            </a:extLst>
          </p:cNvPr>
          <p:cNvSpPr txBox="1"/>
          <p:nvPr/>
        </p:nvSpPr>
        <p:spPr>
          <a:xfrm>
            <a:off x="749643" y="1465769"/>
            <a:ext cx="1462260" cy="584775"/>
          </a:xfrm>
          <a:prstGeom prst="rect">
            <a:avLst/>
          </a:prstGeom>
          <a:noFill/>
        </p:spPr>
        <p:txBody>
          <a:bodyPr wrap="none" rtlCol="0">
            <a:spAutoFit/>
          </a:bodyPr>
          <a:lstStyle/>
          <a:p>
            <a:r>
              <a:rPr lang="pl-PL" sz="3200" dirty="0"/>
              <a:t>WHEN?</a:t>
            </a:r>
          </a:p>
        </p:txBody>
      </p:sp>
      <p:sp>
        <p:nvSpPr>
          <p:cNvPr id="3" name="Symbol zastępczy zawartości 2">
            <a:extLst>
              <a:ext uri="{FF2B5EF4-FFF2-40B4-BE49-F238E27FC236}">
                <a16:creationId xmlns:a16="http://schemas.microsoft.com/office/drawing/2014/main" id="{1758EABB-7342-4750-9B4A-621FB466FFA3}"/>
              </a:ext>
            </a:extLst>
          </p:cNvPr>
          <p:cNvSpPr>
            <a:spLocks noGrp="1"/>
          </p:cNvSpPr>
          <p:nvPr>
            <p:ph idx="1"/>
          </p:nvPr>
        </p:nvSpPr>
        <p:spPr/>
        <p:txBody>
          <a:bodyPr>
            <a:normAutofit fontScale="70000" lnSpcReduction="20000"/>
          </a:bodyPr>
          <a:lstStyle/>
          <a:p>
            <a:endParaRPr lang="pl-PL" dirty="0"/>
          </a:p>
          <a:p>
            <a:pPr marL="0" indent="0">
              <a:buNone/>
            </a:pPr>
            <a:r>
              <a:rPr lang="pl-PL" b="1" dirty="0"/>
              <a:t>MONITORING</a:t>
            </a:r>
            <a:endParaRPr lang="pl-PL" dirty="0"/>
          </a:p>
          <a:p>
            <a:r>
              <a:rPr lang="en-US" dirty="0"/>
              <a:t>It keeps track of different parts of the process, with varying intensity</a:t>
            </a:r>
            <a:endParaRPr lang="pl-PL" dirty="0"/>
          </a:p>
          <a:p>
            <a:r>
              <a:rPr lang="en-US" dirty="0"/>
              <a:t>Continuous and systematic</a:t>
            </a:r>
          </a:p>
          <a:p>
            <a:r>
              <a:rPr lang="pl-PL" dirty="0" err="1"/>
              <a:t>Can</a:t>
            </a:r>
            <a:r>
              <a:rPr lang="pl-PL" dirty="0"/>
              <a:t> </a:t>
            </a:r>
            <a:r>
              <a:rPr lang="pl-PL" dirty="0" err="1"/>
              <a:t>continue</a:t>
            </a:r>
            <a:r>
              <a:rPr lang="pl-PL" dirty="0"/>
              <a:t> </a:t>
            </a:r>
            <a:r>
              <a:rPr lang="pl-PL" dirty="0" err="1"/>
              <a:t>after</a:t>
            </a:r>
            <a:r>
              <a:rPr lang="pl-PL" dirty="0"/>
              <a:t> </a:t>
            </a:r>
            <a:r>
              <a:rPr lang="pl-PL" dirty="0" err="1"/>
              <a:t>implementation</a:t>
            </a:r>
            <a:endParaRPr lang="pl-PL" dirty="0"/>
          </a:p>
          <a:p>
            <a:r>
              <a:rPr lang="pl-PL" dirty="0"/>
              <a:t>I</a:t>
            </a:r>
            <a:r>
              <a:rPr lang="en-US" dirty="0"/>
              <a:t>s not a one-time activity but rather an ongoing process that runs parallel to program implementation. It provides real-time information and feedback to support effective management, decision-making, and adaptive programming throughout the life of a program.</a:t>
            </a:r>
            <a:endParaRPr lang="pl-PL" dirty="0"/>
          </a:p>
          <a:p>
            <a:endParaRPr lang="pl-PL" dirty="0"/>
          </a:p>
          <a:p>
            <a:pPr marL="0" indent="0">
              <a:buNone/>
            </a:pPr>
            <a:r>
              <a:rPr lang="pl-PL" b="1" dirty="0"/>
              <a:t>EVALUATION</a:t>
            </a:r>
            <a:endParaRPr lang="pl-PL" dirty="0"/>
          </a:p>
          <a:p>
            <a:r>
              <a:rPr lang="en-US" dirty="0"/>
              <a:t>It happens in different parts of the process in order to evaluate what is being monitored</a:t>
            </a:r>
            <a:endParaRPr lang="pl-PL" dirty="0"/>
          </a:p>
          <a:p>
            <a:r>
              <a:rPr lang="pl-PL" dirty="0" err="1"/>
              <a:t>Systematic</a:t>
            </a:r>
            <a:r>
              <a:rPr lang="pl-PL" dirty="0"/>
              <a:t> and </a:t>
            </a:r>
            <a:r>
              <a:rPr lang="pl-PL" dirty="0" err="1"/>
              <a:t>punctual</a:t>
            </a:r>
            <a:r>
              <a:rPr lang="pl-PL" dirty="0"/>
              <a:t> </a:t>
            </a:r>
          </a:p>
          <a:p>
            <a:r>
              <a:rPr lang="pl-PL" dirty="0"/>
              <a:t>It </a:t>
            </a:r>
            <a:r>
              <a:rPr lang="en-US" dirty="0"/>
              <a:t>takes place at specific points during or after the completion of a program, project, or intervention</a:t>
            </a:r>
            <a:endParaRPr lang="pl-PL" dirty="0"/>
          </a:p>
          <a:p>
            <a:pPr marL="0" indent="0">
              <a:buNone/>
            </a:pPr>
            <a:endParaRPr lang="pl-PL" dirty="0"/>
          </a:p>
          <a:p>
            <a:endParaRPr lang="pl-PL" dirty="0"/>
          </a:p>
        </p:txBody>
      </p:sp>
      <p:pic>
        <p:nvPicPr>
          <p:cNvPr id="6" name="Obraz 5">
            <a:extLst>
              <a:ext uri="{FF2B5EF4-FFF2-40B4-BE49-F238E27FC236}">
                <a16:creationId xmlns:a16="http://schemas.microsoft.com/office/drawing/2014/main" id="{0A01F627-6F61-49AE-A4D4-139C4B01CE9E}"/>
              </a:ext>
            </a:extLst>
          </p:cNvPr>
          <p:cNvPicPr>
            <a:picLocks noChangeAspect="1"/>
          </p:cNvPicPr>
          <p:nvPr/>
        </p:nvPicPr>
        <p:blipFill>
          <a:blip r:embed="rId2"/>
          <a:stretch>
            <a:fillRect/>
          </a:stretch>
        </p:blipFill>
        <p:spPr>
          <a:xfrm>
            <a:off x="4256798" y="1242872"/>
            <a:ext cx="7935202" cy="1165505"/>
          </a:xfrm>
          <a:prstGeom prst="rect">
            <a:avLst/>
          </a:prstGeom>
        </p:spPr>
      </p:pic>
      <p:pic>
        <p:nvPicPr>
          <p:cNvPr id="7" name="Obraz 6">
            <a:extLst>
              <a:ext uri="{FF2B5EF4-FFF2-40B4-BE49-F238E27FC236}">
                <a16:creationId xmlns:a16="http://schemas.microsoft.com/office/drawing/2014/main" id="{D3EFB6A9-60A8-4387-9F03-82630BA99600}"/>
              </a:ext>
            </a:extLst>
          </p:cNvPr>
          <p:cNvPicPr>
            <a:picLocks noChangeAspect="1"/>
          </p:cNvPicPr>
          <p:nvPr/>
        </p:nvPicPr>
        <p:blipFill>
          <a:blip r:embed="rId3"/>
          <a:stretch>
            <a:fillRect/>
          </a:stretch>
        </p:blipFill>
        <p:spPr>
          <a:xfrm>
            <a:off x="342900" y="2050544"/>
            <a:ext cx="495300" cy="533400"/>
          </a:xfrm>
          <a:prstGeom prst="rect">
            <a:avLst/>
          </a:prstGeom>
        </p:spPr>
      </p:pic>
      <p:pic>
        <p:nvPicPr>
          <p:cNvPr id="8" name="Obraz 7">
            <a:extLst>
              <a:ext uri="{FF2B5EF4-FFF2-40B4-BE49-F238E27FC236}">
                <a16:creationId xmlns:a16="http://schemas.microsoft.com/office/drawing/2014/main" id="{9C9D9DE5-ED6B-49D1-A526-C439E3AD1EAB}"/>
              </a:ext>
            </a:extLst>
          </p:cNvPr>
          <p:cNvPicPr>
            <a:picLocks noChangeAspect="1"/>
          </p:cNvPicPr>
          <p:nvPr/>
        </p:nvPicPr>
        <p:blipFill>
          <a:blip r:embed="rId4"/>
          <a:stretch>
            <a:fillRect/>
          </a:stretch>
        </p:blipFill>
        <p:spPr>
          <a:xfrm>
            <a:off x="470072" y="4143487"/>
            <a:ext cx="323850" cy="428625"/>
          </a:xfrm>
          <a:prstGeom prst="rect">
            <a:avLst/>
          </a:prstGeom>
        </p:spPr>
      </p:pic>
    </p:spTree>
    <p:extLst>
      <p:ext uri="{BB962C8B-B14F-4D97-AF65-F5344CB8AC3E}">
        <p14:creationId xmlns:p14="http://schemas.microsoft.com/office/powerpoint/2010/main" val="2976386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85EB654-0732-4082-A897-26ECB827D604}"/>
              </a:ext>
            </a:extLst>
          </p:cNvPr>
          <p:cNvSpPr>
            <a:spLocks noGrp="1"/>
          </p:cNvSpPr>
          <p:nvPr>
            <p:ph type="title"/>
          </p:nvPr>
        </p:nvSpPr>
        <p:spPr>
          <a:xfrm>
            <a:off x="838200" y="37873"/>
            <a:ext cx="10515600" cy="1325563"/>
          </a:xfrm>
        </p:spPr>
        <p:txBody>
          <a:bodyPr/>
          <a:lstStyle/>
          <a:p>
            <a:r>
              <a:rPr lang="pl-PL" dirty="0"/>
              <a:t>Monitoring &amp; Evaluation</a:t>
            </a:r>
          </a:p>
        </p:txBody>
      </p:sp>
      <p:graphicFrame>
        <p:nvGraphicFramePr>
          <p:cNvPr id="4" name="Symbol zastępczy zawartości 3">
            <a:extLst>
              <a:ext uri="{FF2B5EF4-FFF2-40B4-BE49-F238E27FC236}">
                <a16:creationId xmlns:a16="http://schemas.microsoft.com/office/drawing/2014/main" id="{4696945D-88A2-4685-A9F2-65FED6098B8A}"/>
              </a:ext>
            </a:extLst>
          </p:cNvPr>
          <p:cNvGraphicFramePr>
            <a:graphicFrameLocks noGrp="1"/>
          </p:cNvGraphicFramePr>
          <p:nvPr>
            <p:ph idx="1"/>
            <p:extLst>
              <p:ext uri="{D42A27DB-BD31-4B8C-83A1-F6EECF244321}">
                <p14:modId xmlns:p14="http://schemas.microsoft.com/office/powerpoint/2010/main" val="940542778"/>
              </p:ext>
            </p:extLst>
          </p:nvPr>
        </p:nvGraphicFramePr>
        <p:xfrm>
          <a:off x="107166" y="1094014"/>
          <a:ext cx="11854249" cy="5024929"/>
        </p:xfrm>
        <a:graphic>
          <a:graphicData uri="http://schemas.openxmlformats.org/drawingml/2006/table">
            <a:tbl>
              <a:tblPr firstRow="1" bandRow="1">
                <a:tableStyleId>{5C22544A-7EE6-4342-B048-85BDC9FD1C3A}</a:tableStyleId>
              </a:tblPr>
              <a:tblGrid>
                <a:gridCol w="1960605">
                  <a:extLst>
                    <a:ext uri="{9D8B030D-6E8A-4147-A177-3AD203B41FA5}">
                      <a16:colId xmlns:a16="http://schemas.microsoft.com/office/drawing/2014/main" val="11768351"/>
                    </a:ext>
                  </a:extLst>
                </a:gridCol>
                <a:gridCol w="9893644">
                  <a:extLst>
                    <a:ext uri="{9D8B030D-6E8A-4147-A177-3AD203B41FA5}">
                      <a16:colId xmlns:a16="http://schemas.microsoft.com/office/drawing/2014/main" val="2831032052"/>
                    </a:ext>
                  </a:extLst>
                </a:gridCol>
              </a:tblGrid>
              <a:tr h="426969">
                <a:tc>
                  <a:txBody>
                    <a:bodyPr/>
                    <a:lstStyle/>
                    <a:p>
                      <a:r>
                        <a:rPr lang="pl-PL" sz="1300" dirty="0"/>
                        <a:t>Element</a:t>
                      </a:r>
                    </a:p>
                  </a:txBody>
                  <a:tcPr/>
                </a:tc>
                <a:tc>
                  <a:txBody>
                    <a:bodyPr/>
                    <a:lstStyle/>
                    <a:p>
                      <a:r>
                        <a:rPr lang="pl-PL" sz="1300" dirty="0" err="1"/>
                        <a:t>Questions</a:t>
                      </a:r>
                      <a:endParaRPr lang="pl-PL" sz="1300" dirty="0"/>
                    </a:p>
                  </a:txBody>
                  <a:tcPr/>
                </a:tc>
                <a:extLst>
                  <a:ext uri="{0D108BD9-81ED-4DB2-BD59-A6C34878D82A}">
                    <a16:rowId xmlns:a16="http://schemas.microsoft.com/office/drawing/2014/main" val="4008410795"/>
                  </a:ext>
                </a:extLst>
              </a:tr>
              <a:tr h="7369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300" dirty="0" err="1"/>
                        <a:t>Goals</a:t>
                      </a:r>
                      <a:endParaRPr lang="pl-PL" sz="1300" dirty="0"/>
                    </a:p>
                    <a:p>
                      <a:endParaRPr lang="pl-PL" sz="1300" dirty="0"/>
                    </a:p>
                  </a:txBody>
                  <a:tcPr/>
                </a:tc>
                <a:tc>
                  <a:txBody>
                    <a:bodyPr/>
                    <a:lstStyle/>
                    <a:p>
                      <a:r>
                        <a:rPr lang="en-US" sz="1300" b="0" i="0" u="none" strike="noStrike" kern="1200" baseline="0" dirty="0">
                          <a:solidFill>
                            <a:schemeClr val="dk1"/>
                          </a:solidFill>
                          <a:latin typeface="+mn-lt"/>
                          <a:ea typeface="+mn-ea"/>
                          <a:cs typeface="+mn-cs"/>
                        </a:rPr>
                        <a:t>What were the selected goals initially? Have the goals changed? Did the team add new goals throughout the process?</a:t>
                      </a:r>
                      <a:r>
                        <a:rPr lang="pl-PL" sz="1300" b="0" i="0" u="none" strike="noStrike" kern="1200" baseline="0" dirty="0">
                          <a:solidFill>
                            <a:schemeClr val="dk1"/>
                          </a:solidFill>
                          <a:latin typeface="+mn-lt"/>
                          <a:ea typeface="+mn-ea"/>
                          <a:cs typeface="+mn-cs"/>
                        </a:rPr>
                        <a:t> </a:t>
                      </a:r>
                      <a:r>
                        <a:rPr lang="en-US" sz="1300" b="0" i="0" u="none" strike="noStrike" kern="1200" baseline="0" dirty="0">
                          <a:solidFill>
                            <a:schemeClr val="dk1"/>
                          </a:solidFill>
                          <a:latin typeface="+mn-lt"/>
                          <a:ea typeface="+mn-ea"/>
                          <a:cs typeface="+mn-cs"/>
                        </a:rPr>
                        <a:t>What activities did</a:t>
                      </a:r>
                      <a:r>
                        <a:rPr lang="pl-PL" sz="1300" b="0" i="0" u="none" strike="noStrike" kern="1200" baseline="0" dirty="0">
                          <a:solidFill>
                            <a:schemeClr val="dk1"/>
                          </a:solidFill>
                          <a:latin typeface="+mn-lt"/>
                          <a:ea typeface="+mn-ea"/>
                          <a:cs typeface="+mn-cs"/>
                        </a:rPr>
                        <a:t> </a:t>
                      </a:r>
                      <a:r>
                        <a:rPr lang="en-US" sz="1300" b="0" i="0" u="none" strike="noStrike" kern="1200" baseline="0" dirty="0">
                          <a:solidFill>
                            <a:schemeClr val="dk1"/>
                          </a:solidFill>
                          <a:latin typeface="+mn-lt"/>
                          <a:ea typeface="+mn-ea"/>
                          <a:cs typeface="+mn-cs"/>
                        </a:rPr>
                        <a:t>you take to achieve these goals? What is the program’s current stage of implementing the goals?</a:t>
                      </a:r>
                      <a:r>
                        <a:rPr lang="pl-PL" sz="1300" b="0" i="0" u="none" strike="noStrike" kern="1200" baseline="0" dirty="0">
                          <a:solidFill>
                            <a:schemeClr val="dk1"/>
                          </a:solidFill>
                          <a:latin typeface="+mn-lt"/>
                          <a:ea typeface="+mn-ea"/>
                          <a:cs typeface="+mn-cs"/>
                        </a:rPr>
                        <a:t> </a:t>
                      </a:r>
                      <a:r>
                        <a:rPr lang="en-US" sz="1300" b="0" i="0" u="none" strike="noStrike" kern="1200" baseline="0" dirty="0">
                          <a:solidFill>
                            <a:schemeClr val="dk1"/>
                          </a:solidFill>
                          <a:latin typeface="+mn-lt"/>
                          <a:ea typeface="+mn-ea"/>
                          <a:cs typeface="+mn-cs"/>
                        </a:rPr>
                        <a:t>Were all goals achieved? If not, what were the obstacles?</a:t>
                      </a:r>
                    </a:p>
                    <a:p>
                      <a:r>
                        <a:rPr lang="en-US" sz="1300" b="0" i="0" u="none" strike="noStrike" kern="1200" baseline="0" dirty="0">
                          <a:solidFill>
                            <a:schemeClr val="dk1"/>
                          </a:solidFill>
                          <a:latin typeface="+mn-lt"/>
                          <a:ea typeface="+mn-ea"/>
                          <a:cs typeface="+mn-cs"/>
                        </a:rPr>
                        <a:t>Were the selected indicators good enough to measure the success?</a:t>
                      </a:r>
                      <a:r>
                        <a:rPr lang="pl-PL" sz="1300" b="0" i="0" u="none" strike="noStrike" kern="1200" baseline="0" dirty="0">
                          <a:solidFill>
                            <a:schemeClr val="dk1"/>
                          </a:solidFill>
                          <a:latin typeface="+mn-lt"/>
                          <a:ea typeface="+mn-ea"/>
                          <a:cs typeface="+mn-cs"/>
                        </a:rPr>
                        <a:t> </a:t>
                      </a:r>
                      <a:r>
                        <a:rPr lang="en-US" sz="1300" b="0" i="0" u="none" strike="noStrike" kern="1200" baseline="0" dirty="0">
                          <a:solidFill>
                            <a:schemeClr val="dk1"/>
                          </a:solidFill>
                          <a:latin typeface="+mn-lt"/>
                          <a:ea typeface="+mn-ea"/>
                          <a:cs typeface="+mn-cs"/>
                        </a:rPr>
                        <a:t>What did we learn? What would you do differently next time</a:t>
                      </a:r>
                      <a:r>
                        <a:rPr lang="pl-PL" sz="1300" b="0" i="0" u="none" strike="noStrike" kern="1200" baseline="0" dirty="0">
                          <a:solidFill>
                            <a:schemeClr val="dk1"/>
                          </a:solidFill>
                          <a:latin typeface="+mn-lt"/>
                          <a:ea typeface="+mn-ea"/>
                          <a:cs typeface="+mn-cs"/>
                        </a:rPr>
                        <a:t>?</a:t>
                      </a:r>
                      <a:endParaRPr lang="en-US" sz="1300" b="0" i="0" u="none" strike="noStrike" kern="1200" baseline="0" dirty="0">
                        <a:solidFill>
                          <a:schemeClr val="dk1"/>
                        </a:solidFill>
                        <a:latin typeface="+mn-lt"/>
                        <a:ea typeface="+mn-ea"/>
                        <a:cs typeface="+mn-cs"/>
                      </a:endParaRPr>
                    </a:p>
                  </a:txBody>
                  <a:tcPr/>
                </a:tc>
                <a:extLst>
                  <a:ext uri="{0D108BD9-81ED-4DB2-BD59-A6C34878D82A}">
                    <a16:rowId xmlns:a16="http://schemas.microsoft.com/office/drawing/2014/main" val="3509554620"/>
                  </a:ext>
                </a:extLst>
              </a:tr>
              <a:tr h="947521">
                <a:tc>
                  <a:txBody>
                    <a:bodyPr/>
                    <a:lstStyle/>
                    <a:p>
                      <a:r>
                        <a:rPr lang="pl-PL" sz="1300" dirty="0" err="1"/>
                        <a:t>Process</a:t>
                      </a:r>
                      <a:endParaRPr lang="pl-PL" sz="1300" dirty="0"/>
                    </a:p>
                    <a:p>
                      <a:endParaRPr lang="pl-PL" sz="1300" dirty="0"/>
                    </a:p>
                  </a:txBody>
                  <a:tcPr/>
                </a:tc>
                <a:tc>
                  <a:txBody>
                    <a:bodyPr/>
                    <a:lstStyle/>
                    <a:p>
                      <a:r>
                        <a:rPr lang="en-US" sz="1300" b="0" i="0" u="none" strike="noStrike" kern="1200" baseline="0" dirty="0">
                          <a:solidFill>
                            <a:schemeClr val="dk1"/>
                          </a:solidFill>
                          <a:latin typeface="+mn-lt"/>
                          <a:ea typeface="+mn-ea"/>
                          <a:cs typeface="+mn-cs"/>
                        </a:rPr>
                        <a:t>What is the program’s current stage of implementation? What were the milestones of the project? Were the different stages of the process coherent? </a:t>
                      </a:r>
                    </a:p>
                    <a:p>
                      <a:r>
                        <a:rPr lang="en-US" sz="1300" b="0" i="0" u="none" strike="noStrike" kern="1200" baseline="0" dirty="0">
                          <a:solidFill>
                            <a:schemeClr val="dk1"/>
                          </a:solidFill>
                          <a:latin typeface="+mn-lt"/>
                          <a:ea typeface="+mn-ea"/>
                          <a:cs typeface="+mn-cs"/>
                        </a:rPr>
                        <a:t>Is the program being implemented the way it was intended? Did the process stay in its original direction or did the process change directions? </a:t>
                      </a:r>
                    </a:p>
                    <a:p>
                      <a:r>
                        <a:rPr lang="en-US" sz="1300" b="0" i="0" u="none" strike="noStrike" kern="1200" baseline="0" dirty="0">
                          <a:solidFill>
                            <a:schemeClr val="dk1"/>
                          </a:solidFill>
                          <a:latin typeface="+mn-lt"/>
                          <a:ea typeface="+mn-ea"/>
                          <a:cs typeface="+mn-cs"/>
                        </a:rPr>
                        <a:t>Were the participants satisfied with the process? Was the process effective enough? Are the selected indicators good enough to measure success of the process?</a:t>
                      </a:r>
                      <a:r>
                        <a:rPr lang="pl-PL" sz="1300" b="0" i="0" u="none" strike="noStrike" kern="1200" baseline="0" dirty="0">
                          <a:solidFill>
                            <a:schemeClr val="dk1"/>
                          </a:solidFill>
                          <a:latin typeface="+mn-lt"/>
                          <a:ea typeface="+mn-ea"/>
                          <a:cs typeface="+mn-cs"/>
                        </a:rPr>
                        <a:t> </a:t>
                      </a:r>
                      <a:r>
                        <a:rPr lang="en-US" sz="1300" b="0" i="0" u="none" strike="noStrike" kern="1200" baseline="0" dirty="0">
                          <a:solidFill>
                            <a:schemeClr val="dk1"/>
                          </a:solidFill>
                          <a:latin typeface="+mn-lt"/>
                          <a:ea typeface="+mn-ea"/>
                          <a:cs typeface="+mn-cs"/>
                        </a:rPr>
                        <a:t>What did we learn? What would you do differently next time?</a:t>
                      </a:r>
                    </a:p>
                  </a:txBody>
                  <a:tcPr/>
                </a:tc>
                <a:extLst>
                  <a:ext uri="{0D108BD9-81ED-4DB2-BD59-A6C34878D82A}">
                    <a16:rowId xmlns:a16="http://schemas.microsoft.com/office/drawing/2014/main" val="7600491"/>
                  </a:ext>
                </a:extLst>
              </a:tr>
              <a:tr h="736960">
                <a:tc>
                  <a:txBody>
                    <a:bodyPr/>
                    <a:lstStyle/>
                    <a:p>
                      <a:r>
                        <a:rPr lang="pl-PL" sz="1300" dirty="0" err="1"/>
                        <a:t>Output</a:t>
                      </a:r>
                      <a:r>
                        <a:rPr lang="pl-PL" sz="1300" dirty="0"/>
                        <a:t>/</a:t>
                      </a:r>
                      <a:r>
                        <a:rPr lang="pl-PL" sz="1300" dirty="0" err="1"/>
                        <a:t>Outcomes</a:t>
                      </a:r>
                      <a:endParaRPr lang="pl-PL" sz="1300" dirty="0"/>
                    </a:p>
                    <a:p>
                      <a:endParaRPr lang="pl-PL" sz="1300" dirty="0"/>
                    </a:p>
                  </a:txBody>
                  <a:tcPr/>
                </a:tc>
                <a:tc>
                  <a:txBody>
                    <a:bodyPr/>
                    <a:lstStyle/>
                    <a:p>
                      <a:r>
                        <a:rPr lang="en-US" sz="1300" dirty="0"/>
                        <a:t>What were the greatest outputs and outcomes of the project? Are they matching with the expected goals and objectives</a:t>
                      </a:r>
                      <a:r>
                        <a:rPr lang="pl-PL" sz="1300" dirty="0"/>
                        <a:t>? </a:t>
                      </a:r>
                      <a:r>
                        <a:rPr lang="en-US" sz="1300" dirty="0"/>
                        <a:t>Were the selected indicators effective in measuring the outcomes?</a:t>
                      </a:r>
                      <a:r>
                        <a:rPr lang="pl-PL" sz="1300" dirty="0"/>
                        <a:t> </a:t>
                      </a:r>
                      <a:r>
                        <a:rPr lang="en-US" sz="1300" dirty="0"/>
                        <a:t>Were the participants satisfied with the outputs and outcomes of the project?</a:t>
                      </a:r>
                      <a:r>
                        <a:rPr lang="pl-PL" sz="1300" dirty="0"/>
                        <a:t> </a:t>
                      </a:r>
                      <a:r>
                        <a:rPr lang="en-US" sz="1300" dirty="0"/>
                        <a:t>What did we learn? What would you do differently next time?</a:t>
                      </a:r>
                      <a:endParaRPr lang="pl-PL" sz="1300" dirty="0"/>
                    </a:p>
                  </a:txBody>
                  <a:tcPr/>
                </a:tc>
                <a:extLst>
                  <a:ext uri="{0D108BD9-81ED-4DB2-BD59-A6C34878D82A}">
                    <a16:rowId xmlns:a16="http://schemas.microsoft.com/office/drawing/2014/main" val="2192825557"/>
                  </a:ext>
                </a:extLst>
              </a:tr>
              <a:tr h="736960">
                <a:tc>
                  <a:txBody>
                    <a:bodyPr/>
                    <a:lstStyle/>
                    <a:p>
                      <a:r>
                        <a:rPr lang="pl-PL" sz="1300" dirty="0"/>
                        <a:t>Tools and </a:t>
                      </a:r>
                      <a:r>
                        <a:rPr lang="pl-PL" sz="1300" dirty="0" err="1"/>
                        <a:t>methods</a:t>
                      </a:r>
                      <a:endParaRPr lang="pl-PL" sz="1300" dirty="0"/>
                    </a:p>
                    <a:p>
                      <a:endParaRPr lang="pl-PL" sz="1300" dirty="0"/>
                    </a:p>
                  </a:txBody>
                  <a:tcPr/>
                </a:tc>
                <a:tc>
                  <a:txBody>
                    <a:bodyPr/>
                    <a:lstStyle/>
                    <a:p>
                      <a:r>
                        <a:rPr lang="en-US" sz="1300" b="0" i="0" u="none" strike="noStrike" kern="1200" baseline="0" dirty="0">
                          <a:solidFill>
                            <a:schemeClr val="dk1"/>
                          </a:solidFill>
                          <a:latin typeface="+mn-lt"/>
                          <a:ea typeface="+mn-ea"/>
                          <a:cs typeface="+mn-cs"/>
                        </a:rPr>
                        <a:t>Were the tool selected fitting to the targeted groups? Could the selected tools and methods engage all groups equally?</a:t>
                      </a:r>
                      <a:r>
                        <a:rPr lang="pl-PL" sz="1300" b="0" i="0" u="none" strike="noStrike" kern="1200" baseline="0" dirty="0">
                          <a:solidFill>
                            <a:schemeClr val="dk1"/>
                          </a:solidFill>
                          <a:latin typeface="+mn-lt"/>
                          <a:ea typeface="+mn-ea"/>
                          <a:cs typeface="+mn-cs"/>
                        </a:rPr>
                        <a:t> </a:t>
                      </a:r>
                      <a:r>
                        <a:rPr lang="en-US" sz="1300" b="0" i="0" u="none" strike="noStrike" kern="1200" baseline="0" dirty="0">
                          <a:solidFill>
                            <a:schemeClr val="dk1"/>
                          </a:solidFill>
                          <a:latin typeface="+mn-lt"/>
                          <a:ea typeface="+mn-ea"/>
                          <a:cs typeface="+mn-cs"/>
                        </a:rPr>
                        <a:t>Were the selected methods resulted in decent outcomes?</a:t>
                      </a:r>
                      <a:r>
                        <a:rPr lang="pl-PL" sz="1300" b="0" i="0" u="none" strike="noStrike" kern="1200" baseline="0" dirty="0">
                          <a:solidFill>
                            <a:schemeClr val="dk1"/>
                          </a:solidFill>
                          <a:latin typeface="+mn-lt"/>
                          <a:ea typeface="+mn-ea"/>
                          <a:cs typeface="+mn-cs"/>
                        </a:rPr>
                        <a:t> </a:t>
                      </a:r>
                      <a:r>
                        <a:rPr lang="en-US" sz="1300" b="0" i="0" u="none" strike="noStrike" kern="1200" baseline="0" dirty="0">
                          <a:solidFill>
                            <a:schemeClr val="dk1"/>
                          </a:solidFill>
                          <a:latin typeface="+mn-lt"/>
                          <a:ea typeface="+mn-ea"/>
                          <a:cs typeface="+mn-cs"/>
                        </a:rPr>
                        <a:t>Have the tools been efficient enough for the methodology selected?</a:t>
                      </a:r>
                      <a:r>
                        <a:rPr lang="pl-PL" sz="1300" b="0" i="0" u="none" strike="noStrike" kern="1200" baseline="0" dirty="0">
                          <a:solidFill>
                            <a:schemeClr val="dk1"/>
                          </a:solidFill>
                          <a:latin typeface="+mn-lt"/>
                          <a:ea typeface="+mn-ea"/>
                          <a:cs typeface="+mn-cs"/>
                        </a:rPr>
                        <a:t> </a:t>
                      </a:r>
                      <a:r>
                        <a:rPr lang="en-US" sz="1300" b="0" i="0" u="none" strike="noStrike" kern="1200" baseline="0" dirty="0">
                          <a:solidFill>
                            <a:schemeClr val="dk1"/>
                          </a:solidFill>
                          <a:latin typeface="+mn-lt"/>
                          <a:ea typeface="+mn-ea"/>
                          <a:cs typeface="+mn-cs"/>
                        </a:rPr>
                        <a:t>Were the selected indicators effective enough to measure the success of the tools and methods? What did we learn? What would you do differently next time?</a:t>
                      </a:r>
                    </a:p>
                  </a:txBody>
                  <a:tcPr/>
                </a:tc>
                <a:extLst>
                  <a:ext uri="{0D108BD9-81ED-4DB2-BD59-A6C34878D82A}">
                    <a16:rowId xmlns:a16="http://schemas.microsoft.com/office/drawing/2014/main" val="694954666"/>
                  </a:ext>
                </a:extLst>
              </a:tr>
              <a:tr h="1158080">
                <a:tc>
                  <a:txBody>
                    <a:bodyPr/>
                    <a:lstStyle/>
                    <a:p>
                      <a:r>
                        <a:rPr lang="pl-PL" sz="1300" b="0" i="0" u="none" strike="noStrike" kern="1200" baseline="0" dirty="0" err="1">
                          <a:solidFill>
                            <a:schemeClr val="dk1"/>
                          </a:solidFill>
                          <a:latin typeface="+mn-lt"/>
                          <a:ea typeface="+mn-ea"/>
                          <a:cs typeface="+mn-cs"/>
                        </a:rPr>
                        <a:t>Facilitation</a:t>
                      </a:r>
                      <a:r>
                        <a:rPr lang="pl-PL" sz="1300" b="0" i="0" u="none" strike="noStrike" kern="1200" baseline="0" dirty="0">
                          <a:solidFill>
                            <a:schemeClr val="dk1"/>
                          </a:solidFill>
                          <a:latin typeface="+mn-lt"/>
                          <a:ea typeface="+mn-ea"/>
                          <a:cs typeface="+mn-cs"/>
                        </a:rPr>
                        <a:t>/</a:t>
                      </a:r>
                      <a:r>
                        <a:rPr lang="pl-PL" sz="1300" b="0" i="0" u="none" strike="noStrike" kern="1200" baseline="0" dirty="0" err="1">
                          <a:solidFill>
                            <a:schemeClr val="dk1"/>
                          </a:solidFill>
                          <a:latin typeface="+mn-lt"/>
                          <a:ea typeface="+mn-ea"/>
                          <a:cs typeface="+mn-cs"/>
                        </a:rPr>
                        <a:t>Communication</a:t>
                      </a:r>
                      <a:endParaRPr lang="pl-PL" sz="1300" b="0" i="0" u="none" strike="noStrike" kern="1200" baseline="0" dirty="0">
                        <a:solidFill>
                          <a:schemeClr val="dk1"/>
                        </a:solidFill>
                        <a:latin typeface="+mn-lt"/>
                        <a:ea typeface="+mn-ea"/>
                        <a:cs typeface="+mn-cs"/>
                      </a:endParaRPr>
                    </a:p>
                    <a:p>
                      <a:endParaRPr lang="pl-PL" sz="1300" dirty="0"/>
                    </a:p>
                  </a:txBody>
                  <a:tcPr/>
                </a:tc>
                <a:tc>
                  <a:txBody>
                    <a:bodyPr/>
                    <a:lstStyle/>
                    <a:p>
                      <a:r>
                        <a:rPr lang="en-US" sz="1300" b="0" i="0" u="none" strike="noStrike" kern="1200" baseline="0" dirty="0">
                          <a:solidFill>
                            <a:schemeClr val="dk1"/>
                          </a:solidFill>
                          <a:latin typeface="+mn-lt"/>
                          <a:ea typeface="+mn-ea"/>
                          <a:cs typeface="+mn-cs"/>
                        </a:rPr>
                        <a:t>Were the communication platforms equally distributed and involved in the process? Was everyone heard? Did everyone have an opportunity to share opinion? What is the level of satisfaction of various stakeholders? </a:t>
                      </a:r>
                      <a:r>
                        <a:rPr lang="pl-PL" sz="1300" b="0" i="0" u="none" strike="noStrike" kern="1200" baseline="0" dirty="0">
                          <a:solidFill>
                            <a:schemeClr val="dk1"/>
                          </a:solidFill>
                          <a:latin typeface="+mn-lt"/>
                          <a:ea typeface="+mn-ea"/>
                          <a:cs typeface="+mn-cs"/>
                        </a:rPr>
                        <a:t> </a:t>
                      </a:r>
                      <a:r>
                        <a:rPr lang="en-US" sz="1300" b="0" i="0" u="none" strike="noStrike" kern="1200" baseline="0" dirty="0">
                          <a:solidFill>
                            <a:schemeClr val="dk1"/>
                          </a:solidFill>
                          <a:latin typeface="+mn-lt"/>
                          <a:ea typeface="+mn-ea"/>
                          <a:cs typeface="+mn-cs"/>
                        </a:rPr>
                        <a:t>Did the communication used in the project affect the community outside the project? What impact would you expect in the community? </a:t>
                      </a:r>
                      <a:r>
                        <a:rPr lang="pl-PL" sz="1300" b="0" i="0" u="none" strike="noStrike" kern="1200" baseline="0" dirty="0">
                          <a:solidFill>
                            <a:schemeClr val="dk1"/>
                          </a:solidFill>
                          <a:latin typeface="+mn-lt"/>
                          <a:ea typeface="+mn-ea"/>
                          <a:cs typeface="+mn-cs"/>
                        </a:rPr>
                        <a:t> </a:t>
                      </a:r>
                      <a:r>
                        <a:rPr lang="en-US" sz="1300" b="0" i="0" u="none" strike="noStrike" kern="1200" baseline="0" dirty="0">
                          <a:solidFill>
                            <a:schemeClr val="dk1"/>
                          </a:solidFill>
                          <a:latin typeface="+mn-lt"/>
                          <a:ea typeface="+mn-ea"/>
                          <a:cs typeface="+mn-cs"/>
                        </a:rPr>
                        <a:t>Were the selected indicators effective enough? Did the project invent new communication platforms that was not intended?</a:t>
                      </a:r>
                      <a:r>
                        <a:rPr lang="pl-PL" sz="1300" b="0" i="0" u="none" strike="noStrike" kern="1200" baseline="0" dirty="0">
                          <a:solidFill>
                            <a:schemeClr val="dk1"/>
                          </a:solidFill>
                          <a:latin typeface="+mn-lt"/>
                          <a:ea typeface="+mn-ea"/>
                          <a:cs typeface="+mn-cs"/>
                        </a:rPr>
                        <a:t> </a:t>
                      </a:r>
                      <a:r>
                        <a:rPr lang="en-US" sz="1300" b="0" i="0" u="none" strike="noStrike" kern="1200" baseline="0" dirty="0">
                          <a:solidFill>
                            <a:schemeClr val="dk1"/>
                          </a:solidFill>
                          <a:latin typeface="+mn-lt"/>
                          <a:ea typeface="+mn-ea"/>
                          <a:cs typeface="+mn-cs"/>
                        </a:rPr>
                        <a:t>What did we learn? What would you do differently next time?</a:t>
                      </a:r>
                    </a:p>
                    <a:p>
                      <a:endParaRPr lang="pl-PL" sz="1300" dirty="0"/>
                    </a:p>
                  </a:txBody>
                  <a:tcPr/>
                </a:tc>
                <a:extLst>
                  <a:ext uri="{0D108BD9-81ED-4DB2-BD59-A6C34878D82A}">
                    <a16:rowId xmlns:a16="http://schemas.microsoft.com/office/drawing/2014/main" val="3572385193"/>
                  </a:ext>
                </a:extLst>
              </a:tr>
            </a:tbl>
          </a:graphicData>
        </a:graphic>
      </p:graphicFrame>
    </p:spTree>
    <p:extLst>
      <p:ext uri="{BB962C8B-B14F-4D97-AF65-F5344CB8AC3E}">
        <p14:creationId xmlns:p14="http://schemas.microsoft.com/office/powerpoint/2010/main" val="1056957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FAD7D21-5885-46E1-85E3-1635693D0275}"/>
              </a:ext>
            </a:extLst>
          </p:cNvPr>
          <p:cNvSpPr>
            <a:spLocks noGrp="1"/>
          </p:cNvSpPr>
          <p:nvPr>
            <p:ph type="title"/>
          </p:nvPr>
        </p:nvSpPr>
        <p:spPr/>
        <p:txBody>
          <a:bodyPr/>
          <a:lstStyle/>
          <a:p>
            <a:r>
              <a:rPr lang="pl-PL" dirty="0"/>
              <a:t>Monitoring &amp; Evaluation</a:t>
            </a:r>
          </a:p>
        </p:txBody>
      </p:sp>
      <p:graphicFrame>
        <p:nvGraphicFramePr>
          <p:cNvPr id="4" name="Symbol zastępczy zawartości 3">
            <a:extLst>
              <a:ext uri="{FF2B5EF4-FFF2-40B4-BE49-F238E27FC236}">
                <a16:creationId xmlns:a16="http://schemas.microsoft.com/office/drawing/2014/main" id="{239F232C-F53D-4946-AEC5-B6D328D0233F}"/>
              </a:ext>
            </a:extLst>
          </p:cNvPr>
          <p:cNvGraphicFramePr>
            <a:graphicFrameLocks noGrp="1"/>
          </p:cNvGraphicFramePr>
          <p:nvPr>
            <p:ph idx="1"/>
            <p:extLst/>
          </p:nvPr>
        </p:nvGraphicFramePr>
        <p:xfrm>
          <a:off x="838200" y="1252151"/>
          <a:ext cx="10515600" cy="49248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pole tekstowe 4">
            <a:extLst>
              <a:ext uri="{FF2B5EF4-FFF2-40B4-BE49-F238E27FC236}">
                <a16:creationId xmlns:a16="http://schemas.microsoft.com/office/drawing/2014/main" id="{6DF892E2-EF19-4B7F-B790-8A3DCF462BEC}"/>
              </a:ext>
            </a:extLst>
          </p:cNvPr>
          <p:cNvSpPr txBox="1"/>
          <p:nvPr/>
        </p:nvSpPr>
        <p:spPr>
          <a:xfrm>
            <a:off x="749643" y="1465769"/>
            <a:ext cx="2851678" cy="4154984"/>
          </a:xfrm>
          <a:prstGeom prst="rect">
            <a:avLst/>
          </a:prstGeom>
          <a:noFill/>
        </p:spPr>
        <p:txBody>
          <a:bodyPr wrap="none" rtlCol="0">
            <a:spAutoFit/>
          </a:bodyPr>
          <a:lstStyle/>
          <a:p>
            <a:r>
              <a:rPr lang="pl-PL" sz="2400" dirty="0"/>
              <a:t>HOW?</a:t>
            </a:r>
          </a:p>
          <a:p>
            <a:pPr marL="457200" indent="-457200">
              <a:buFont typeface="Arial" panose="020B0604020202020204" pitchFamily="34" charset="0"/>
              <a:buChar char="•"/>
            </a:pPr>
            <a:r>
              <a:rPr lang="pl-PL" sz="2400" dirty="0" err="1"/>
              <a:t>Surveys</a:t>
            </a:r>
            <a:endParaRPr lang="pl-PL" sz="2400" dirty="0"/>
          </a:p>
          <a:p>
            <a:pPr marL="457200" indent="-457200">
              <a:buFont typeface="Arial" panose="020B0604020202020204" pitchFamily="34" charset="0"/>
              <a:buChar char="•"/>
            </a:pPr>
            <a:r>
              <a:rPr lang="pl-PL" sz="2400" dirty="0" err="1"/>
              <a:t>Interviews</a:t>
            </a:r>
            <a:endParaRPr lang="pl-PL" sz="2400" dirty="0"/>
          </a:p>
          <a:p>
            <a:pPr marL="457200" indent="-457200">
              <a:buFont typeface="Arial" panose="020B0604020202020204" pitchFamily="34" charset="0"/>
              <a:buChar char="•"/>
            </a:pPr>
            <a:r>
              <a:rPr lang="pl-PL" sz="2400" dirty="0"/>
              <a:t>Focus </a:t>
            </a:r>
            <a:r>
              <a:rPr lang="pl-PL" sz="2400" dirty="0" err="1"/>
              <a:t>groups</a:t>
            </a:r>
            <a:endParaRPr lang="pl-PL" sz="2400" dirty="0"/>
          </a:p>
          <a:p>
            <a:pPr marL="457200" indent="-457200">
              <a:buFont typeface="Arial" panose="020B0604020202020204" pitchFamily="34" charset="0"/>
              <a:buChar char="•"/>
            </a:pPr>
            <a:r>
              <a:rPr lang="pl-PL" sz="2400" dirty="0"/>
              <a:t>Field </a:t>
            </a:r>
            <a:r>
              <a:rPr lang="pl-PL" sz="2400" dirty="0" err="1"/>
              <a:t>observation</a:t>
            </a:r>
            <a:endParaRPr lang="pl-PL" sz="2400" dirty="0"/>
          </a:p>
          <a:p>
            <a:pPr marL="457200" indent="-457200">
              <a:buFont typeface="Arial" panose="020B0604020202020204" pitchFamily="34" charset="0"/>
              <a:buChar char="•"/>
            </a:pPr>
            <a:r>
              <a:rPr lang="pl-PL" sz="2400" dirty="0" err="1"/>
              <a:t>Feedbacks</a:t>
            </a:r>
            <a:endParaRPr lang="pl-PL" sz="2400" dirty="0"/>
          </a:p>
          <a:p>
            <a:pPr marL="457200" indent="-457200">
              <a:buFont typeface="Arial" panose="020B0604020202020204" pitchFamily="34" charset="0"/>
              <a:buChar char="•"/>
            </a:pPr>
            <a:r>
              <a:rPr lang="pl-PL" sz="2400" dirty="0" err="1"/>
              <a:t>Collecting</a:t>
            </a:r>
            <a:r>
              <a:rPr lang="pl-PL" sz="2400" dirty="0"/>
              <a:t> data</a:t>
            </a:r>
          </a:p>
          <a:p>
            <a:pPr marL="457200" indent="-457200">
              <a:buFont typeface="Arial" panose="020B0604020202020204" pitchFamily="34" charset="0"/>
              <a:buChar char="•"/>
            </a:pPr>
            <a:r>
              <a:rPr lang="pl-PL" sz="2400" dirty="0"/>
              <a:t>Interactive </a:t>
            </a:r>
            <a:r>
              <a:rPr lang="pl-PL" sz="2400" dirty="0" err="1"/>
              <a:t>games</a:t>
            </a:r>
            <a:endParaRPr lang="pl-PL" sz="2400" dirty="0"/>
          </a:p>
          <a:p>
            <a:pPr marL="457200" indent="-457200">
              <a:buFont typeface="Arial" panose="020B0604020202020204" pitchFamily="34" charset="0"/>
              <a:buChar char="•"/>
            </a:pPr>
            <a:r>
              <a:rPr lang="pl-PL" sz="2400" dirty="0" err="1"/>
              <a:t>Storytelling</a:t>
            </a:r>
            <a:endParaRPr lang="pl-PL" sz="2400" dirty="0"/>
          </a:p>
          <a:p>
            <a:pPr marL="457200" indent="-457200">
              <a:buFont typeface="Arial" panose="020B0604020202020204" pitchFamily="34" charset="0"/>
              <a:buChar char="•"/>
            </a:pPr>
            <a:r>
              <a:rPr lang="pl-PL" sz="2400" dirty="0"/>
              <a:t>Data </a:t>
            </a:r>
            <a:r>
              <a:rPr lang="pl-PL" sz="2400" dirty="0" err="1"/>
              <a:t>analysis</a:t>
            </a:r>
            <a:endParaRPr lang="pl-PL" sz="2400" dirty="0"/>
          </a:p>
          <a:p>
            <a:pPr marL="457200" indent="-457200">
              <a:buFont typeface="Arial" panose="020B0604020202020204" pitchFamily="34" charset="0"/>
              <a:buChar char="•"/>
            </a:pPr>
            <a:r>
              <a:rPr lang="pl-PL" sz="2400" dirty="0" err="1"/>
              <a:t>Workshops</a:t>
            </a:r>
            <a:endParaRPr lang="pl-PL" sz="2400" dirty="0"/>
          </a:p>
        </p:txBody>
      </p:sp>
    </p:spTree>
    <p:extLst>
      <p:ext uri="{BB962C8B-B14F-4D97-AF65-F5344CB8AC3E}">
        <p14:creationId xmlns:p14="http://schemas.microsoft.com/office/powerpoint/2010/main" val="37395962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36CB080-88E2-417E-8E74-961545A939BF}"/>
              </a:ext>
            </a:extLst>
          </p:cNvPr>
          <p:cNvSpPr>
            <a:spLocks noGrp="1"/>
          </p:cNvSpPr>
          <p:nvPr>
            <p:ph type="title"/>
          </p:nvPr>
        </p:nvSpPr>
        <p:spPr/>
        <p:txBody>
          <a:bodyPr/>
          <a:lstStyle/>
          <a:p>
            <a:r>
              <a:rPr lang="pl-PL" dirty="0"/>
              <a:t>Evaluation for </a:t>
            </a:r>
            <a:r>
              <a:rPr lang="pl-PL" dirty="0" err="1"/>
              <a:t>different</a:t>
            </a:r>
            <a:r>
              <a:rPr lang="pl-PL" dirty="0"/>
              <a:t> </a:t>
            </a:r>
            <a:r>
              <a:rPr lang="pl-PL" dirty="0" err="1"/>
              <a:t>purposes</a:t>
            </a:r>
            <a:endParaRPr lang="pl-PL" dirty="0"/>
          </a:p>
        </p:txBody>
      </p:sp>
      <p:sp>
        <p:nvSpPr>
          <p:cNvPr id="3" name="Symbol zastępczy zawartości 2">
            <a:extLst>
              <a:ext uri="{FF2B5EF4-FFF2-40B4-BE49-F238E27FC236}">
                <a16:creationId xmlns:a16="http://schemas.microsoft.com/office/drawing/2014/main" id="{CBCD8397-A31A-44C8-ACED-235E137F4DE4}"/>
              </a:ext>
            </a:extLst>
          </p:cNvPr>
          <p:cNvSpPr>
            <a:spLocks noGrp="1"/>
          </p:cNvSpPr>
          <p:nvPr>
            <p:ph idx="1"/>
          </p:nvPr>
        </p:nvSpPr>
        <p:spPr/>
        <p:txBody>
          <a:bodyPr/>
          <a:lstStyle/>
          <a:p>
            <a:r>
              <a:rPr lang="en-US" dirty="0"/>
              <a:t>formatively, to make improvements</a:t>
            </a:r>
          </a:p>
          <a:p>
            <a:r>
              <a:rPr lang="en-US" dirty="0" err="1"/>
              <a:t>summatively</a:t>
            </a:r>
            <a:r>
              <a:rPr lang="en-US" dirty="0"/>
              <a:t>, to inform decisions about whether to start, continue, expand or stop an intervention</a:t>
            </a:r>
          </a:p>
          <a:p>
            <a:pPr marL="0" indent="0">
              <a:buNone/>
            </a:pPr>
            <a:endParaRPr lang="pl-PL" dirty="0"/>
          </a:p>
        </p:txBody>
      </p:sp>
      <p:graphicFrame>
        <p:nvGraphicFramePr>
          <p:cNvPr id="4" name="Tabela 3">
            <a:extLst>
              <a:ext uri="{FF2B5EF4-FFF2-40B4-BE49-F238E27FC236}">
                <a16:creationId xmlns:a16="http://schemas.microsoft.com/office/drawing/2014/main" id="{758AD0D0-1483-40C0-AD7F-D09B39188E73}"/>
              </a:ext>
            </a:extLst>
          </p:cNvPr>
          <p:cNvGraphicFramePr>
            <a:graphicFrameLocks noGrp="1"/>
          </p:cNvGraphicFramePr>
          <p:nvPr>
            <p:extLst/>
          </p:nvPr>
        </p:nvGraphicFramePr>
        <p:xfrm>
          <a:off x="767444" y="3154363"/>
          <a:ext cx="10882992" cy="2748280"/>
        </p:xfrm>
        <a:graphic>
          <a:graphicData uri="http://schemas.openxmlformats.org/drawingml/2006/table">
            <a:tbl>
              <a:tblPr firstRow="1" bandRow="1">
                <a:tableStyleId>{5C22544A-7EE6-4342-B048-85BDC9FD1C3A}</a:tableStyleId>
              </a:tblPr>
              <a:tblGrid>
                <a:gridCol w="3627664">
                  <a:extLst>
                    <a:ext uri="{9D8B030D-6E8A-4147-A177-3AD203B41FA5}">
                      <a16:colId xmlns:a16="http://schemas.microsoft.com/office/drawing/2014/main" val="2367722462"/>
                    </a:ext>
                  </a:extLst>
                </a:gridCol>
                <a:gridCol w="3627664">
                  <a:extLst>
                    <a:ext uri="{9D8B030D-6E8A-4147-A177-3AD203B41FA5}">
                      <a16:colId xmlns:a16="http://schemas.microsoft.com/office/drawing/2014/main" val="3606816319"/>
                    </a:ext>
                  </a:extLst>
                </a:gridCol>
                <a:gridCol w="3627664">
                  <a:extLst>
                    <a:ext uri="{9D8B030D-6E8A-4147-A177-3AD203B41FA5}">
                      <a16:colId xmlns:a16="http://schemas.microsoft.com/office/drawing/2014/main" val="3185691265"/>
                    </a:ext>
                  </a:extLst>
                </a:gridCol>
              </a:tblGrid>
              <a:tr h="370840">
                <a:tc>
                  <a:txBody>
                    <a:bodyPr/>
                    <a:lstStyle/>
                    <a:p>
                      <a:r>
                        <a:rPr lang="pl-PL" dirty="0" err="1"/>
                        <a:t>Type</a:t>
                      </a:r>
                      <a:endParaRPr lang="pl-PL" dirty="0"/>
                    </a:p>
                  </a:txBody>
                  <a:tcPr/>
                </a:tc>
                <a:tc>
                  <a:txBody>
                    <a:bodyPr/>
                    <a:lstStyle/>
                    <a:p>
                      <a:r>
                        <a:rPr lang="pl-PL" sz="1800" b="1" i="0" kern="1200" dirty="0" err="1">
                          <a:solidFill>
                            <a:schemeClr val="lt1"/>
                          </a:solidFill>
                          <a:effectLst/>
                          <a:latin typeface="+mn-lt"/>
                          <a:ea typeface="+mn-ea"/>
                          <a:cs typeface="+mn-cs"/>
                        </a:rPr>
                        <a:t>Formative</a:t>
                      </a:r>
                      <a:r>
                        <a:rPr lang="pl-PL" sz="1800" b="1" i="0" kern="1200" dirty="0">
                          <a:solidFill>
                            <a:schemeClr val="lt1"/>
                          </a:solidFill>
                          <a:effectLst/>
                          <a:latin typeface="+mn-lt"/>
                          <a:ea typeface="+mn-ea"/>
                          <a:cs typeface="+mn-cs"/>
                        </a:rPr>
                        <a:t> </a:t>
                      </a:r>
                      <a:r>
                        <a:rPr lang="pl-PL" sz="1800" b="1" i="0" kern="1200" dirty="0" err="1">
                          <a:solidFill>
                            <a:schemeClr val="lt1"/>
                          </a:solidFill>
                          <a:effectLst/>
                          <a:latin typeface="+mn-lt"/>
                          <a:ea typeface="+mn-ea"/>
                          <a:cs typeface="+mn-cs"/>
                        </a:rPr>
                        <a:t>evaluation</a:t>
                      </a:r>
                      <a:endParaRPr lang="pl-PL" dirty="0"/>
                    </a:p>
                  </a:txBody>
                  <a:tcPr/>
                </a:tc>
                <a:tc>
                  <a:txBody>
                    <a:bodyPr/>
                    <a:lstStyle/>
                    <a:p>
                      <a:r>
                        <a:rPr lang="pl-PL" sz="1800" b="1" i="0" kern="1200" dirty="0" err="1">
                          <a:solidFill>
                            <a:schemeClr val="lt1"/>
                          </a:solidFill>
                          <a:effectLst/>
                          <a:latin typeface="+mn-lt"/>
                          <a:ea typeface="+mn-ea"/>
                          <a:cs typeface="+mn-cs"/>
                        </a:rPr>
                        <a:t>Summative</a:t>
                      </a:r>
                      <a:r>
                        <a:rPr lang="pl-PL" sz="1800" b="1" i="0" kern="1200" dirty="0">
                          <a:solidFill>
                            <a:schemeClr val="lt1"/>
                          </a:solidFill>
                          <a:effectLst/>
                          <a:latin typeface="+mn-lt"/>
                          <a:ea typeface="+mn-ea"/>
                          <a:cs typeface="+mn-cs"/>
                        </a:rPr>
                        <a:t> </a:t>
                      </a:r>
                      <a:r>
                        <a:rPr lang="pl-PL" sz="1800" b="1" i="0" kern="1200" dirty="0" err="1">
                          <a:solidFill>
                            <a:schemeClr val="lt1"/>
                          </a:solidFill>
                          <a:effectLst/>
                          <a:latin typeface="+mn-lt"/>
                          <a:ea typeface="+mn-ea"/>
                          <a:cs typeface="+mn-cs"/>
                        </a:rPr>
                        <a:t>evaluation</a:t>
                      </a:r>
                      <a:endParaRPr lang="pl-PL" dirty="0"/>
                    </a:p>
                  </a:txBody>
                  <a:tcPr/>
                </a:tc>
                <a:extLst>
                  <a:ext uri="{0D108BD9-81ED-4DB2-BD59-A6C34878D82A}">
                    <a16:rowId xmlns:a16="http://schemas.microsoft.com/office/drawing/2014/main" val="3967846095"/>
                  </a:ext>
                </a:extLst>
              </a:tr>
              <a:tr h="370840">
                <a:tc>
                  <a:txBody>
                    <a:bodyPr/>
                    <a:lstStyle/>
                    <a:p>
                      <a:r>
                        <a:rPr lang="pl-PL" sz="1800" b="1" i="0" kern="1200" dirty="0" err="1">
                          <a:solidFill>
                            <a:schemeClr val="dk1"/>
                          </a:solidFill>
                          <a:effectLst/>
                          <a:latin typeface="+mn-lt"/>
                          <a:ea typeface="+mn-ea"/>
                          <a:cs typeface="+mn-cs"/>
                        </a:rPr>
                        <a:t>Process</a:t>
                      </a:r>
                      <a:r>
                        <a:rPr lang="pl-PL" sz="1800" b="1" i="0" kern="1200" dirty="0">
                          <a:solidFill>
                            <a:schemeClr val="dk1"/>
                          </a:solidFill>
                          <a:effectLst/>
                          <a:latin typeface="+mn-lt"/>
                          <a:ea typeface="+mn-ea"/>
                          <a:cs typeface="+mn-cs"/>
                        </a:rPr>
                        <a:t> </a:t>
                      </a:r>
                      <a:r>
                        <a:rPr lang="pl-PL" sz="1800" b="1" i="0" kern="1200" dirty="0" err="1">
                          <a:solidFill>
                            <a:schemeClr val="dk1"/>
                          </a:solidFill>
                          <a:effectLst/>
                          <a:latin typeface="+mn-lt"/>
                          <a:ea typeface="+mn-ea"/>
                          <a:cs typeface="+mn-cs"/>
                        </a:rPr>
                        <a:t>evaluation</a:t>
                      </a:r>
                      <a:endParaRPr lang="pl-PL" dirty="0"/>
                    </a:p>
                  </a:txBody>
                  <a:tcPr/>
                </a:tc>
                <a:tc>
                  <a:txBody>
                    <a:bodyPr/>
                    <a:lstStyle/>
                    <a:p>
                      <a:r>
                        <a:rPr lang="en-US" sz="1800" b="0" i="0" kern="1200" dirty="0">
                          <a:solidFill>
                            <a:schemeClr val="dk1"/>
                          </a:solidFill>
                          <a:effectLst/>
                          <a:latin typeface="+mn-lt"/>
                          <a:ea typeface="+mn-ea"/>
                          <a:cs typeface="+mn-cs"/>
                        </a:rPr>
                        <a:t>Focused on processes:</a:t>
                      </a:r>
                      <a:br>
                        <a:rPr lang="en-US" dirty="0"/>
                      </a:br>
                      <a:r>
                        <a:rPr lang="en-US" sz="1800" b="0" i="0" kern="1200" dirty="0">
                          <a:solidFill>
                            <a:schemeClr val="dk1"/>
                          </a:solidFill>
                          <a:effectLst/>
                          <a:latin typeface="+mn-lt"/>
                          <a:ea typeface="+mn-ea"/>
                          <a:cs typeface="+mn-cs"/>
                        </a:rPr>
                        <a:t>intended to inform decisions about improving (primarily implementation)</a:t>
                      </a:r>
                      <a:endParaRPr lang="pl-PL" dirty="0"/>
                    </a:p>
                  </a:txBody>
                  <a:tcPr/>
                </a:tc>
                <a:tc>
                  <a:txBody>
                    <a:bodyPr/>
                    <a:lstStyle/>
                    <a:p>
                      <a:r>
                        <a:rPr lang="en-US" sz="1800" b="0" i="0" kern="1200" dirty="0">
                          <a:solidFill>
                            <a:schemeClr val="dk1"/>
                          </a:solidFill>
                          <a:effectLst/>
                          <a:latin typeface="+mn-lt"/>
                          <a:ea typeface="+mn-ea"/>
                          <a:cs typeface="+mn-cs"/>
                        </a:rPr>
                        <a:t>Focused on processes: intended to inform decisions about stop/go</a:t>
                      </a:r>
                      <a:endParaRPr lang="pl-PL" dirty="0"/>
                    </a:p>
                  </a:txBody>
                  <a:tcPr/>
                </a:tc>
                <a:extLst>
                  <a:ext uri="{0D108BD9-81ED-4DB2-BD59-A6C34878D82A}">
                    <a16:rowId xmlns:a16="http://schemas.microsoft.com/office/drawing/2014/main" val="2946050348"/>
                  </a:ext>
                </a:extLst>
              </a:tr>
              <a:tr h="370840">
                <a:tc>
                  <a:txBody>
                    <a:bodyPr/>
                    <a:lstStyle/>
                    <a:p>
                      <a:r>
                        <a:rPr lang="pl-PL" sz="1800" b="1" i="0" kern="1200" dirty="0" err="1">
                          <a:solidFill>
                            <a:schemeClr val="dk1"/>
                          </a:solidFill>
                          <a:effectLst/>
                          <a:latin typeface="+mn-lt"/>
                          <a:ea typeface="+mn-ea"/>
                          <a:cs typeface="+mn-cs"/>
                        </a:rPr>
                        <a:t>Impact</a:t>
                      </a:r>
                      <a:r>
                        <a:rPr lang="pl-PL" sz="1800" b="1" i="0" kern="1200" dirty="0">
                          <a:solidFill>
                            <a:schemeClr val="dk1"/>
                          </a:solidFill>
                          <a:effectLst/>
                          <a:latin typeface="+mn-lt"/>
                          <a:ea typeface="+mn-ea"/>
                          <a:cs typeface="+mn-cs"/>
                        </a:rPr>
                        <a:t> </a:t>
                      </a:r>
                      <a:r>
                        <a:rPr lang="pl-PL" sz="1800" b="1" i="0" kern="1200" dirty="0" err="1">
                          <a:solidFill>
                            <a:schemeClr val="dk1"/>
                          </a:solidFill>
                          <a:effectLst/>
                          <a:latin typeface="+mn-lt"/>
                          <a:ea typeface="+mn-ea"/>
                          <a:cs typeface="+mn-cs"/>
                        </a:rPr>
                        <a:t>evaluation</a:t>
                      </a:r>
                      <a:endParaRPr lang="pl-PL" dirty="0"/>
                    </a:p>
                  </a:txBody>
                  <a:tcPr/>
                </a:tc>
                <a:tc>
                  <a:txBody>
                    <a:bodyPr/>
                    <a:lstStyle/>
                    <a:p>
                      <a:r>
                        <a:rPr lang="en-US" sz="1800" b="0" i="0" kern="1200" dirty="0">
                          <a:solidFill>
                            <a:schemeClr val="dk1"/>
                          </a:solidFill>
                          <a:effectLst/>
                          <a:latin typeface="+mn-lt"/>
                          <a:ea typeface="+mn-ea"/>
                          <a:cs typeface="+mn-cs"/>
                        </a:rPr>
                        <a:t>Focused on impact:</a:t>
                      </a:r>
                      <a:br>
                        <a:rPr lang="en-US" dirty="0"/>
                      </a:br>
                      <a:r>
                        <a:rPr lang="en-US" sz="1800" b="0" i="0" kern="1200" dirty="0">
                          <a:solidFill>
                            <a:schemeClr val="dk1"/>
                          </a:solidFill>
                          <a:effectLst/>
                          <a:latin typeface="+mn-lt"/>
                          <a:ea typeface="+mn-ea"/>
                          <a:cs typeface="+mn-cs"/>
                        </a:rPr>
                        <a:t>intended to inform decisions about improving (primarily design characteristics)</a:t>
                      </a:r>
                      <a:endParaRPr lang="pl-PL" dirty="0"/>
                    </a:p>
                  </a:txBody>
                  <a:tcPr/>
                </a:tc>
                <a:tc>
                  <a:txBody>
                    <a:bodyPr/>
                    <a:lstStyle/>
                    <a:p>
                      <a:r>
                        <a:rPr lang="en-US" sz="1800" b="0" i="0" kern="1200" dirty="0">
                          <a:solidFill>
                            <a:schemeClr val="dk1"/>
                          </a:solidFill>
                          <a:effectLst/>
                          <a:latin typeface="+mn-lt"/>
                          <a:ea typeface="+mn-ea"/>
                          <a:cs typeface="+mn-cs"/>
                        </a:rPr>
                        <a:t>Focused on impact:</a:t>
                      </a:r>
                      <a:br>
                        <a:rPr lang="en-US" dirty="0"/>
                      </a:br>
                      <a:r>
                        <a:rPr lang="en-US" sz="1800" b="0" i="0" kern="1200" dirty="0">
                          <a:solidFill>
                            <a:schemeClr val="dk1"/>
                          </a:solidFill>
                          <a:effectLst/>
                          <a:latin typeface="+mn-lt"/>
                          <a:ea typeface="+mn-ea"/>
                          <a:cs typeface="+mn-cs"/>
                        </a:rPr>
                        <a:t>intended to inform decisions about stop/go</a:t>
                      </a:r>
                      <a:endParaRPr lang="pl-PL" dirty="0"/>
                    </a:p>
                  </a:txBody>
                  <a:tcPr/>
                </a:tc>
                <a:extLst>
                  <a:ext uri="{0D108BD9-81ED-4DB2-BD59-A6C34878D82A}">
                    <a16:rowId xmlns:a16="http://schemas.microsoft.com/office/drawing/2014/main" val="543604559"/>
                  </a:ext>
                </a:extLst>
              </a:tr>
            </a:tbl>
          </a:graphicData>
        </a:graphic>
      </p:graphicFrame>
    </p:spTree>
    <p:extLst>
      <p:ext uri="{BB962C8B-B14F-4D97-AF65-F5344CB8AC3E}">
        <p14:creationId xmlns:p14="http://schemas.microsoft.com/office/powerpoint/2010/main" val="3214400449"/>
      </p:ext>
    </p:extLst>
  </p:cSld>
  <p:clrMapOvr>
    <a:masterClrMapping/>
  </p:clrMapOvr>
</p:sld>
</file>

<file path=ppt/theme/theme1.xml><?xml version="1.0" encoding="utf-8"?>
<a:theme xmlns:a="http://schemas.openxmlformats.org/drawingml/2006/main" name="Aangepast ontwerp">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3582</TotalTime>
  <Words>5248</Words>
  <Application>Microsoft Office PowerPoint</Application>
  <PresentationFormat>Panoramiczny</PresentationFormat>
  <Paragraphs>398</Paragraphs>
  <Slides>47</Slides>
  <Notes>4</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47</vt:i4>
      </vt:variant>
    </vt:vector>
  </HeadingPairs>
  <TitlesOfParts>
    <vt:vector size="52" baseType="lpstr">
      <vt:lpstr>Arial</vt:lpstr>
      <vt:lpstr>Calibri</vt:lpstr>
      <vt:lpstr>Calibri Light</vt:lpstr>
      <vt:lpstr>Wingdings</vt:lpstr>
      <vt:lpstr>Aangepast ontwerp</vt:lpstr>
      <vt:lpstr>Prezentacja programu PowerPoint</vt:lpstr>
      <vt:lpstr>Phase V: Monitoring &amp; Evaluation</vt:lpstr>
      <vt:lpstr>Prezentacja programu PowerPoint</vt:lpstr>
      <vt:lpstr>What is Monitoring &amp; Evaluation?</vt:lpstr>
      <vt:lpstr>The result and chain concept </vt:lpstr>
      <vt:lpstr>Monitoring &amp; Evaluation</vt:lpstr>
      <vt:lpstr>Monitoring &amp; Evaluation</vt:lpstr>
      <vt:lpstr>Monitoring &amp; Evaluation</vt:lpstr>
      <vt:lpstr>Evaluation for different purposes</vt:lpstr>
      <vt:lpstr>Different types of evaluations</vt:lpstr>
      <vt:lpstr>Conventional vs. Participatory evaluation</vt:lpstr>
      <vt:lpstr>Benefits of Participatory evaluation</vt:lpstr>
      <vt:lpstr>Participatory evaluation</vt:lpstr>
      <vt:lpstr>Participatory evaluation</vt:lpstr>
      <vt:lpstr>Indicators</vt:lpstr>
      <vt:lpstr>SELF-EVALUATION</vt:lpstr>
      <vt:lpstr>Exercise for self-evaluation</vt:lpstr>
      <vt:lpstr>Nominal Group Technique (NGT)</vt:lpstr>
      <vt:lpstr>Tools for participatory research</vt:lpstr>
      <vt:lpstr>Prezentacja programu PowerPoint</vt:lpstr>
      <vt:lpstr>Classical evaluation tools #1 Evaluation framework</vt:lpstr>
      <vt:lpstr>Classical evaluation tools #2 Questionnaires</vt:lpstr>
      <vt:lpstr>Classical evaluation tools #2 Questionnaires</vt:lpstr>
      <vt:lpstr>Classical evaluation tools #3 Key Informant Interviews</vt:lpstr>
      <vt:lpstr>Classical evaluation tools #3 Key Informant Interviews</vt:lpstr>
      <vt:lpstr>Classical evaluation tools #3 Key Informant Interviews</vt:lpstr>
      <vt:lpstr>Classical evaluation tools #4 Focus group</vt:lpstr>
      <vt:lpstr>Classical evaluation tools #4 Focus group</vt:lpstr>
      <vt:lpstr>Classical evaluation tools #4 Focus group</vt:lpstr>
      <vt:lpstr>Tools for participatory research #5 Card visualization</vt:lpstr>
      <vt:lpstr>Tools for participatory research #6 Smiley-face scale</vt:lpstr>
      <vt:lpstr>Tools for participatory research #7 Testimonials/stories</vt:lpstr>
      <vt:lpstr>Tools for participatory research #8 Taking stock</vt:lpstr>
      <vt:lpstr>Tools for participatory research #9 Impact drawings</vt:lpstr>
      <vt:lpstr>Tools for participatory research #10 Historical timeline</vt:lpstr>
      <vt:lpstr>Tools for participatory research #11 Social mapping/ community mapping</vt:lpstr>
      <vt:lpstr>Tools for participatory research #12 Trend analysis</vt:lpstr>
      <vt:lpstr>Tools for participatory research #13 Force-field analysis</vt:lpstr>
      <vt:lpstr>Tools for participatory research #14 Quantitative evaluation</vt:lpstr>
      <vt:lpstr>Tools for participatory research #15 Process/ Product Evaluation</vt:lpstr>
      <vt:lpstr>Prezentacja programu PowerPoint</vt:lpstr>
      <vt:lpstr>Prezentacja programu PowerPoint</vt:lpstr>
      <vt:lpstr>Phase V: Monitoring &amp; Evaluation Exercise in breakout rooms</vt:lpstr>
      <vt:lpstr>Phase V: Monitoring &amp; Evaluation Exercise in breakout rooms</vt:lpstr>
      <vt:lpstr>Padlet</vt:lpstr>
      <vt:lpstr>Phase V: Monitoring &amp; Evaluation Exercise in breakout rooms</vt:lpstr>
      <vt:lpstr>Assignment: Monitoring &amp; Evaluation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Roxana Triboi</dc:creator>
  <cp:lastModifiedBy>Anna Podlasek</cp:lastModifiedBy>
  <cp:revision>240</cp:revision>
  <dcterms:created xsi:type="dcterms:W3CDTF">2022-01-11T13:14:21Z</dcterms:created>
  <dcterms:modified xsi:type="dcterms:W3CDTF">2024-06-06T14:55:09Z</dcterms:modified>
</cp:coreProperties>
</file>